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1" r:id="rId3"/>
    <p:sldMasterId id="2147484652" r:id="rId4"/>
    <p:sldMasterId id="2147484653" r:id="rId5"/>
    <p:sldMasterId id="2147484665" r:id="rId6"/>
    <p:sldMasterId id="2147484666" r:id="rId7"/>
    <p:sldMasterId id="2147484667" r:id="rId8"/>
  </p:sldMasterIdLst>
  <p:notesMasterIdLst>
    <p:notesMasterId r:id="rId78"/>
  </p:notesMasterIdLst>
  <p:sldIdLst>
    <p:sldId id="256" r:id="rId9"/>
    <p:sldId id="340" r:id="rId10"/>
    <p:sldId id="336" r:id="rId11"/>
    <p:sldId id="313" r:id="rId12"/>
    <p:sldId id="257" r:id="rId13"/>
    <p:sldId id="316" r:id="rId14"/>
    <p:sldId id="341" r:id="rId15"/>
    <p:sldId id="319" r:id="rId16"/>
    <p:sldId id="320" r:id="rId17"/>
    <p:sldId id="342" r:id="rId18"/>
    <p:sldId id="343" r:id="rId19"/>
    <p:sldId id="321" r:id="rId20"/>
    <p:sldId id="322" r:id="rId21"/>
    <p:sldId id="344" r:id="rId22"/>
    <p:sldId id="323" r:id="rId23"/>
    <p:sldId id="337" r:id="rId24"/>
    <p:sldId id="324" r:id="rId25"/>
    <p:sldId id="346" r:id="rId26"/>
    <p:sldId id="274" r:id="rId27"/>
    <p:sldId id="327" r:id="rId28"/>
    <p:sldId id="328" r:id="rId29"/>
    <p:sldId id="370" r:id="rId30"/>
    <p:sldId id="338" r:id="rId31"/>
    <p:sldId id="330" r:id="rId32"/>
    <p:sldId id="331" r:id="rId33"/>
    <p:sldId id="332" r:id="rId34"/>
    <p:sldId id="333" r:id="rId35"/>
    <p:sldId id="339" r:id="rId36"/>
    <p:sldId id="314" r:id="rId37"/>
    <p:sldId id="315" r:id="rId38"/>
    <p:sldId id="372" r:id="rId39"/>
    <p:sldId id="373" r:id="rId40"/>
    <p:sldId id="374" r:id="rId41"/>
    <p:sldId id="302" r:id="rId42"/>
    <p:sldId id="350" r:id="rId43"/>
    <p:sldId id="351" r:id="rId44"/>
    <p:sldId id="268" r:id="rId45"/>
    <p:sldId id="272" r:id="rId46"/>
    <p:sldId id="261" r:id="rId47"/>
    <p:sldId id="299" r:id="rId48"/>
    <p:sldId id="352" r:id="rId49"/>
    <p:sldId id="263" r:id="rId50"/>
    <p:sldId id="369" r:id="rId51"/>
    <p:sldId id="367" r:id="rId52"/>
    <p:sldId id="371" r:id="rId53"/>
    <p:sldId id="294" r:id="rId54"/>
    <p:sldId id="355" r:id="rId55"/>
    <p:sldId id="356" r:id="rId56"/>
    <p:sldId id="296" r:id="rId57"/>
    <p:sldId id="357" r:id="rId58"/>
    <p:sldId id="358" r:id="rId59"/>
    <p:sldId id="295" r:id="rId60"/>
    <p:sldId id="359" r:id="rId61"/>
    <p:sldId id="360" r:id="rId62"/>
    <p:sldId id="297" r:id="rId63"/>
    <p:sldId id="361" r:id="rId64"/>
    <p:sldId id="362" r:id="rId65"/>
    <p:sldId id="363" r:id="rId66"/>
    <p:sldId id="298" r:id="rId67"/>
    <p:sldId id="364" r:id="rId68"/>
    <p:sldId id="365" r:id="rId69"/>
    <p:sldId id="366" r:id="rId70"/>
    <p:sldId id="347" r:id="rId71"/>
    <p:sldId id="273" r:id="rId72"/>
    <p:sldId id="349" r:id="rId73"/>
    <p:sldId id="353" r:id="rId74"/>
    <p:sldId id="354" r:id="rId75"/>
    <p:sldId id="348" r:id="rId76"/>
    <p:sldId id="278" r:id="rId77"/>
  </p:sldIdLst>
  <p:sldSz cx="9144000" cy="6858000" type="screen4x3"/>
  <p:notesSz cx="6858000" cy="9144000"/>
  <p:custShowLst>
    <p:custShow name="Произвольный показ 1" id="0">
      <p:sldLst>
        <p:sld r:id="rId9"/>
        <p:sld r:id="rId13"/>
        <p:sld r:id="rId47"/>
        <p:sld r:id="rId50"/>
        <p:sld r:id="rId45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6B290E-A0C0-4C6A-9F87-E43276466A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29577-C162-444D-90EC-1B6DFB27138E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2A0AC-96F5-4920-B41B-1FE44F6B6344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4D52A0-BDF3-4B64-947D-D7C3EDA5CC33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60949-779B-4774-BF26-B08F69CD0A5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E8DD-ACC9-4993-AB4E-0DBC0B2DB7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F5AF5-EE0A-4B5A-9ADB-C1539C71EDF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211B-C033-4DEE-8CE2-C6817B1BAB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4C0E-6C29-4C10-B10D-C05C7DE0C97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5CBB3-1493-49DD-A159-3B84FE5CFC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3D23C-9E87-40E5-8653-6780C09E466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CD5A0-6977-4C59-8130-0AAF7606C8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0C1B-122D-4FE7-A2AB-73048133918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A411C-055E-412F-B5AC-1C88256A9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8597-47C5-4733-8C66-62249E86091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48DF9-6D8D-4F4B-A60A-761A795F06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3645-FED9-4A43-9AB6-DCBA45F4D89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D11B-4BC1-419D-ACFF-7DB91FE9CD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5642-2E07-4BDE-ACC3-C39C1C3EDC6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B444-CE3F-4EAA-94FD-C54BD43EB6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C831-8101-4DBE-80F4-D8C5E77DBDD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6E2A-98EB-4D78-897B-A2813A66F9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110F6-D838-45F4-8853-B87567AEC09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D1BB-42DF-4B58-9173-19D4AC2728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5012F-1FA0-4A98-B5AD-EA85BD83D30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E599-1842-4057-84B5-81F2F027CB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150F-C686-4083-8AA5-A33588505E6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1B89-C9A6-45B3-BA72-4AA753D735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4466-387F-4A6D-B37A-0D8CF1F7F5E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6E066-49F5-4D88-869E-A03A20FA1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84320-796F-4EE3-9489-8C383909455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8A20D-C340-46B9-BA19-D6E9E99949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1B778-F68E-456E-8C69-85D2C7EDEBA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1B8F-8313-4858-A1EE-D2D3A5344D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4BD65-25AD-42FB-AC68-A1877C7D3E4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A89A1-A8BB-49D6-806C-538F23F52B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5C03B-12FA-4FA4-AE0F-BE5C76D13BB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BC964-43CD-4639-9452-8371A50BFD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18BE-A5F6-4803-A3C8-095CDCB5A02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6AAF9-0CEF-47F8-9EA9-AEBFB35DA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D8D2-D80C-4C25-BD24-848812BB5EE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DA8E-3950-4008-9634-53172C4E9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E712D-92FB-427E-AFC6-E3F5732EEB8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3897F-0F4D-470D-982E-8BA4506552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8397-A4A8-4D4E-87FF-28A54B1FACB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9ECD-A270-4CBB-9D44-C143AD93F6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2C49-F1E0-4F97-97B2-AA76108E12D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5D46-33BD-4D0B-B725-9EB402E1DF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17F8-A8E6-4D66-B7F8-81CD057F217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3728-2030-49D2-BF24-D9E5A691F2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6205-3495-44E9-A8C2-6F9243ABA12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FA62E-6D27-4D66-BEA0-A416F2D847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A3EAF-D2BE-4ED5-8556-313E988C4A8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BB44-FBD3-442B-842A-9D056AD3B4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E3D2-9E35-4C66-8E94-ACA9D29D82C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C96C-3EE0-4390-ACC6-E9E4A6E24E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F75A-1B28-45F9-BC9D-40A4D640401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4BA3-A076-41B9-9BC4-74C1B10E50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9C70-DA1E-4A94-BAB5-D0905D78844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9218F-F8AB-4358-AC19-0AC9D6FED8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9F5C-A32A-4D7F-A011-B305BA1A246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4E3D-6771-4676-873D-92B031FC48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EAC13-599E-4794-A00D-00605AF0E41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0122-6E0F-4AEF-B1B0-0C52AAFABA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BBFD-D2BC-46BC-9064-44BE1EE2E8F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8B7F-3CD0-4ED4-A957-587CEF25CB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0DCE8-958A-4A70-BE68-EA92A3C0403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9F019-EBAF-4E9F-A216-584B2103AC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9C4F-0760-4F4E-B829-D782CEE74A4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E3B99-24B7-473F-8064-6245C7C56C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6C5DD-1894-4DD8-A714-FFF7CC33A37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E18BD-3E2E-4213-96F7-5E0107CE23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B5B49-9D38-428E-B102-66119098056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18EC7-3811-4148-9F28-2B710A4484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7B78D-926B-4A46-9EFB-FCFC0BBBC91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DA3FF-AECE-42E6-80AA-DBE437346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B5DEF-B4C6-4DE8-8254-256AC201A94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853A-262A-4E97-AD5A-87D7B69FB8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8E533-24F7-4D8D-86CD-D959690FAD2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46A4C-3A0B-43FE-8B54-464E96E928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CADD-8C84-40AA-B62D-7DCAE25E34A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89387-B30B-4816-A00B-0E32603CFF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838C-E582-4F30-B97F-62784DB5951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35A77-8923-423C-85A0-8FE62BAE4D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BAAD-EE22-41D2-B9E5-ED207D57C60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E69A-67F8-4130-A679-E5B634E373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7B361-C0DE-44A4-933A-3659B6750CC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37893-0404-4DB7-A888-C07029286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29C0B-F5BE-41A4-BA92-C4E7A4D74A9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0883-069F-4B6A-8A66-456055000E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D8655-5EBE-44F2-832F-02245E49D76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57AD-CAE8-4895-86B9-D763C70542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67E0-317A-46BF-863E-E690117BB76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8EAE-9E11-46C3-8063-4F60CE4CF9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AD45E-0A5E-46F3-A8DB-51B6F8F5E67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C933-3D2B-48FA-9BCD-A98DBDF946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6EA47-26C3-48D6-98A5-EA2E6A26488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6B8D-DB07-41E3-93E9-C78ACC5D5A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44AA-F735-45D5-AFBB-C7D98649502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10A1-D94E-493C-8D63-53E870C09A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0BFE5-3BAE-4B4A-852A-DAB5FE41C8B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BF25-B723-4297-8DC7-7B39456D0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78714-14CA-4BE4-9985-5492A8E4A46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7D1CC-1B85-4DC2-A923-1F16AD0E58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8A425-BBB5-4B04-BEA0-D42B50E404F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D1117-3B8B-4DF4-A458-393895D50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8AB2A-54F8-4FF5-B514-93602FF34FE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3EEE-B55A-48F3-9421-3DBCC14BFB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AB7E-BDE0-4027-AFF5-FB86E3BC335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119FA-26A8-4AA3-A17E-7462D4D03D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83F0-9648-487A-9FE9-CB3C78CD4BE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7054C-602C-4134-B730-8F06A5733C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E021-5CDD-4D19-A360-9D693A93697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89E5-F22F-440D-B874-088BE6B2B1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2204-92F2-43FB-A876-B397C46AE89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9E3C-82FE-4869-919A-304269885F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A666-CA41-4157-9F6F-D137824B0F8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F3F08-2568-43CC-BD33-8546095E03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3CA74-5AC3-4832-B6F7-C8ECDA8413D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4EE95-6BEC-4526-BB5E-EB5CD900CC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413D5-F7A4-4B98-9572-691594C69FE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660F5-A4EE-4D08-8951-FFF827C004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B6F7-35A0-4A92-90E0-2A5E548E251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C787D-114D-4D91-BC72-0FB8332732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3F9D-69D3-4A33-9459-FC673DA7C4A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B6B06-D5C1-42B1-8FCE-190B2701C5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43E8-4EB6-4E71-B67E-8923A1F7F12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80A30-E2FD-4B8B-8AD2-91A828EE03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323C-C762-40A1-96A3-E7346ED9E52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6DAF-BBAC-4F0C-85CD-28530D57EE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6D99-AC0D-46BE-9DBA-334E54750D8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125A-EF66-4416-8C74-ECB5D77522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1917-8181-4740-B93F-E5E8E594557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A3654-C200-4DC8-AA23-E80E118352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20D6-685A-41C9-B5E8-EB01C50F7F4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E20DF-3C75-4159-A80C-E61430C2F9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13B5-B4A9-4A7D-9AE0-CC9A632DFE3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F0FCC-82E1-4D54-B53A-0A022A8A8B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B8D9-BD6E-49ED-8A84-805D4D759A0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6ECE3-1FB1-4AA2-8304-7992F986E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38ADB-8EC4-4108-A18D-30764A9F8D9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BEBF9-B850-4F02-9021-01974CF3DE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2E73-0A5D-4258-A3AB-7CB59746894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5345-FF9A-4A8E-835F-42249C76A8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DBEC-67F1-486D-9731-97073B70466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108E8-77F9-41AB-8814-E0AB21CF1D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EB9E-6877-4F20-8836-5CE7E86DF72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FE436-CFF3-431B-B1E5-CCE121B33F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09F3-1261-4853-BB55-452B6CEF49D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16A54-6664-4D9F-818A-67A05B697C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E63A-12AB-4876-B751-2F56AA2304B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9BEF-3091-4E2C-9A58-CDC433641B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2D0E-6437-4A94-BC8D-9A7663409B7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57C2-EB61-41B6-AA60-527FDFE83A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8136-A297-444F-AB62-705D01A76C3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184B4-0085-410C-BE73-31D626B571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3757-8B9E-4E0C-A1A5-5574E766804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0CFED-16A5-4F69-A8D8-BF5D14508C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DBC72-BED5-4C05-8DAE-92D1C322D09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B550-25C4-4C5D-B751-9B54A8E9DE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6D4E-BFFD-4BD2-9BC5-2F22229A7D7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2A9AC-E424-43FC-9AC4-FAE494EB5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1ABC9-4C06-4BCD-B019-AF621E3485D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F871-BE18-4F3D-842E-8B7F9354E3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343EF-FF36-40D2-A8A8-FEF2DBC2640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55C25-2F3C-4A7F-9507-B708C397B2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79CA-DDDB-41BE-BDA2-1E5ADE48ACA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455AC-903D-4B20-92D6-E3E2C012E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3B47D-C74B-465E-B721-5427B0547E2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D5E2-B322-40BB-945C-A067358A12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8814-C7D9-489C-AEF0-954294DB4D2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4B649-A281-42FC-90DE-D0C87E859A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BAAF9-5D79-462E-B7D8-0FD30262668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360E-0416-44B5-B223-F8324FD5B8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3CE2-F16D-436B-BA35-8E0BBB12C8C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0B09F-611C-4647-A6D5-B764ADF181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BC427-4FB8-4917-858F-FC88AD94F7E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A654-8841-49CF-9477-7EBF96485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22FCD-A354-466E-8264-EBFC6DC065E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9C05-D3E3-44F0-BE73-ACBF3981A9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7AFF84-CD83-4D38-AD3D-E1ABD4CDE6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AE77EA-A1AB-4458-8CDC-F10B52AD81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CDDF04-6A5B-403C-A09D-40C6EDCD117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67CD1C-4769-41C8-BB68-73D952DD7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9" r:id="rId1"/>
    <p:sldLayoutId id="2147484688" r:id="rId2"/>
    <p:sldLayoutId id="2147484687" r:id="rId3"/>
    <p:sldLayoutId id="2147484686" r:id="rId4"/>
    <p:sldLayoutId id="2147484685" r:id="rId5"/>
    <p:sldLayoutId id="2147484684" r:id="rId6"/>
    <p:sldLayoutId id="2147484683" r:id="rId7"/>
    <p:sldLayoutId id="2147484682" r:id="rId8"/>
    <p:sldLayoutId id="2147484681" r:id="rId9"/>
    <p:sldLayoutId id="2147484680" r:id="rId10"/>
    <p:sldLayoutId id="214748467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AC1E75-535B-423F-B5F7-833B029B6FE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AC5230-B581-4949-B8D2-DD85B0CB20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0" r:id="rId1"/>
    <p:sldLayoutId id="2147484699" r:id="rId2"/>
    <p:sldLayoutId id="2147484698" r:id="rId3"/>
    <p:sldLayoutId id="2147484697" r:id="rId4"/>
    <p:sldLayoutId id="2147484696" r:id="rId5"/>
    <p:sldLayoutId id="2147484695" r:id="rId6"/>
    <p:sldLayoutId id="2147484694" r:id="rId7"/>
    <p:sldLayoutId id="2147484693" r:id="rId8"/>
    <p:sldLayoutId id="2147484692" r:id="rId9"/>
    <p:sldLayoutId id="2147484691" r:id="rId10"/>
    <p:sldLayoutId id="214748469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84ED03-D174-472D-AD81-2E4ADDC5450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BCD2C9-8A10-4BCD-8E00-C0AB244515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1" r:id="rId1"/>
    <p:sldLayoutId id="2147484710" r:id="rId2"/>
    <p:sldLayoutId id="2147484709" r:id="rId3"/>
    <p:sldLayoutId id="2147484708" r:id="rId4"/>
    <p:sldLayoutId id="2147484707" r:id="rId5"/>
    <p:sldLayoutId id="2147484706" r:id="rId6"/>
    <p:sldLayoutId id="2147484705" r:id="rId7"/>
    <p:sldLayoutId id="2147484704" r:id="rId8"/>
    <p:sldLayoutId id="2147484703" r:id="rId9"/>
    <p:sldLayoutId id="2147484702" r:id="rId10"/>
    <p:sldLayoutId id="214748470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92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9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2500FD-2BB3-4007-A66B-DAC01945D04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8215FE-B055-4AA9-8646-193F055A81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2" r:id="rId1"/>
    <p:sldLayoutId id="2147484721" r:id="rId2"/>
    <p:sldLayoutId id="2147484720" r:id="rId3"/>
    <p:sldLayoutId id="2147484719" r:id="rId4"/>
    <p:sldLayoutId id="2147484718" r:id="rId5"/>
    <p:sldLayoutId id="2147484717" r:id="rId6"/>
    <p:sldLayoutId id="2147484716" r:id="rId7"/>
    <p:sldLayoutId id="2147484715" r:id="rId8"/>
    <p:sldLayoutId id="2147484714" r:id="rId9"/>
    <p:sldLayoutId id="2147484713" r:id="rId10"/>
    <p:sldLayoutId id="214748471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AB5620-F3C7-4904-A08F-11425CC1345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CCB537-FA0C-435F-9455-ADFD2C9547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3" r:id="rId1"/>
    <p:sldLayoutId id="2147484732" r:id="rId2"/>
    <p:sldLayoutId id="2147484731" r:id="rId3"/>
    <p:sldLayoutId id="2147484730" r:id="rId4"/>
    <p:sldLayoutId id="2147484729" r:id="rId5"/>
    <p:sldLayoutId id="2147484728" r:id="rId6"/>
    <p:sldLayoutId id="2147484727" r:id="rId7"/>
    <p:sldLayoutId id="2147484726" r:id="rId8"/>
    <p:sldLayoutId id="2147484725" r:id="rId9"/>
    <p:sldLayoutId id="2147484724" r:id="rId10"/>
    <p:sldLayoutId id="214748472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4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76C9E7-66A1-4A09-8C7A-4078CFD9479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788D3C-1CF9-4894-A24B-50A34B2940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4" r:id="rId1"/>
    <p:sldLayoutId id="2147484743" r:id="rId2"/>
    <p:sldLayoutId id="2147484742" r:id="rId3"/>
    <p:sldLayoutId id="2147484741" r:id="rId4"/>
    <p:sldLayoutId id="2147484740" r:id="rId5"/>
    <p:sldLayoutId id="2147484739" r:id="rId6"/>
    <p:sldLayoutId id="2147484738" r:id="rId7"/>
    <p:sldLayoutId id="2147484737" r:id="rId8"/>
    <p:sldLayoutId id="2147484736" r:id="rId9"/>
    <p:sldLayoutId id="2147484735" r:id="rId10"/>
    <p:sldLayoutId id="214748473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7AB0E1-4274-4EDB-A20E-A3D47264310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055537-77C2-4779-9149-8D836B8EC4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5" r:id="rId1"/>
    <p:sldLayoutId id="2147484754" r:id="rId2"/>
    <p:sldLayoutId id="2147484753" r:id="rId3"/>
    <p:sldLayoutId id="2147484752" r:id="rId4"/>
    <p:sldLayoutId id="2147484751" r:id="rId5"/>
    <p:sldLayoutId id="2147484750" r:id="rId6"/>
    <p:sldLayoutId id="2147484749" r:id="rId7"/>
    <p:sldLayoutId id="2147484748" r:id="rId8"/>
    <p:sldLayoutId id="2147484747" r:id="rId9"/>
    <p:sldLayoutId id="2147484746" r:id="rId10"/>
    <p:sldLayoutId id="214748474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проекту решения об исполнении бюджета муниципального образования «Угранский район» Смоленской области за 2018 год</a:t>
            </a:r>
          </a:p>
          <a:p>
            <a:pPr algn="ctr" eaLnBrk="1" hangingPunct="1">
              <a:defRPr/>
            </a:pP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0035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0035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0035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73781" name="Group 53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4318000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89050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(прогноз)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(отчет)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193325,5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239275,5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83366,2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77621,1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77071,2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Лист" r:id="rId3" imgW="8763110" imgH="57244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1187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891337" cy="4078288"/>
        </p:xfrm>
        <a:graphic>
          <a:graphicData uri="http://schemas.openxmlformats.org/presentationml/2006/ole">
            <p:oleObj spid="_x0000_s32770" name="Лист" r:id="rId3" imgW="6896146" imgH="408625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350" y="1196975"/>
            <a:ext cx="5976938" cy="351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</a:rPr>
              <a:t>Уважаемые жители </a:t>
            </a:r>
            <a:r>
              <a:rPr lang="ru-RU" sz="1600" b="1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b="1" i="1" dirty="0">
                <a:solidFill>
                  <a:schemeClr val="bg1"/>
                </a:solidFill>
              </a:rPr>
              <a:t>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i="1" dirty="0">
                <a:solidFill>
                  <a:schemeClr val="bg1"/>
                </a:solidFill>
              </a:rPr>
              <a:t> района.</a:t>
            </a:r>
          </a:p>
        </p:txBody>
      </p:sp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0240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12288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12288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12288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2018 год и на плановый период 2019 и 2020 годов</a:t>
            </a:r>
          </a:p>
        </p:txBody>
      </p:sp>
      <p:graphicFrame>
        <p:nvGraphicFramePr>
          <p:cNvPr id="126002" name="Group 50"/>
          <p:cNvGraphicFramePr>
            <a:graphicFrameLocks noGrp="1"/>
          </p:cNvGraphicFramePr>
          <p:nvPr/>
        </p:nvGraphicFramePr>
        <p:xfrm>
          <a:off x="179388" y="1250950"/>
          <a:ext cx="8905875" cy="52562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13209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1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133184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5278438" y="2665413"/>
            <a:ext cx="2951162" cy="1063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21845,0</a:t>
            </a:r>
          </a:p>
        </p:txBody>
      </p:sp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338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16577,4</a:t>
            </a:r>
          </a:p>
        </p:txBody>
      </p:sp>
      <p:sp>
        <p:nvSpPr>
          <p:cNvPr id="13517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101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2288,4</a:t>
            </a:r>
          </a:p>
          <a:p>
            <a:pPr algn="ctr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3517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063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238,4</a:t>
            </a:r>
          </a:p>
        </p:txBody>
      </p:sp>
      <p:sp>
        <p:nvSpPr>
          <p:cNvPr id="13517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1621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2740,8</a:t>
            </a:r>
          </a:p>
        </p:txBody>
      </p:sp>
      <p:sp>
        <p:nvSpPr>
          <p:cNvPr id="13517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8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843213" y="2562225"/>
            <a:ext cx="3313112" cy="7889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2018г. – 3338,3</a:t>
            </a:r>
          </a:p>
        </p:txBody>
      </p:sp>
      <p:sp>
        <p:nvSpPr>
          <p:cNvPr id="13619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18875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1479,6</a:t>
            </a:r>
          </a:p>
        </p:txBody>
      </p:sp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13382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274,2</a:t>
            </a:r>
          </a:p>
        </p:txBody>
      </p:sp>
      <p:sp>
        <p:nvSpPr>
          <p:cNvPr id="136197" name="Text Box 7"/>
          <p:cNvSpPr txBox="1">
            <a:spLocks noChangeArrowheads="1"/>
          </p:cNvSpPr>
          <p:nvPr/>
        </p:nvSpPr>
        <p:spPr bwMode="auto">
          <a:xfrm>
            <a:off x="6443663" y="3716338"/>
            <a:ext cx="2449512" cy="1612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14,9</a:t>
            </a:r>
          </a:p>
        </p:txBody>
      </p:sp>
      <p:sp>
        <p:nvSpPr>
          <p:cNvPr id="13619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199" name="Line 9"/>
          <p:cNvSpPr>
            <a:spLocks noChangeShapeType="1"/>
          </p:cNvSpPr>
          <p:nvPr/>
        </p:nvSpPr>
        <p:spPr bwMode="auto">
          <a:xfrm flipH="1">
            <a:off x="4572000" y="3429000"/>
            <a:ext cx="0" cy="50482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20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</a:endParaRPr>
          </a:p>
        </p:txBody>
      </p:sp>
      <p:sp>
        <p:nvSpPr>
          <p:cNvPr id="137218" name="Text Box 5"/>
          <p:cNvSpPr txBox="1">
            <a:spLocks noChangeArrowheads="1"/>
          </p:cNvSpPr>
          <p:nvPr/>
        </p:nvSpPr>
        <p:spPr bwMode="auto">
          <a:xfrm>
            <a:off x="1908175" y="2073275"/>
            <a:ext cx="4968875" cy="7064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239275,5</a:t>
            </a:r>
          </a:p>
        </p:txBody>
      </p:sp>
      <p:sp>
        <p:nvSpPr>
          <p:cNvPr id="13721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3368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83366,2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062162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34129,7</a:t>
            </a:r>
          </a:p>
        </p:txBody>
      </p:sp>
      <p:sp>
        <p:nvSpPr>
          <p:cNvPr id="13722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40677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1217,0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3722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за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8918576" cy="5607050"/>
        </p:xfrm>
        <a:graphic>
          <a:graphicData uri="http://schemas.openxmlformats.org/presentationml/2006/ole">
            <p:oleObj spid="_x0000_s50178" name="Диаграмма" r:id="rId3" imgW="8848758" imgH="5591134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4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8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47459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за  2018 ( тыс.руб)</a:t>
            </a:r>
          </a:p>
        </p:txBody>
      </p:sp>
      <p:graphicFrame>
        <p:nvGraphicFramePr>
          <p:cNvPr id="111646" name="Group 30"/>
          <p:cNvGraphicFramePr>
            <a:graphicFrameLocks noGrp="1"/>
          </p:cNvGraphicFramePr>
          <p:nvPr/>
        </p:nvGraphicFramePr>
        <p:xfrm>
          <a:off x="468313" y="1844675"/>
          <a:ext cx="7559675" cy="4464050"/>
        </p:xfrm>
        <a:graphic>
          <a:graphicData uri="http://schemas.openxmlformats.org/drawingml/2006/table">
            <a:tbl>
              <a:tblPr/>
              <a:tblGrid>
                <a:gridCol w="4291012"/>
                <a:gridCol w="1635125"/>
                <a:gridCol w="1633538"/>
              </a:tblGrid>
              <a:tr h="11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(прогноз)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 год (отчет)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252860,4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264458,8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256562,4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267354,5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2018 г.</a:t>
            </a:r>
          </a:p>
        </p:txBody>
      </p:sp>
      <p:sp>
        <p:nvSpPr>
          <p:cNvPr id="149506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8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9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9510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1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2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3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9514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49515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49516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49517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49518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33937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2828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49519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3991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0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12780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1065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1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2382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1505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05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05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05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05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05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05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05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515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15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15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15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15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15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15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57384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53602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3604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54626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4627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4628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0547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0547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56676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57700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1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2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3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7704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6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7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8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9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0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1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58758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59748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9749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60772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3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5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6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7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8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9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0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81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62820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2821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63843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63844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64868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1481" name="Group 41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0649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10650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0650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10650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06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66916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0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67939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67940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68964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252860,4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23177,5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228878,3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34266,7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96615,6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30173,1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8983663" cy="6400800"/>
        </p:xfrm>
        <a:graphic>
          <a:graphicData uri="http://schemas.openxmlformats.org/presentationml/2006/ole">
            <p:oleObj spid="_x0000_s67586" name="Диаграмма" r:id="rId3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958262" cy="6215062"/>
        </p:xfrm>
        <a:graphic>
          <a:graphicData uri="http://schemas.openxmlformats.org/presentationml/2006/ole">
            <p:oleObj spid="_x0000_s69634" name="Диаграмма" r:id="rId3" imgW="8820118" imgH="611507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78178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10854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lar">
  <a:themeElements>
    <a:clrScheme name="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ylar">
  <a:themeElements>
    <a:clrScheme name="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ylar">
  <a:themeElements>
    <a:clrScheme name="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9581</TotalTime>
  <Words>4672</Words>
  <Application>Microsoft Office PowerPoint</Application>
  <PresentationFormat>Экран (4:3)</PresentationFormat>
  <Paragraphs>744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19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102" baseType="lpstr">
      <vt:lpstr>Times New Roman</vt:lpstr>
      <vt:lpstr>Arial</vt:lpstr>
      <vt:lpstr>Corbel</vt:lpstr>
      <vt:lpstr>Tunga</vt:lpstr>
      <vt:lpstr>Tahoma</vt:lpstr>
      <vt:lpstr>Bodoni MT</vt:lpstr>
      <vt:lpstr>Verdana</vt:lpstr>
      <vt:lpstr>Wingdings</vt:lpstr>
      <vt:lpstr>Bodoni MT Black</vt:lpstr>
      <vt:lpstr>华文楷体</vt:lpstr>
      <vt:lpstr>Calibri</vt:lpstr>
      <vt:lpstr>Mylar</vt:lpstr>
      <vt:lpstr>1_Mylar</vt:lpstr>
      <vt:lpstr>3_Mylar</vt:lpstr>
      <vt:lpstr>4_Mylar</vt:lpstr>
      <vt:lpstr>2_Mylar</vt:lpstr>
      <vt:lpstr>5_Mylar</vt:lpstr>
      <vt:lpstr>6_Mylar</vt:lpstr>
      <vt:lpstr>7_Mylar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за  2018 ( тыс.руб)</vt:lpstr>
      <vt:lpstr>Слайд 43</vt:lpstr>
      <vt:lpstr>Слайд 44</vt:lpstr>
      <vt:lpstr>Слайд 45</vt:lpstr>
      <vt:lpstr>Программная структура расходов  районного бюджета на 2017 год и плановый период 2018 и 2019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2018 и плановый период 2019 и 2020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320</cp:revision>
  <dcterms:created xsi:type="dcterms:W3CDTF">2013-12-02T14:04:15Z</dcterms:created>
  <dcterms:modified xsi:type="dcterms:W3CDTF">2018-11-20T11:09:16Z</dcterms:modified>
</cp:coreProperties>
</file>