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257" r:id="rId17"/>
    <p:sldId id="316" r:id="rId18"/>
    <p:sldId id="328" r:id="rId19"/>
    <p:sldId id="391" r:id="rId20"/>
    <p:sldId id="392" r:id="rId21"/>
    <p:sldId id="388" r:id="rId22"/>
    <p:sldId id="389" r:id="rId23"/>
    <p:sldId id="387" r:id="rId24"/>
    <p:sldId id="319" r:id="rId25"/>
    <p:sldId id="320" r:id="rId26"/>
    <p:sldId id="342" r:id="rId27"/>
    <p:sldId id="343" r:id="rId28"/>
    <p:sldId id="263" r:id="rId29"/>
    <p:sldId id="324" r:id="rId30"/>
    <p:sldId id="274" r:id="rId31"/>
    <p:sldId id="322" r:id="rId32"/>
    <p:sldId id="323" r:id="rId33"/>
    <p:sldId id="321" r:id="rId34"/>
    <p:sldId id="347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344" r:id="rId44"/>
    <p:sldId id="261" r:id="rId45"/>
    <p:sldId id="299" r:id="rId46"/>
    <p:sldId id="352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8" r:id="rId70"/>
    <p:sldId id="379" r:id="rId71"/>
    <p:sldId id="372" r:id="rId72"/>
    <p:sldId id="273" r:id="rId73"/>
    <p:sldId id="377" r:id="rId74"/>
    <p:sldId id="381" r:id="rId75"/>
    <p:sldId id="382" r:id="rId76"/>
    <p:sldId id="348" r:id="rId77"/>
    <p:sldId id="278" r:id="rId78"/>
  </p:sldIdLst>
  <p:sldSz cx="9144000" cy="6858000" type="screen4x3"/>
  <p:notesSz cx="6761163" cy="9942513"/>
  <p:custShowLst>
    <p:custShow name="Произвольный показ 1" id="0">
      <p:sldLst>
        <p:sld r:id="rId5"/>
        <p:sld r:id="rId17"/>
        <p:sld r:id="rId45"/>
        <p:sld r:id="rId29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FFFF99"/>
    <a:srgbClr val="FFFFCC"/>
    <a:srgbClr val="EEF325"/>
    <a:srgbClr val="CC99FF"/>
    <a:srgbClr val="E7E7E7"/>
    <a:srgbClr val="CCFFFF"/>
    <a:srgbClr val="CC66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7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2430816"/>
        <c:axId val="192429248"/>
        <c:axId val="0"/>
      </c:bar3DChart>
      <c:catAx>
        <c:axId val="19243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2429248"/>
        <c:crosses val="autoZero"/>
        <c:auto val="1"/>
        <c:lblAlgn val="ctr"/>
        <c:lblOffset val="100"/>
        <c:noMultiLvlLbl val="0"/>
      </c:catAx>
      <c:valAx>
        <c:axId val="1924292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243081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28344.28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93996.57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0742984"/>
        <c:axId val="150737104"/>
        <c:axId val="0"/>
      </c:bar3DChart>
      <c:catAx>
        <c:axId val="150742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737104"/>
        <c:crosses val="autoZero"/>
        <c:auto val="1"/>
        <c:lblAlgn val="ctr"/>
        <c:lblOffset val="100"/>
        <c:noMultiLvlLbl val="0"/>
      </c:catAx>
      <c:valAx>
        <c:axId val="15073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742984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2 165,6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2497.3000000000002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247 083,15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247686.39999999999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738672"/>
        <c:axId val="150739456"/>
        <c:axId val="0"/>
      </c:bar3DChart>
      <c:catAx>
        <c:axId val="1507386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0739456"/>
        <c:crosses val="autoZero"/>
        <c:auto val="1"/>
        <c:lblAlgn val="ctr"/>
        <c:lblOffset val="100"/>
        <c:noMultiLvlLbl val="0"/>
      </c:catAx>
      <c:valAx>
        <c:axId val="15073945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73867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686131280400798"/>
          <c:y val="0.16811676868325595"/>
          <c:w val="0.41776318188337275"/>
          <c:h val="0.59509396699157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8228375559014335E-3"/>
                  <c:y val="3.3452966352935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39580,2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38562.400000000001</c:v>
                </c:pt>
                <c:pt idx="1">
                  <c:v>169</c:v>
                </c:pt>
                <c:pt idx="2" formatCode="General">
                  <c:v>130525</c:v>
                </c:pt>
                <c:pt idx="3" formatCode="General">
                  <c:v>24209</c:v>
                </c:pt>
                <c:pt idx="4" formatCode="General">
                  <c:v>39580.199999999997</c:v>
                </c:pt>
                <c:pt idx="5">
                  <c:v>206</c:v>
                </c:pt>
                <c:pt idx="6" formatCode="General">
                  <c:v>17661.8</c:v>
                </c:pt>
                <c:pt idx="7">
                  <c:v>850</c:v>
                </c:pt>
                <c:pt idx="8">
                  <c:v>25064.400000000001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29865669118560323"/>
          <c:w val="0.50032045025536565"/>
          <c:h val="0.67649511461337819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27652.7</c:v>
                </c:pt>
                <c:pt idx="1">
                  <c:v>169</c:v>
                </c:pt>
                <c:pt idx="2" formatCode="General">
                  <c:v>106520.2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24984,4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486271120481811E-2"/>
                  <c:y val="-0.105621609233929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110634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4445184056405454"/>
          <c:h val="0.87417410003703155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61672" y="753872"/>
          <a:ext cx="1087477" cy="5249591"/>
        </a:xfrm>
        <a:custGeom>
          <a:avLst/>
          <a:gdLst/>
          <a:ahLst/>
          <a:cxnLst/>
          <a:rect l="0" t="0" r="0" b="0"/>
          <a:pathLst>
            <a:path>
              <a:moveTo>
                <a:pt x="1087477" y="0"/>
              </a:moveTo>
              <a:lnTo>
                <a:pt x="1087477" y="5249591"/>
              </a:lnTo>
              <a:lnTo>
                <a:pt x="0" y="5249591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45057" y="753872"/>
          <a:ext cx="1104092" cy="4706174"/>
        </a:xfrm>
        <a:custGeom>
          <a:avLst/>
          <a:gdLst/>
          <a:ahLst/>
          <a:cxnLst/>
          <a:rect l="0" t="0" r="0" b="0"/>
          <a:pathLst>
            <a:path>
              <a:moveTo>
                <a:pt x="1104092" y="0"/>
              </a:moveTo>
              <a:lnTo>
                <a:pt x="1104092" y="4706174"/>
              </a:lnTo>
              <a:lnTo>
                <a:pt x="0" y="4706174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77763" y="753872"/>
          <a:ext cx="1071387" cy="4120159"/>
        </a:xfrm>
        <a:custGeom>
          <a:avLst/>
          <a:gdLst/>
          <a:ahLst/>
          <a:cxnLst/>
          <a:rect l="0" t="0" r="0" b="0"/>
          <a:pathLst>
            <a:path>
              <a:moveTo>
                <a:pt x="1071387" y="0"/>
              </a:moveTo>
              <a:lnTo>
                <a:pt x="1071387" y="4120159"/>
              </a:lnTo>
              <a:lnTo>
                <a:pt x="0" y="4120159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39865" y="753872"/>
          <a:ext cx="1109284" cy="3536276"/>
        </a:xfrm>
        <a:custGeom>
          <a:avLst/>
          <a:gdLst/>
          <a:ahLst/>
          <a:cxnLst/>
          <a:rect l="0" t="0" r="0" b="0"/>
          <a:pathLst>
            <a:path>
              <a:moveTo>
                <a:pt x="1109284" y="0"/>
              </a:moveTo>
              <a:lnTo>
                <a:pt x="1109284" y="3536276"/>
              </a:lnTo>
              <a:lnTo>
                <a:pt x="0" y="353627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63844" y="753872"/>
          <a:ext cx="1085306" cy="3011526"/>
        </a:xfrm>
        <a:custGeom>
          <a:avLst/>
          <a:gdLst/>
          <a:ahLst/>
          <a:cxnLst/>
          <a:rect l="0" t="0" r="0" b="0"/>
          <a:pathLst>
            <a:path>
              <a:moveTo>
                <a:pt x="1085306" y="0"/>
              </a:moveTo>
              <a:lnTo>
                <a:pt x="1085306" y="3011526"/>
              </a:lnTo>
              <a:lnTo>
                <a:pt x="0" y="301152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30584" y="753872"/>
          <a:ext cx="1118566" cy="2477370"/>
        </a:xfrm>
        <a:custGeom>
          <a:avLst/>
          <a:gdLst/>
          <a:ahLst/>
          <a:cxnLst/>
          <a:rect l="0" t="0" r="0" b="0"/>
          <a:pathLst>
            <a:path>
              <a:moveTo>
                <a:pt x="1118566" y="0"/>
              </a:moveTo>
              <a:lnTo>
                <a:pt x="1118566" y="2477370"/>
              </a:lnTo>
              <a:lnTo>
                <a:pt x="0" y="247737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32914" y="753872"/>
          <a:ext cx="1116235" cy="1932492"/>
        </a:xfrm>
        <a:custGeom>
          <a:avLst/>
          <a:gdLst/>
          <a:ahLst/>
          <a:cxnLst/>
          <a:rect l="0" t="0" r="0" b="0"/>
          <a:pathLst>
            <a:path>
              <a:moveTo>
                <a:pt x="1116235" y="0"/>
              </a:moveTo>
              <a:lnTo>
                <a:pt x="1116235" y="1932492"/>
              </a:lnTo>
              <a:lnTo>
                <a:pt x="0" y="193249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20270" y="753872"/>
          <a:ext cx="1128879" cy="1412102"/>
        </a:xfrm>
        <a:custGeom>
          <a:avLst/>
          <a:gdLst/>
          <a:ahLst/>
          <a:cxnLst/>
          <a:rect l="0" t="0" r="0" b="0"/>
          <a:pathLst>
            <a:path>
              <a:moveTo>
                <a:pt x="1128879" y="0"/>
              </a:moveTo>
              <a:lnTo>
                <a:pt x="1128879" y="1412102"/>
              </a:lnTo>
              <a:lnTo>
                <a:pt x="0" y="141210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67567" y="1375160"/>
          <a:ext cx="1717705" cy="94912"/>
        </a:xfrm>
        <a:custGeom>
          <a:avLst/>
          <a:gdLst/>
          <a:ahLst/>
          <a:cxnLst/>
          <a:rect l="0" t="0" r="0" b="0"/>
          <a:pathLst>
            <a:path>
              <a:moveTo>
                <a:pt x="1717705" y="0"/>
              </a:moveTo>
              <a:lnTo>
                <a:pt x="1717705" y="32959"/>
              </a:lnTo>
              <a:lnTo>
                <a:pt x="0" y="32959"/>
              </a:lnTo>
              <a:lnTo>
                <a:pt x="0" y="9491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6705554" y="753872"/>
          <a:ext cx="1143595" cy="383580"/>
        </a:xfrm>
        <a:custGeom>
          <a:avLst/>
          <a:gdLst/>
          <a:ahLst/>
          <a:cxnLst/>
          <a:rect l="0" t="0" r="0" b="0"/>
          <a:pathLst>
            <a:path>
              <a:moveTo>
                <a:pt x="1143595" y="0"/>
              </a:moveTo>
              <a:lnTo>
                <a:pt x="1143595" y="383580"/>
              </a:lnTo>
              <a:lnTo>
                <a:pt x="0" y="38358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1002199" y="337086"/>
          <a:ext cx="7607722" cy="416786"/>
        </a:xfrm>
        <a:prstGeom prst="flowChartAlternateProcess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1022544" y="357431"/>
        <a:ext cx="7567032" cy="376096"/>
      </dsp:txXfrm>
    </dsp:sp>
    <dsp:sp modelId="{18B9EC20-2634-4E09-AB97-4902D0570469}">
      <dsp:nvSpPr>
        <dsp:cNvPr id="0" name=""/>
        <dsp:cNvSpPr/>
      </dsp:nvSpPr>
      <dsp:spPr>
        <a:xfrm>
          <a:off x="3464990" y="899745"/>
          <a:ext cx="3240564" cy="475414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3464990" y="899745"/>
        <a:ext cx="3240564" cy="475414"/>
      </dsp:txXfrm>
    </dsp:sp>
    <dsp:sp modelId="{EB59DBCE-C94B-4D79-9F53-83FD615397BD}">
      <dsp:nvSpPr>
        <dsp:cNvPr id="0" name=""/>
        <dsp:cNvSpPr/>
      </dsp:nvSpPr>
      <dsp:spPr>
        <a:xfrm>
          <a:off x="1435" y="1470073"/>
          <a:ext cx="6732263" cy="422589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1435" y="1470073"/>
        <a:ext cx="6732263" cy="422589"/>
      </dsp:txXfrm>
    </dsp:sp>
    <dsp:sp modelId="{8285B717-DDA4-40E2-BD8A-6C4D09883320}">
      <dsp:nvSpPr>
        <dsp:cNvPr id="0" name=""/>
        <dsp:cNvSpPr/>
      </dsp:nvSpPr>
      <dsp:spPr>
        <a:xfrm>
          <a:off x="3221402" y="1959654"/>
          <a:ext cx="3498868" cy="412641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221402" y="1959654"/>
        <a:ext cx="3498868" cy="412641"/>
      </dsp:txXfrm>
    </dsp:sp>
    <dsp:sp modelId="{F2EAA45D-2E1D-4726-8B7B-4049288F37E5}">
      <dsp:nvSpPr>
        <dsp:cNvPr id="0" name=""/>
        <dsp:cNvSpPr/>
      </dsp:nvSpPr>
      <dsp:spPr>
        <a:xfrm>
          <a:off x="1795195" y="2458691"/>
          <a:ext cx="4937718" cy="455347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795195" y="2458691"/>
        <a:ext cx="4937718" cy="455347"/>
      </dsp:txXfrm>
    </dsp:sp>
    <dsp:sp modelId="{108D79DE-F2C5-42EF-8AC1-E6224EA1C4FA}">
      <dsp:nvSpPr>
        <dsp:cNvPr id="0" name=""/>
        <dsp:cNvSpPr/>
      </dsp:nvSpPr>
      <dsp:spPr>
        <a:xfrm>
          <a:off x="4148187" y="3028201"/>
          <a:ext cx="2582396" cy="406083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48187" y="3028201"/>
        <a:ext cx="2582396" cy="406083"/>
      </dsp:txXfrm>
    </dsp:sp>
    <dsp:sp modelId="{B7984E66-9488-4133-973D-C186E0C47039}">
      <dsp:nvSpPr>
        <dsp:cNvPr id="0" name=""/>
        <dsp:cNvSpPr/>
      </dsp:nvSpPr>
      <dsp:spPr>
        <a:xfrm>
          <a:off x="3720438" y="3527238"/>
          <a:ext cx="3043405" cy="476320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720438" y="3527238"/>
        <a:ext cx="3043405" cy="476320"/>
      </dsp:txXfrm>
    </dsp:sp>
    <dsp:sp modelId="{53436B2B-5B4F-4959-ACE2-9CC75EB61969}">
      <dsp:nvSpPr>
        <dsp:cNvPr id="0" name=""/>
        <dsp:cNvSpPr/>
      </dsp:nvSpPr>
      <dsp:spPr>
        <a:xfrm>
          <a:off x="3450227" y="4097565"/>
          <a:ext cx="3289637" cy="385166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450227" y="4097565"/>
        <a:ext cx="3289637" cy="385166"/>
      </dsp:txXfrm>
    </dsp:sp>
    <dsp:sp modelId="{A6798E7F-F55D-4999-9D8C-C607901F40F1}">
      <dsp:nvSpPr>
        <dsp:cNvPr id="0" name=""/>
        <dsp:cNvSpPr/>
      </dsp:nvSpPr>
      <dsp:spPr>
        <a:xfrm>
          <a:off x="3274026" y="4635494"/>
          <a:ext cx="3503736" cy="477075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74026" y="4635494"/>
        <a:ext cx="3503736" cy="477075"/>
      </dsp:txXfrm>
    </dsp:sp>
    <dsp:sp modelId="{4D60997A-A539-4038-B832-3D2E18EF195F}">
      <dsp:nvSpPr>
        <dsp:cNvPr id="0" name=""/>
        <dsp:cNvSpPr/>
      </dsp:nvSpPr>
      <dsp:spPr>
        <a:xfrm>
          <a:off x="369756" y="5240645"/>
          <a:ext cx="6375300" cy="438803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369756" y="5240645"/>
        <a:ext cx="6375300" cy="438803"/>
      </dsp:txXfrm>
    </dsp:sp>
    <dsp:sp modelId="{65B60E8C-C5B5-4101-B328-B773AE9C803F}">
      <dsp:nvSpPr>
        <dsp:cNvPr id="0" name=""/>
        <dsp:cNvSpPr/>
      </dsp:nvSpPr>
      <dsp:spPr>
        <a:xfrm>
          <a:off x="914237" y="5810975"/>
          <a:ext cx="5847435" cy="384977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914237" y="5810975"/>
        <a:ext cx="5847435" cy="384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20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11.08.2022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К решению от 22 декабря 2021 года №81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accent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 район» Смоленской области на 2022 год и  на плановый период  2023-2024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(в редакции от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29.06.2022г</a:t>
            </a:r>
            <a:r>
              <a:rPr lang="ru-RU" altLang="ru-RU" sz="2000" i="1" dirty="0">
                <a:solidFill>
                  <a:schemeClr val="accent1"/>
                </a:solidFill>
              </a:rPr>
              <a:t>. </a:t>
            </a:r>
            <a:r>
              <a:rPr lang="ru-RU" altLang="ru-RU" sz="2000" i="1" smtClean="0">
                <a:solidFill>
                  <a:schemeClr val="accent1"/>
                </a:solidFill>
              </a:rPr>
              <a:t>№ </a:t>
            </a:r>
            <a:r>
              <a:rPr lang="ru-RU" altLang="ru-RU" sz="2000" i="1" smtClean="0">
                <a:solidFill>
                  <a:schemeClr val="accent1"/>
                </a:solidFill>
              </a:rPr>
              <a:t>105).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устойчивости бюджетной системы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Укрепление </a:t>
            </a:r>
            <a:r>
              <a:rPr lang="ru-RU" sz="1600" dirty="0">
                <a:solidFill>
                  <a:schemeClr val="bg1"/>
                </a:solidFill>
              </a:rPr>
              <a:t>доходной базы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Реализация </a:t>
            </a:r>
            <a:r>
              <a:rPr lang="ru-RU" sz="1600" dirty="0">
                <a:solidFill>
                  <a:schemeClr val="bg1"/>
                </a:solidFill>
              </a:rPr>
              <a:t>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социальной направленности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600" dirty="0">
                <a:solidFill>
                  <a:schemeClr val="bg1"/>
                </a:solidFill>
              </a:rPr>
              <a:t>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Открытость </a:t>
            </a:r>
            <a:r>
              <a:rPr lang="ru-RU" sz="1600" dirty="0">
                <a:solidFill>
                  <a:schemeClr val="bg1"/>
                </a:solidFill>
              </a:rPr>
              <a:t>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284984"/>
            <a:ext cx="6193590" cy="34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8892480" cy="5373216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Недопущение принятия новых расходных обязательств, не обеспеченных источниками финансирования;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100885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87" y="4360069"/>
            <a:ext cx="3396921" cy="249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96" y="4797152"/>
            <a:ext cx="648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200"/>
              </a:spcBef>
              <a:buClr>
                <a:srgbClr val="838995"/>
              </a:buClr>
              <a:buFontTx/>
              <a:buChar char="-"/>
              <a:defRPr/>
            </a:pPr>
            <a:r>
              <a:rPr lang="ru-RU" sz="1600" spc="30" dirty="0">
                <a:solidFill>
                  <a:srgbClr val="000000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300192" y="3371223"/>
            <a:ext cx="2750792" cy="287269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98125027"/>
              </p:ext>
            </p:extLst>
          </p:nvPr>
        </p:nvGraphicFramePr>
        <p:xfrm>
          <a:off x="955674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274686,35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125088,7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28344,28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93996,57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89368942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27635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273622,25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276827,77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794438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3205,5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467544" y="188913"/>
            <a:ext cx="76328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89" y="2492896"/>
            <a:ext cx="690975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691733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03" y="3335338"/>
            <a:ext cx="6912768" cy="355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64996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273622,2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207525,4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210383,2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25935,9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247686,4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39 313,5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30032,6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30757,8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23 438,6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18 435,1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1 828,0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2 839,0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60206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 </a:t>
            </a:r>
            <a:r>
              <a:rPr lang="ru-RU" dirty="0" smtClean="0">
                <a:solidFill>
                  <a:schemeClr val="bg1"/>
                </a:solidFill>
              </a:rPr>
              <a:t>497,3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6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47448" y="2973567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1" y="2973568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373370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240531" y="2973568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–415,0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74627" y="2939131"/>
            <a:ext cx="1435434" cy="83535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247 686,4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181 046,0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182 677,9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95765" y="3323431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125 088,7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84 092,0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81 609,0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–93 </a:t>
            </a:r>
            <a:r>
              <a:rPr lang="ru-RU" sz="1400" dirty="0" smtClean="0">
                <a:solidFill>
                  <a:schemeClr val="bg1"/>
                </a:solidFill>
              </a:rPr>
              <a:t>996,6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96 697,2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100 812,1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72337" y="3376613"/>
            <a:ext cx="1657350" cy="1615635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5437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7527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       2022г </a:t>
            </a:r>
            <a:r>
              <a:rPr lang="ru-RU" sz="1400" dirty="0" smtClean="0">
                <a:solidFill>
                  <a:schemeClr val="bg1"/>
                </a:solidFill>
              </a:rPr>
              <a:t>–28 344,3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41687027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052736"/>
            <a:ext cx="2957785" cy="2680799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4812" y="4221088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47033" y="4541655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16161" y="424986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69805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39 </a:t>
            </a:r>
            <a:r>
              <a:rPr lang="ru-RU" sz="2000" b="1" i="1" dirty="0" smtClean="0">
                <a:solidFill>
                  <a:schemeClr val="bg1"/>
                </a:solidFill>
              </a:rPr>
              <a:t>757,0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3 </a:t>
            </a:r>
            <a:r>
              <a:rPr lang="ru-RU" sz="2000" dirty="0" smtClean="0">
                <a:solidFill>
                  <a:schemeClr val="bg1"/>
                </a:solidFill>
              </a:rPr>
              <a:t>313,1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</a:t>
            </a:r>
            <a:r>
              <a:rPr lang="ru-RU" sz="2000" b="1" i="1" dirty="0" smtClean="0">
                <a:solidFill>
                  <a:schemeClr val="bg1"/>
                </a:solidFill>
              </a:rPr>
              <a:t>684,4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473,7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18 745,5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</a:t>
            </a:r>
            <a:r>
              <a:rPr lang="ru-RU" sz="2000" b="1" i="1" dirty="0" smtClean="0">
                <a:solidFill>
                  <a:schemeClr val="bg1"/>
                </a:solidFill>
              </a:rPr>
              <a:t>62,1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</a:t>
            </a:r>
            <a:r>
              <a:rPr lang="ru-RU" sz="2000" b="1" i="1" dirty="0" smtClean="0">
                <a:solidFill>
                  <a:schemeClr val="bg1"/>
                </a:solidFill>
              </a:rPr>
              <a:t>536,5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29 645,3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29 967,4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2 497,3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37081442"/>
              </p:ext>
            </p:extLst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18307,8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68038166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136494,4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44307,2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1987463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30447,7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997" y="1196752"/>
            <a:ext cx="8064896" cy="556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1902795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584,8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813"/>
              </p:ext>
            </p:extLst>
          </p:nvPr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409179"/>
                <a:gridCol w="1554684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38562,4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27652,7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24984,4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24209,0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130525,0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39580,2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17661,8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25064,4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467002"/>
              </p:ext>
            </p:extLst>
          </p:nvPr>
        </p:nvGraphicFramePr>
        <p:xfrm>
          <a:off x="-34037" y="620688"/>
          <a:ext cx="8898417" cy="579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098159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139954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и 2024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15147</TotalTime>
  <Words>6036</Words>
  <Application>Microsoft Office PowerPoint</Application>
  <PresentationFormat>Экран (4:3)</PresentationFormat>
  <Paragraphs>938</Paragraphs>
  <Slides>74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90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2022 и плановый период 2023 и 2024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 (в тыс.руб.)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2022 и плановый период 2023 и 2024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541</cp:revision>
  <cp:lastPrinted>2022-05-13T12:04:45Z</cp:lastPrinted>
  <dcterms:created xsi:type="dcterms:W3CDTF">2013-12-02T14:04:15Z</dcterms:created>
  <dcterms:modified xsi:type="dcterms:W3CDTF">2022-08-11T12:38:10Z</dcterms:modified>
</cp:coreProperties>
</file>