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  <p:sldMasterId id="2147484719" r:id="rId5"/>
  </p:sldMasterIdLst>
  <p:notesMasterIdLst>
    <p:notesMasterId r:id="rId80"/>
  </p:notesMasterIdLst>
  <p:sldIdLst>
    <p:sldId id="256" r:id="rId6"/>
    <p:sldId id="340" r:id="rId7"/>
    <p:sldId id="336" r:id="rId8"/>
    <p:sldId id="313" r:id="rId9"/>
    <p:sldId id="257" r:id="rId10"/>
    <p:sldId id="316" r:id="rId11"/>
    <p:sldId id="341" r:id="rId12"/>
    <p:sldId id="319" r:id="rId13"/>
    <p:sldId id="320" r:id="rId14"/>
    <p:sldId id="342" r:id="rId15"/>
    <p:sldId id="343" r:id="rId16"/>
    <p:sldId id="321" r:id="rId17"/>
    <p:sldId id="322" r:id="rId18"/>
    <p:sldId id="344" r:id="rId19"/>
    <p:sldId id="323" r:id="rId20"/>
    <p:sldId id="337" r:id="rId21"/>
    <p:sldId id="324" r:id="rId22"/>
    <p:sldId id="346" r:id="rId23"/>
    <p:sldId id="375" r:id="rId24"/>
    <p:sldId id="376" r:id="rId25"/>
    <p:sldId id="274" r:id="rId26"/>
    <p:sldId id="327" r:id="rId27"/>
    <p:sldId id="328" r:id="rId28"/>
    <p:sldId id="345" r:id="rId29"/>
    <p:sldId id="338" r:id="rId30"/>
    <p:sldId id="330" r:id="rId31"/>
    <p:sldId id="331" r:id="rId32"/>
    <p:sldId id="332" r:id="rId33"/>
    <p:sldId id="314" r:id="rId34"/>
    <p:sldId id="315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261" r:id="rId44"/>
    <p:sldId id="299" r:id="rId45"/>
    <p:sldId id="352" r:id="rId46"/>
    <p:sldId id="263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3" r:id="rId68"/>
    <p:sldId id="374" r:id="rId69"/>
    <p:sldId id="370" r:id="rId70"/>
    <p:sldId id="371" r:id="rId71"/>
    <p:sldId id="372" r:id="rId72"/>
    <p:sldId id="347" r:id="rId73"/>
    <p:sldId id="273" r:id="rId74"/>
    <p:sldId id="377" r:id="rId75"/>
    <p:sldId id="353" r:id="rId76"/>
    <p:sldId id="354" r:id="rId77"/>
    <p:sldId id="348" r:id="rId78"/>
    <p:sldId id="278" r:id="rId79"/>
  </p:sldIdLst>
  <p:sldSz cx="9144000" cy="6858000" type="screen4x3"/>
  <p:notesSz cx="6858000" cy="9144000"/>
  <p:custShowLst>
    <p:custShow name="Произвольный показ 1" id="0">
      <p:sldLst>
        <p:sld r:id="rId6"/>
        <p:sld r:id="rId10"/>
        <p:sld r:id="rId44"/>
        <p:sld r:id="rId47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933" autoAdjust="0"/>
    <p:restoredTop sz="95439" autoAdjust="0"/>
  </p:normalViewPr>
  <p:slideViewPr>
    <p:cSldViewPr snapToObjects="1">
      <p:cViewPr varScale="1">
        <p:scale>
          <a:sx n="73" d="100"/>
          <a:sy n="73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view3D>
      <c:depthPercent val="100"/>
      <c:rAngAx val="1"/>
    </c:view3D>
    <c:floor>
      <c:spPr>
        <a:ln>
          <a:solidFill>
            <a:schemeClr val="accent1"/>
          </a:solidFill>
        </a:ln>
      </c:spPr>
    </c:floor>
    <c:sideWall>
      <c:spPr>
        <a:ln>
          <a:solidFill>
            <a:schemeClr val="accent1"/>
          </a:solidFill>
        </a:ln>
      </c:spPr>
    </c:sideWall>
    <c:backWall>
      <c:spPr>
        <a:ln>
          <a:solidFill>
            <a:schemeClr val="accent1"/>
          </a:solidFill>
        </a:ln>
      </c:spPr>
    </c:backWall>
    <c:plotArea>
      <c:layout>
        <c:manualLayout>
          <c:layoutTarget val="inner"/>
          <c:xMode val="edge"/>
          <c:yMode val="edge"/>
          <c:x val="0.13582342954159593"/>
          <c:y val="1.3089005235602144E-2"/>
          <c:w val="0.53820033955857505"/>
          <c:h val="0.772251308900523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999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115864</c:v>
                </c:pt>
                <c:pt idx="1">
                  <c:v>90394</c:v>
                </c:pt>
                <c:pt idx="2">
                  <c:v>78725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55490.3</c:v>
                </c:pt>
                <c:pt idx="1">
                  <c:v>649.79999999999995</c:v>
                </c:pt>
                <c:pt idx="2">
                  <c:v>647.4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86205.9</c:v>
                </c:pt>
                <c:pt idx="1">
                  <c:v>76551.199999999997</c:v>
                </c:pt>
                <c:pt idx="2">
                  <c:v>80594.899999999994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5364</c:v>
                </c:pt>
                <c:pt idx="1">
                  <c:v>240.7</c:v>
                </c:pt>
                <c:pt idx="2">
                  <c:v>240.7</c:v>
                </c:pt>
              </c:numCache>
            </c:numRef>
          </c:val>
        </c:ser>
        <c:dLbls>
          <c:showVal val="1"/>
        </c:dLbls>
        <c:gapWidth val="75"/>
        <c:shape val="box"/>
        <c:axId val="150776448"/>
        <c:axId val="103498112"/>
        <c:axId val="0"/>
      </c:bar3DChart>
      <c:catAx>
        <c:axId val="150776448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3498112"/>
        <c:crosses val="autoZero"/>
        <c:auto val="1"/>
        <c:lblAlgn val="ctr"/>
        <c:lblOffset val="100"/>
      </c:catAx>
      <c:valAx>
        <c:axId val="10349811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0776448"/>
        <c:crosses val="autoZero"/>
        <c:crossBetween val="between"/>
      </c:valAx>
      <c:spPr>
        <a:noFill/>
        <a:ln w="34771">
          <a:noFill/>
        </a:ln>
      </c:spPr>
    </c:plotArea>
    <c:legend>
      <c:legendPos val="r"/>
      <c:layout>
        <c:manualLayout>
          <c:xMode val="edge"/>
          <c:yMode val="edge"/>
          <c:x val="0.70953435463691406"/>
          <c:y val="0.13787387698430467"/>
          <c:w val="0.28492242213924918"/>
          <c:h val="0.59966777180326558"/>
        </c:manualLayout>
      </c:layout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plotArea>
      <c:layout>
        <c:manualLayout>
          <c:layoutTarget val="inner"/>
          <c:xMode val="edge"/>
          <c:yMode val="edge"/>
          <c:x val="8.7486157253599109E-2"/>
          <c:y val="5.6451612903225833E-2"/>
          <c:w val="0.8039867109634552"/>
          <c:h val="0.7768817204301089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3069</c:v>
                </c:pt>
              </c:numCache>
            </c:numRef>
          </c:val>
        </c:ser>
        <c:gapWidth val="75"/>
        <c:overlap val="-25"/>
        <c:axId val="167946112"/>
        <c:axId val="167947648"/>
      </c:barChart>
      <c:dateAx>
        <c:axId val="167946112"/>
        <c:scaling>
          <c:orientation val="minMax"/>
        </c:scaling>
        <c:axPos val="b"/>
        <c:majorTickMark val="none"/>
        <c:tickLblPos val="none"/>
        <c:crossAx val="167947648"/>
        <c:crosses val="autoZero"/>
        <c:lblOffset val="100"/>
      </c:dateAx>
      <c:valAx>
        <c:axId val="167947648"/>
        <c:scaling>
          <c:orientation val="minMax"/>
        </c:scaling>
        <c:axPos val="l"/>
        <c:majorGridlines>
          <c:spPr>
            <a:ln w="14592" cap="flat" cmpd="sng" algn="ctr">
              <a:solidFill>
                <a:schemeClr val="dk1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c:spPr>
        </c:majorGridlines>
        <c:numFmt formatCode="General" sourceLinked="1"/>
        <c:majorTickMark val="none"/>
        <c:tickLblPos val="nextTo"/>
        <c:spPr>
          <a:ln w="7296">
            <a:noFill/>
          </a:ln>
        </c:spPr>
        <c:txPr>
          <a:bodyPr rot="0" vert="horz"/>
          <a:lstStyle/>
          <a:p>
            <a:pPr>
              <a:defRPr sz="1379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7946112"/>
        <c:crosses val="autoZero"/>
        <c:crossBetween val="between"/>
      </c:valAx>
      <c:spPr>
        <a:noFill/>
        <a:ln w="19456">
          <a:noFill/>
        </a:ln>
      </c:spPr>
    </c:plotArea>
    <c:legend>
      <c:legendPos val="r"/>
      <c:layout>
        <c:manualLayout>
          <c:xMode val="edge"/>
          <c:yMode val="edge"/>
          <c:x val="0.90476190476190377"/>
          <c:y val="0.30107526881720498"/>
          <c:w val="9.3023255813953501E-2"/>
          <c:h val="0.28494623655913975"/>
        </c:manualLayout>
      </c:layout>
      <c:spPr>
        <a:solidFill>
          <a:srgbClr val="FFFFFF"/>
        </a:solidFill>
        <a:ln w="2432">
          <a:solidFill>
            <a:srgbClr val="000000"/>
          </a:solidFill>
          <a:prstDash val="solid"/>
        </a:ln>
      </c:spPr>
      <c:txPr>
        <a:bodyPr/>
        <a:lstStyle/>
        <a:p>
          <a:pPr>
            <a:defRPr sz="1268" b="0" i="0" u="none" strike="noStrike" baseline="0">
              <a:solidFill>
                <a:srgbClr val="FF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379" b="0" i="0" u="none" strike="noStrike" baseline="0">
          <a:solidFill>
            <a:srgbClr val="FF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9"/>
  <c:chart>
    <c:view3D>
      <c:rAngAx val="1"/>
    </c:view3D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27"/>
          <c:h val="0.7948021653543305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4.0302125404437963E-2"/>
                  <c:y val="-3.6809659472970747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26739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8.6361697295224173E-3"/>
                  <c:y val="-7.3619318945941467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3224.7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-1.4393616215870697E-3"/>
                  <c:y val="-4.1717614069366846E-2"/>
                </c:manualLayout>
              </c:layout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263191.40000000002</c:v>
                </c:pt>
              </c:numCache>
            </c:numRef>
          </c:val>
        </c:ser>
        <c:shape val="cylinder"/>
        <c:axId val="169208064"/>
        <c:axId val="169881600"/>
        <c:axId val="0"/>
      </c:bar3DChart>
      <c:catAx>
        <c:axId val="169208064"/>
        <c:scaling>
          <c:orientation val="minMax"/>
        </c:scaling>
        <c:delete val="1"/>
        <c:axPos val="b"/>
        <c:tickLblPos val="nextTo"/>
        <c:crossAx val="169881600"/>
        <c:crosses val="autoZero"/>
        <c:auto val="1"/>
        <c:lblAlgn val="ctr"/>
        <c:lblOffset val="100"/>
      </c:catAx>
      <c:valAx>
        <c:axId val="1698816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92080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307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455E-2"/>
                  <c:y val="-0.1484672451700674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12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41058.9</c:v>
                </c:pt>
                <c:pt idx="1">
                  <c:v>167.4</c:v>
                </c:pt>
                <c:pt idx="2" formatCode="General">
                  <c:v>41329.800000000003</c:v>
                </c:pt>
                <c:pt idx="3">
                  <c:v>201</c:v>
                </c:pt>
                <c:pt idx="4" formatCode="General">
                  <c:v>132273.5</c:v>
                </c:pt>
                <c:pt idx="5" formatCode="General">
                  <c:v>43796.4</c:v>
                </c:pt>
                <c:pt idx="6" formatCode="General">
                  <c:v>14992.8</c:v>
                </c:pt>
                <c:pt idx="7">
                  <c:v>434.7</c:v>
                </c:pt>
                <c:pt idx="8">
                  <c:v>5</c:v>
                </c:pt>
                <c:pt idx="9">
                  <c:v>25493.8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layout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279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427E-2"/>
                  <c:y val="-0.14846724517006726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17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32489.9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107300.7</c:v>
                </c:pt>
                <c:pt idx="5" formatCode="General">
                  <c:v>33180.5</c:v>
                </c:pt>
                <c:pt idx="6" formatCode="General">
                  <c:v>4618.2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layout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6984938513626113E-2"/>
          <c:y val="0.11877748556382693"/>
          <c:w val="0.38685568850940877"/>
          <c:h val="0.54673331823177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1.5141916610947161E-2"/>
                  <c:y val="2.4028141820324006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0.10327517720294244"/>
                  <c:y val="0.2431336704407158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0.16912400314039386"/>
                  <c:y val="0.33454464863479788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0.15241426570049998"/>
                  <c:y val="0.28282214825519841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0.15457593735316591"/>
                  <c:y val="5.356878922003272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0929417613436113"/>
                  <c:y val="1.6756854130181891E-2"/>
                </c:manualLayout>
              </c:layout>
              <c:spPr>
                <a:noFill/>
                <a:ln w="25783">
                  <a:noFill/>
                </a:ln>
              </c:spPr>
              <c:txPr>
                <a:bodyPr/>
                <a:lstStyle/>
                <a:p>
                  <a:pPr>
                    <a:defRPr sz="1421" b="0" i="0" u="none" strike="noStrike" baseline="0">
                      <a:solidFill>
                        <a:schemeClr val="tx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-1.1426987256660994E-2"/>
                  <c:y val="5.7880573648123136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1.7896536669370029E-2"/>
                  <c:y val="1.3765993623700333E-2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2.1990042829101268E-2"/>
                  <c:y val="-8.7676161977806345E-3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6.8381302188650045E-2"/>
                  <c:y val="-2.7280965972980221E-2"/>
                </c:manualLayout>
              </c:layout>
              <c:dLblPos val="bestFit"/>
              <c:showVal val="1"/>
            </c:dLbl>
            <c:spPr>
              <a:noFill/>
              <a:ln w="25783">
                <a:noFill/>
              </a:ln>
            </c:spPr>
            <c:txPr>
              <a:bodyPr/>
              <a:lstStyle/>
              <a:p>
                <a:pPr>
                  <a:defRPr sz="1421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31662.2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103645.6</c:v>
                </c:pt>
                <c:pt idx="5" formatCode="General">
                  <c:v>31520.6</c:v>
                </c:pt>
                <c:pt idx="6" formatCode="General">
                  <c:v>4688.3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  <c:firstSliceAng val="0"/>
      </c:pieChart>
      <c:spPr>
        <a:noFill/>
        <a:ln w="25783">
          <a:noFill/>
        </a:ln>
      </c:spPr>
    </c:plotArea>
    <c:legend>
      <c:legendPos val="r"/>
      <c:layout/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82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22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A1EF-72F9-46DD-8366-9D03B787F362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E71A-C727-46D0-836A-46B7B903F3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68433-4EFD-49BC-A309-213B083A0A14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1378-00D5-4660-88ED-44017728EA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06D35-AA8B-4160-AD98-5136E189C93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E5A4-E8C7-45D7-8E4F-4184C912D2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AC4E5-82D7-4A11-9316-CBF0DED5518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E2A7E-7E4B-488A-A751-CC37206171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55AF4-823E-4E06-999A-FBC4710EDDBC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32192-79D7-4DF2-810A-23DA6364F1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408D-666B-4230-9D6E-65FFF20ECFCA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28626-96C4-4900-9F85-D44BDBFA02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A205-1FA9-49B7-8013-A3250FED0E7F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4B37F-DA27-4CFB-94F7-12BF3ABD3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6A301-CB50-4ABC-AF82-09F16E6B0AA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87AA1-B7FF-47B1-9EB4-199141DFFE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E159-DB30-4B85-A655-1F9751C01591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2C97F-B827-4BA3-B530-1597920327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621B6-A244-497B-8E9E-D01B3145DEC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F101C-C5F7-4370-977A-C696A6C19C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07A8-8F85-4E36-84F0-6D7F200F23C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F79D-30F5-45D1-BCFC-6FA883A389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14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4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47E8C7-C97D-45D7-98D4-D6659C92629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83D062-4D03-4749-BFC5-D8FA327538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txStyles>
    <p:titleStyle>
      <a:lvl1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bg1"/>
                </a:solidFill>
              </a:rPr>
              <a:t>К решению от 23 декабря 2020 года №22 «О бюджете муниципального образования «</a:t>
            </a:r>
            <a:r>
              <a:rPr lang="ru-RU" altLang="ru-RU" sz="2000" i="1" dirty="0" err="1">
                <a:solidFill>
                  <a:schemeClr val="bg1"/>
                </a:solidFill>
              </a:rPr>
              <a:t>Угранский</a:t>
            </a:r>
            <a:r>
              <a:rPr lang="ru-RU" altLang="ru-RU" sz="2000" i="1" dirty="0">
                <a:solidFill>
                  <a:schemeClr val="bg1"/>
                </a:solidFill>
              </a:rPr>
              <a:t> район» Смоленской области на 2021 год и  на плановый период  2022-2023 годов» (в редакции от </a:t>
            </a:r>
            <a:r>
              <a:rPr lang="en-US" altLang="ru-RU" sz="2000" i="1" dirty="0" smtClean="0">
                <a:solidFill>
                  <a:schemeClr val="bg1"/>
                </a:solidFill>
              </a:rPr>
              <a:t>30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.1</a:t>
            </a:r>
            <a:r>
              <a:rPr lang="en-US" altLang="ru-RU" sz="2000" i="1" dirty="0" smtClean="0">
                <a:solidFill>
                  <a:schemeClr val="bg1"/>
                </a:solidFill>
              </a:rPr>
              <a:t>1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.2021г. №</a:t>
            </a:r>
            <a:r>
              <a:rPr lang="en-US" altLang="ru-RU" sz="2000" i="1" dirty="0" smtClean="0">
                <a:solidFill>
                  <a:schemeClr val="bg1"/>
                </a:solidFill>
              </a:rPr>
              <a:t>73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).</a:t>
            </a:r>
            <a:endParaRPr lang="ru-RU" altLang="ru-RU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263101,4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167835,7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161776,5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115864,0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90394,0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554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86205,9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76551,2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80594,9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9138" y="1333500"/>
          <a:ext cx="7810500" cy="511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2837,0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5765,0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2024 года – 8834,0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2837,0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2928,0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 – 3069,0 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5" name="Диаграмма 3"/>
          <p:cNvGraphicFramePr>
            <a:graphicFrameLocks/>
          </p:cNvGraphicFramePr>
          <p:nvPr/>
        </p:nvGraphicFramePr>
        <p:xfrm>
          <a:off x="1208088" y="1362075"/>
          <a:ext cx="6661150" cy="400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7"/>
          <p:cNvSpPr txBox="1">
            <a:spLocks noChangeAspect="1" noChangeArrowheads="1"/>
          </p:cNvSpPr>
          <p:nvPr/>
        </p:nvSpPr>
        <p:spPr bwMode="auto">
          <a:xfrm>
            <a:off x="101600" y="1463675"/>
            <a:ext cx="9042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В соответствии с уведомлениями по расчетам между бюджетами увеличить  доходную часть бюджета на 90,0 тыс. руб., в т.ч.: 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Субсидия за счет Резервного фонда Администрации  Смоленской области МБУК «</a:t>
            </a:r>
            <a:r>
              <a:rPr lang="ru-RU" sz="14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</a:rPr>
              <a:t> районный социально-культурный центр» на приобретение сценических костюмов для Знаменского сельского Дома культуры – 90,0 тыс. руб. 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За счет увеличения плановых назначений по доходам от оказания платных услуг (питания учащихся за счет средств родителей)   увеличить ЛБО  МКОУ « </a:t>
            </a:r>
            <a:r>
              <a:rPr lang="ru-RU" sz="1400" dirty="0" err="1" smtClean="0">
                <a:solidFill>
                  <a:schemeClr val="bg1"/>
                </a:solidFill>
              </a:rPr>
              <a:t>Вешковская</a:t>
            </a:r>
            <a:r>
              <a:rPr lang="ru-RU" sz="1400" dirty="0" smtClean="0">
                <a:solidFill>
                  <a:schemeClr val="bg1"/>
                </a:solidFill>
              </a:rPr>
              <a:t> школа» на оплату питания учащихся за счет компенсации Департамента по социальной защиты в сумме 6,0 т.р.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За счет экономии по МП "Развитие образования в муниципальном образовании «</a:t>
            </a:r>
            <a:r>
              <a:rPr lang="ru-RU" sz="14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</a:rPr>
              <a:t> район» Смоленской области" увеличить ЛБО в сумме 853,757 тыс. руб.: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МП "Развитие культуры и туризма в муниципальном образовании "</a:t>
            </a:r>
            <a:r>
              <a:rPr lang="ru-RU" sz="14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</a:rPr>
              <a:t> район" Смоленской области":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Отделу культуры и спорта для предоставления целевых субсидий на оплату за электроэнергию подведомственным учреждениям – 138,0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МП "Повышение эффективности деятельности Администрации муниципального образования "</a:t>
            </a:r>
            <a:r>
              <a:rPr lang="ru-RU" sz="14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</a:rPr>
              <a:t> район" Смоленской области"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оплата </a:t>
            </a:r>
            <a:r>
              <a:rPr lang="ru-RU" sz="1400" dirty="0" err="1" smtClean="0">
                <a:solidFill>
                  <a:schemeClr val="bg1"/>
                </a:solidFill>
              </a:rPr>
              <a:t>теплоэнергии</a:t>
            </a:r>
            <a:r>
              <a:rPr lang="ru-RU" sz="1400" dirty="0" smtClean="0">
                <a:solidFill>
                  <a:schemeClr val="bg1"/>
                </a:solidFill>
              </a:rPr>
              <a:t> 56,2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-оплата электроэнергии – 327,1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- МП "Поддержка общественных организаций муниципального образования "</a:t>
            </a:r>
            <a:r>
              <a:rPr lang="ru-RU" sz="14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</a:rPr>
              <a:t> район" Смоленской области" - 22,4 тыс. руб., в т.ч. Совету ветеранов 13,0 тыс. руб., обществу инвалидов 9,4 тыс. руб.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      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5171" name="Text Box 11"/>
          <p:cNvSpPr txBox="1">
            <a:spLocks noChangeArrowheads="1"/>
          </p:cNvSpPr>
          <p:nvPr/>
        </p:nvSpPr>
        <p:spPr bwMode="auto">
          <a:xfrm>
            <a:off x="101600" y="276225"/>
            <a:ext cx="87915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Изменения, внесенные в бюджет муниципального образования «</a:t>
            </a:r>
            <a:r>
              <a:rPr lang="ru-RU" sz="2400" b="1" i="1" dirty="0" err="1">
                <a:solidFill>
                  <a:srgbClr val="FF3300"/>
                </a:solidFill>
              </a:rPr>
              <a:t>Угранский</a:t>
            </a:r>
            <a:r>
              <a:rPr lang="ru-RU" sz="2400" b="1" i="1" dirty="0">
                <a:solidFill>
                  <a:srgbClr val="FF3300"/>
                </a:solidFill>
              </a:rPr>
              <a:t> район» Смоленской области на </a:t>
            </a:r>
            <a:r>
              <a:rPr lang="ru-RU" sz="2400" b="1" i="1" dirty="0" smtClean="0">
                <a:solidFill>
                  <a:srgbClr val="FF3300"/>
                </a:solidFill>
              </a:rPr>
              <a:t>2021 </a:t>
            </a:r>
            <a:r>
              <a:rPr lang="ru-RU" sz="2400" b="1" i="1" dirty="0">
                <a:solidFill>
                  <a:srgbClr val="FF3300"/>
                </a:solidFill>
              </a:rPr>
              <a:t>год и на плановый период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и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годов.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5"/>
          <p:cNvSpPr txBox="1">
            <a:spLocks noChangeArrowheads="1"/>
          </p:cNvSpPr>
          <p:nvPr/>
        </p:nvSpPr>
        <p:spPr bwMode="auto">
          <a:xfrm>
            <a:off x="352425" y="500042"/>
            <a:ext cx="87915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- </a:t>
            </a:r>
            <a:r>
              <a:rPr lang="ru-RU" sz="1200" dirty="0" err="1" smtClean="0">
                <a:solidFill>
                  <a:schemeClr val="bg1"/>
                </a:solidFill>
              </a:rPr>
              <a:t>непрограммное</a:t>
            </a:r>
            <a:r>
              <a:rPr lang="ru-RU" sz="1200" dirty="0" smtClean="0">
                <a:solidFill>
                  <a:schemeClr val="bg1"/>
                </a:solidFill>
              </a:rPr>
              <a:t> направление расходов «Обеспечение деятельности контрольно-ревизионной комиссии» 10,057 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Уменьшить дефицит бюджета – 300,0 тыс. руб.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4.В связи с реорганизацией КРК уменьшить ЛБО  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Угранского</a:t>
            </a:r>
            <a:r>
              <a:rPr lang="ru-RU" sz="1200" dirty="0" smtClean="0">
                <a:solidFill>
                  <a:schemeClr val="bg1"/>
                </a:solidFill>
              </a:rPr>
              <a:t> районного Совета 35,321 тыс. руб. и увеличить ЛБО на  обеспечение деятельности контрольно-ревизионной комиссии, в т. ч. по ВР 121 - 22,39732 тыс. руб., по ВР 244 – 12,92368 тыс. руб.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5.В соответствии с заключенными соглашениями по передаче полномочий уменьшить ЛБО  </a:t>
            </a:r>
            <a:r>
              <a:rPr lang="ru-RU" sz="1200" dirty="0" err="1" smtClean="0">
                <a:solidFill>
                  <a:schemeClr val="bg1"/>
                </a:solidFill>
              </a:rPr>
              <a:t>Угранского</a:t>
            </a:r>
            <a:r>
              <a:rPr lang="ru-RU" sz="1200" dirty="0" smtClean="0">
                <a:solidFill>
                  <a:schemeClr val="bg1"/>
                </a:solidFill>
              </a:rPr>
              <a:t> районного Совета 15,050 тыс. руб. и увеличить ЛБО на  обеспечение деятельности контрольно-ревизионной комиссии, в т. ч. по ВР 121 11,525 тыс. руб., по ВР 129 – 3,525 тыс. руб.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6. В  пределах общих утвержденных сумм бюджетных ассигнований  перераспределены бюджетные ассигнования между мероприятиями муниципальных программ, подразделами, целевыми статьями и видами расходов бюджетной классификации.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          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24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5398,2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2021 год и плановый период 2022 и 2023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</a:t>
            </a:r>
            <a:r>
              <a:rPr lang="ru-RU" b="1" i="1" dirty="0" err="1">
                <a:solidFill>
                  <a:srgbClr val="FF0000"/>
                </a:solidFill>
              </a:rPr>
              <a:t>Угранский</a:t>
            </a:r>
            <a:r>
              <a:rPr lang="ru-RU" b="1" i="1" dirty="0">
                <a:solidFill>
                  <a:srgbClr val="FF0000"/>
                </a:solidFill>
              </a:rPr>
              <a:t> район» Смоленской области в объекты капитального строительства на 2021 </a:t>
            </a:r>
            <a:r>
              <a:rPr lang="ru-RU" b="1" i="1" dirty="0" smtClean="0">
                <a:solidFill>
                  <a:srgbClr val="FF0000"/>
                </a:solidFill>
              </a:rPr>
              <a:t>год</a:t>
            </a:r>
            <a:endParaRPr lang="ru-RU" b="1" i="1" dirty="0">
              <a:solidFill>
                <a:srgbClr val="FF0000"/>
              </a:solidFill>
            </a:endParaRPr>
          </a:p>
        </p:txBody>
      </p:sp>
      <p:graphicFrame>
        <p:nvGraphicFramePr>
          <p:cNvPr id="78004" name="Group 180"/>
          <p:cNvGraphicFramePr>
            <a:graphicFrameLocks noGrp="1"/>
          </p:cNvGraphicFramePr>
          <p:nvPr/>
        </p:nvGraphicFramePr>
        <p:xfrm>
          <a:off x="179388" y="1250950"/>
          <a:ext cx="6544051" cy="4859980"/>
        </p:xfrm>
        <a:graphic>
          <a:graphicData uri="http://schemas.openxmlformats.org/drawingml/2006/table">
            <a:tbl>
              <a:tblPr/>
              <a:tblGrid>
                <a:gridCol w="5176670"/>
                <a:gridCol w="1367381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(тыс.руб.)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445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автобуса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кровли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Желаньинского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Досуговый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центр для пожилого возраста «Клуб золотого возраста»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653,7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Приобртение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жилья «Молодым семьям»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автомобильной дороги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Мытишино-Кореино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9 535,2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Текущий ремонт автомобильной дороги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Большевицы-Дубки-Выгорь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19 765,3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47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автомобильной дороги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Угра-Зинеевка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10 159,1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Ограждение здания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средней школы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2021 год и на плановый период 2022 и 2023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2021 год и на плановый период 2022 и 2023 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2021 год и на плановый период 2022 2023 годов.</a:t>
            </a:r>
          </a:p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коронавирусной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Совершенствование налогового администрирования</a:t>
            </a:r>
          </a:p>
          <a:p>
            <a:pPr marL="342900" indent="-342900"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2021 год и плановый период 2022-2023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44461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28182,0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26739,0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27608,1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28995,9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– 20616,9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 – 21662,5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 – 22826,3</a:t>
            </a: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– 3066,6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 – 2849,8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 – 3032,7</a:t>
            </a: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349,9</a:t>
            </a: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2732,0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2759,4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2787,0</a:t>
            </a: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2021г. – </a:t>
            </a:r>
            <a:r>
              <a:rPr lang="ru-RU" dirty="0" smtClean="0">
                <a:solidFill>
                  <a:schemeClr val="bg1"/>
                </a:solidFill>
              </a:rPr>
              <a:t>3224,7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2022г. – 1678,0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2023г. – 1701,9</a:t>
            </a: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" y="3303181"/>
            <a:ext cx="1928794" cy="317009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</a:t>
            </a:r>
            <a:r>
              <a:rPr lang="ru-RU" sz="1600" dirty="0" smtClean="0">
                <a:solidFill>
                  <a:schemeClr val="bg1"/>
                </a:solidFill>
              </a:rPr>
              <a:t>–2819,7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1645,3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1667,9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7"/>
            <a:ext cx="1643073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17,2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18,8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19,5</a:t>
            </a: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658922" cy="2677656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28795" y="3059112"/>
            <a:ext cx="914418" cy="32861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3" y="3387726"/>
            <a:ext cx="45719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5429256" y="3387724"/>
            <a:ext cx="357190" cy="32861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57620" y="3703637"/>
            <a:ext cx="1783571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13,3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13,9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14,5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071934" y="3400428"/>
            <a:ext cx="168597" cy="31591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03637"/>
            <a:ext cx="1357323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</a:t>
            </a:r>
            <a:r>
              <a:rPr lang="ru-RU" sz="1600" dirty="0" smtClean="0">
                <a:solidFill>
                  <a:schemeClr val="bg1"/>
                </a:solidFill>
              </a:rPr>
              <a:t>–374,5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4" y="3303181"/>
            <a:ext cx="1630385" cy="36314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108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263191,4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</a:t>
            </a:r>
            <a:r>
              <a:rPr lang="ru-RU" sz="1400" dirty="0" smtClean="0">
                <a:solidFill>
                  <a:schemeClr val="bg1"/>
                </a:solidFill>
              </a:rPr>
              <a:t>167835,7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</a:t>
            </a:r>
            <a:r>
              <a:rPr lang="ru-RU" sz="1400" dirty="0" smtClean="0">
                <a:solidFill>
                  <a:schemeClr val="bg1"/>
                </a:solidFill>
              </a:rPr>
              <a:t>161776,5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213100"/>
            <a:ext cx="1657350" cy="2513013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115864,0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90394,0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78725,0</a:t>
            </a: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</a:t>
            </a:r>
            <a:r>
              <a:rPr lang="ru-RU" sz="1400" dirty="0" smtClean="0">
                <a:solidFill>
                  <a:schemeClr val="bg1"/>
                </a:solidFill>
              </a:rPr>
              <a:t>–86205,9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76551,2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80594,9</a:t>
            </a: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35825" y="3213100"/>
            <a:ext cx="1657350" cy="161563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5364,0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240,7</a:t>
            </a: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04825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</a:t>
            </a:r>
            <a:r>
              <a:rPr lang="ru-RU" sz="1400" dirty="0" smtClean="0">
                <a:solidFill>
                  <a:schemeClr val="bg1"/>
                </a:solidFill>
              </a:rPr>
              <a:t>–55490,3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</a:t>
            </a:r>
            <a:r>
              <a:rPr lang="ru-RU" sz="1400" dirty="0" smtClean="0">
                <a:solidFill>
                  <a:schemeClr val="bg1"/>
                </a:solidFill>
              </a:rPr>
              <a:t>–649,8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</a:t>
            </a:r>
            <a:r>
              <a:rPr lang="ru-RU" sz="1400" dirty="0" smtClean="0">
                <a:solidFill>
                  <a:schemeClr val="bg1"/>
                </a:solidFill>
              </a:rPr>
              <a:t>647,4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2021 год ( в тыс. руб.)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2021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2021 и плановый период 2022 и 2023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293155,1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299753,3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227860,6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233493,3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6598,2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34970,2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2914,2 </a:t>
            </a:r>
            <a:r>
              <a:rPr lang="ru-RU" sz="2000" dirty="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5108,3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425,7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16790,3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1962,1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163,5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32785,7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2732,1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4774,2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15438,9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1286,6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664,5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55,4 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2023 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34186,4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2848,9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4615,0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384,6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15175,1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1264,6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3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686,4 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57,2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40955,8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18175,6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15446,5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14648,5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79458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139648,4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104761,6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100889,2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47794,6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36959,8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35554,7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284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30804,2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530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540,2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2799,5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383" y="3047128"/>
            <a:ext cx="2635250" cy="2962990"/>
          </a:xfrm>
          <a:prstGeom prst="rect">
            <a:avLst/>
          </a:prstGeom>
          <a:noFill/>
        </p:spPr>
      </p:pic>
      <p:pic>
        <p:nvPicPr>
          <p:cNvPr id="9222" name="Picture 6" descr="https://sun9-15.userapi.com/impg/5nFYD_F7vhurVOXEHJFFEGHvPS1nEs25hHxvJA/FqL-WC2HrSc.jpg?size=1040x558&amp;quality=96&amp;sign=6f10a26844a96c35c017b835db359bc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749892"/>
            <a:ext cx="3929090" cy="2108108"/>
          </a:xfrm>
          <a:prstGeom prst="rect">
            <a:avLst/>
          </a:prstGeom>
          <a:noFill/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</a:t>
            </a:r>
            <a:r>
              <a:rPr lang="ru-RU" sz="1600" i="1">
                <a:solidFill>
                  <a:schemeClr val="bg1"/>
                </a:solidFill>
              </a:rPr>
              <a:t>– </a:t>
            </a:r>
            <a:r>
              <a:rPr lang="ru-RU" sz="1600" i="1" smtClean="0">
                <a:solidFill>
                  <a:schemeClr val="bg1"/>
                </a:solidFill>
              </a:rPr>
              <a:t>1957,7 </a:t>
            </a:r>
            <a:r>
              <a:rPr lang="ru-RU" sz="1600" i="1" dirty="0">
                <a:solidFill>
                  <a:schemeClr val="bg1"/>
                </a:solidFill>
              </a:rPr>
              <a:t>руб.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8893206" cy="5454652"/>
        </p:xfrm>
        <a:graphic>
          <a:graphicData uri="http://schemas.openxmlformats.org/drawingml/2006/table">
            <a:tbl>
              <a:tblPr/>
              <a:tblGrid>
                <a:gridCol w="2223302"/>
                <a:gridCol w="2221739"/>
                <a:gridCol w="2224864"/>
                <a:gridCol w="2223301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293155,1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29963,7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263191,4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2021 и плановый период 2022 и 2023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5240342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41058,9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32489,9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31662,2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41329,8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132273,5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107300,7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103645,6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43796,4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33180,5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31520,6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14992,8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4618,2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4688,3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25493,8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2021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2023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12464</TotalTime>
  <Words>6353</Words>
  <Application>Microsoft Office PowerPoint</Application>
  <PresentationFormat>Экран (4:3)</PresentationFormat>
  <Paragraphs>979</Paragraphs>
  <Slides>74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80" baseType="lpstr">
      <vt:lpstr>Mylar</vt:lpstr>
      <vt:lpstr>1_Mylar</vt:lpstr>
      <vt:lpstr>2_Mylar</vt:lpstr>
      <vt:lpstr>3_Mylar</vt:lpstr>
      <vt:lpstr>4_Mylar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Источники финансирования дефицита районного бюджета (тыс.руб).</vt:lpstr>
      <vt:lpstr>Слайд 22</vt:lpstr>
      <vt:lpstr>Слайд 23</vt:lpstr>
      <vt:lpstr>Слайд 24</vt:lpstr>
      <vt:lpstr>Слайд 25</vt:lpstr>
      <vt:lpstr>Слайд 26</vt:lpstr>
      <vt:lpstr>Слайд 27</vt:lpstr>
      <vt:lpstr>Основные направления бюджетной политики  муниципального образования  «Угранский район» Смоленской области на 2021 год и плановый период 2022-2023 годов</vt:lpstr>
      <vt:lpstr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2021 год</vt:lpstr>
      <vt:lpstr> </vt:lpstr>
      <vt:lpstr>Слайд 40</vt:lpstr>
      <vt:lpstr>Слайд 41</vt:lpstr>
      <vt:lpstr>Основные характеристики  районного  бюджета на   2021 и плановый период 2022 и 2023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2021 год и плановый период 2022 и 2023 г (в тыс.руб.)</vt:lpstr>
      <vt:lpstr>Слайд 47</vt:lpstr>
      <vt:lpstr>Слайд 48</vt:lpstr>
      <vt:lpstr>Программная структура расходов  районного бюджета на 2021 год и плановый период 2022 и 2023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2021 год и плановый период 2022 и 2023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2021 год и плановый период 2022 и 2023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Слайд 63</vt:lpstr>
      <vt:lpstr>Слайд 64</vt:lpstr>
      <vt:lpstr>Слайд 65</vt:lpstr>
      <vt:lpstr>Слайд 66</vt:lpstr>
      <vt:lpstr>Слайд 67</vt:lpstr>
      <vt:lpstr>Слайд 68</vt:lpstr>
      <vt:lpstr>Распределение  бюджетных ассигнований по разделам расходов  на 2021 и плановый период 2022 и 2023 год (тыс. руб.)</vt:lpstr>
      <vt:lpstr>Слайд 70</vt:lpstr>
      <vt:lpstr>Слайд 71</vt:lpstr>
      <vt:lpstr>Слайд 72</vt:lpstr>
      <vt:lpstr>Контактная информация</vt:lpstr>
      <vt:lpstr>Слайд 74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pcuser</cp:lastModifiedBy>
  <cp:revision>418</cp:revision>
  <dcterms:created xsi:type="dcterms:W3CDTF">2013-12-02T14:04:15Z</dcterms:created>
  <dcterms:modified xsi:type="dcterms:W3CDTF">2021-12-07T06:28:52Z</dcterms:modified>
</cp:coreProperties>
</file>