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</p:sldMasterIdLst>
  <p:notesMasterIdLst>
    <p:notesMasterId r:id="rId68"/>
  </p:notesMasterIdLst>
  <p:sldIdLst>
    <p:sldId id="256" r:id="rId2"/>
    <p:sldId id="340" r:id="rId3"/>
    <p:sldId id="336" r:id="rId4"/>
    <p:sldId id="313" r:id="rId5"/>
    <p:sldId id="257" r:id="rId6"/>
    <p:sldId id="316" r:id="rId7"/>
    <p:sldId id="341" r:id="rId8"/>
    <p:sldId id="319" r:id="rId9"/>
    <p:sldId id="320" r:id="rId10"/>
    <p:sldId id="342" r:id="rId11"/>
    <p:sldId id="343" r:id="rId12"/>
    <p:sldId id="321" r:id="rId13"/>
    <p:sldId id="322" r:id="rId14"/>
    <p:sldId id="344" r:id="rId15"/>
    <p:sldId id="323" r:id="rId16"/>
    <p:sldId id="337" r:id="rId17"/>
    <p:sldId id="324" r:id="rId18"/>
    <p:sldId id="346" r:id="rId19"/>
    <p:sldId id="274" r:id="rId20"/>
    <p:sldId id="327" r:id="rId21"/>
    <p:sldId id="328" r:id="rId22"/>
    <p:sldId id="345" r:id="rId23"/>
    <p:sldId id="338" r:id="rId24"/>
    <p:sldId id="330" r:id="rId25"/>
    <p:sldId id="331" r:id="rId26"/>
    <p:sldId id="332" r:id="rId27"/>
    <p:sldId id="333" r:id="rId28"/>
    <p:sldId id="339" r:id="rId29"/>
    <p:sldId id="314" r:id="rId30"/>
    <p:sldId id="315" r:id="rId31"/>
    <p:sldId id="266" r:id="rId32"/>
    <p:sldId id="290" r:id="rId33"/>
    <p:sldId id="291" r:id="rId34"/>
    <p:sldId id="302" r:id="rId35"/>
    <p:sldId id="350" r:id="rId36"/>
    <p:sldId id="351" r:id="rId37"/>
    <p:sldId id="268" r:id="rId38"/>
    <p:sldId id="272" r:id="rId39"/>
    <p:sldId id="261" r:id="rId40"/>
    <p:sldId id="299" r:id="rId41"/>
    <p:sldId id="352" r:id="rId42"/>
    <p:sldId id="263" r:id="rId43"/>
    <p:sldId id="294" r:id="rId44"/>
    <p:sldId id="355" r:id="rId45"/>
    <p:sldId id="356" r:id="rId46"/>
    <p:sldId id="296" r:id="rId47"/>
    <p:sldId id="357" r:id="rId48"/>
    <p:sldId id="358" r:id="rId49"/>
    <p:sldId id="295" r:id="rId50"/>
    <p:sldId id="359" r:id="rId51"/>
    <p:sldId id="360" r:id="rId52"/>
    <p:sldId id="297" r:id="rId53"/>
    <p:sldId id="361" r:id="rId54"/>
    <p:sldId id="362" r:id="rId55"/>
    <p:sldId id="363" r:id="rId56"/>
    <p:sldId id="298" r:id="rId57"/>
    <p:sldId id="364" r:id="rId58"/>
    <p:sldId id="365" r:id="rId59"/>
    <p:sldId id="366" r:id="rId60"/>
    <p:sldId id="347" r:id="rId61"/>
    <p:sldId id="273" r:id="rId62"/>
    <p:sldId id="349" r:id="rId63"/>
    <p:sldId id="353" r:id="rId64"/>
    <p:sldId id="354" r:id="rId65"/>
    <p:sldId id="348" r:id="rId66"/>
    <p:sldId id="278" r:id="rId67"/>
  </p:sldIdLst>
  <p:sldSz cx="9144000" cy="6858000" type="screen4x3"/>
  <p:notesSz cx="6858000" cy="9144000"/>
  <p:custShowLst>
    <p:custShow name="Произвольный показ 1" id="0">
      <p:sldLst>
        <p:sld r:id="rId2"/>
        <p:sld r:id="rId6"/>
        <p:sld r:id="rId40"/>
        <p:sld r:id="rId43"/>
        <p:sld r:id="rId32"/>
        <p:sld r:id="rId38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</a:t>
          </a:r>
          <a:r>
            <a:rPr kumimoji="0" lang="ru-RU" altLang="ru-RU" sz="16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228537,6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–228537,6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EC0658-70AD-4143-B2D4-E21961B9D8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A71BD3-146B-44B3-BCE3-0519F6AF5C4F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A71E-A08C-416C-9498-E31F38A64CAB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04C078-A1C4-4A6C-B9E3-981E4EB89B8E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80EB-AD8C-4D60-B87F-B9283D1DEE67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606F1-0D66-404B-B14F-856B1BAE39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4D83A-F432-4960-91DF-4A074EA0550E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23A77-3D77-41D6-A28E-32BD4F5C7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6B206-346F-4F50-801F-14112EB118CA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57B8C-BD41-4B78-9CC8-E2F2E0431D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BC7B2-8158-4C3A-8FE9-E0AF0F821365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3A56E-E404-42D9-9215-6ECB5A3825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0EBD-B21A-4EC5-9FB8-9421143096DA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AF882-9DBE-46E9-A93C-143344AC2E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B244-F995-4821-B2C8-8A7F58B13B60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2DC2-0D0B-4800-8193-CE43F8462B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93765-EBAF-4C18-BE99-40245F8588D3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8CC5-2755-4C2B-B19B-66BBF68D93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8C4F3-A151-4F5F-B5A7-D8B7123B319A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1D1F-4236-40EF-85D2-DC2B936B62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F24B0-F082-4FFD-9857-633EB14FF0A5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2DB4-4CA4-4679-87D7-0D3D2AE90B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5FA2F-E4EF-473E-96CE-2AB37061ED5B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699E-3198-43A4-A0DA-43491789C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F5D7-DC37-46F7-996A-21644714DE00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D8A72-4937-414A-9E6C-95720C7215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8CF971-7BB4-4458-837A-746113B36790}" type="datetimeFigureOut">
              <a:rPr lang="ru-RU"/>
              <a:pPr>
                <a:defRPr/>
              </a:pPr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2FD5032-78E8-4483-A9FE-D26793771D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19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21 декабря 2017 года о бюджете муниципального образования «Угранский район» Смоленской области на 2018 год и  на плановый период  2019 и 2020 годов. (в редакции от 15 августа 2018 года №37)</a:t>
            </a:r>
            <a:r>
              <a:rPr lang="ru-RU" altLang="ru-RU" sz="19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4340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193325,5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Диаграмма" r:id="rId3" imgW="8763110" imgH="57244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799262" cy="4133850"/>
        </p:xfrm>
        <a:graphic>
          <a:graphicData uri="http://schemas.openxmlformats.org/presentationml/2006/ole">
            <p:oleObj spid="_x0000_s32770" r:id="rId3" imgW="6803726" imgH="4139543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350" y="1196975"/>
            <a:ext cx="5976938" cy="351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</a:rPr>
              <a:t>Уважаемые жители </a:t>
            </a:r>
            <a:r>
              <a:rPr lang="ru-RU" sz="1600" b="1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b="1" i="1" dirty="0">
                <a:solidFill>
                  <a:schemeClr val="bg1"/>
                </a:solidFill>
              </a:rPr>
              <a:t>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i="1" dirty="0">
                <a:solidFill>
                  <a:schemeClr val="bg1"/>
                </a:solidFill>
              </a:rPr>
              <a:t> района.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3481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3481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755650" y="366713"/>
            <a:ext cx="7777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2017 год и на плановый период 2018 и 2019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388" y="1773238"/>
          <a:ext cx="8712200" cy="482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70"/>
                <a:gridCol w="985988"/>
                <a:gridCol w="904095"/>
                <a:gridCol w="1204231"/>
                <a:gridCol w="1062557"/>
                <a:gridCol w="1204231"/>
                <a:gridCol w="1133393"/>
              </a:tblGrid>
              <a:tr h="10351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капитального характера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годам: (тыс. рублей)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51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7542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детям-сиротам и детям,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оставшимся без попечения родителей, лицам на их числа по договорам найма специализированных жилых помещений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21301,5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4512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 rtlCol="0"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endParaRPr lang="ru-RU" sz="1200" smtClean="0"/>
          </a:p>
          <a:p>
            <a:pPr eaLnBrk="1" hangingPunct="1"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609724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0800" y="965200"/>
          <a:ext cx="9077325" cy="5657850"/>
        </p:xfrm>
        <a:graphic>
          <a:graphicData uri="http://schemas.openxmlformats.org/presentationml/2006/ole">
            <p:oleObj spid="_x0000_s50178" r:id="rId3" imgW="9077731" imgH="5657578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0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58371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252310,5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220251,5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57384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61444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62468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64516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65540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1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2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3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5544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5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6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7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8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9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50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51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6598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9458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9459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80900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0901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8294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94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5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95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95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95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70660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0661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71684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72708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1481" name="Group 41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74756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75780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76804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0483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4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5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20487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20489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20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62591" name="Group 127"/>
          <p:cNvGraphicFramePr>
            <a:graphicFrameLocks noGrp="1"/>
          </p:cNvGraphicFramePr>
          <p:nvPr/>
        </p:nvGraphicFramePr>
        <p:xfrm>
          <a:off x="107950" y="1125538"/>
          <a:ext cx="8928100" cy="5614987"/>
        </p:xfrm>
        <a:graphic>
          <a:graphicData uri="http://schemas.openxmlformats.org/drawingml/2006/table">
            <a:tbl>
              <a:tblPr/>
              <a:tblGrid>
                <a:gridCol w="1785938"/>
                <a:gridCol w="1785937"/>
                <a:gridCol w="1784350"/>
                <a:gridCol w="1785938"/>
                <a:gridCol w="1785937"/>
              </a:tblGrid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291311,0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252310,5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24676,4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23177,5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266634,6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228537,6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34266,7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96615,6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30173,1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2018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7586" r:id="rId3" imgW="9028959" imgH="631600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r:id="rId4" imgW="9028959" imgH="631600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9634" r:id="rId3" imgW="9028959" imgH="631600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9502</TotalTime>
  <Words>4429</Words>
  <Application>Microsoft Office PowerPoint</Application>
  <PresentationFormat>Экран (4:3)</PresentationFormat>
  <Paragraphs>704</Paragraphs>
  <Slides>66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66</vt:i4>
      </vt:variant>
      <vt:variant>
        <vt:lpstr>Произвольные показы</vt:lpstr>
      </vt:variant>
      <vt:variant>
        <vt:i4>1</vt:i4>
      </vt:variant>
    </vt:vector>
  </HeadingPairs>
  <TitlesOfParts>
    <vt:vector size="93" baseType="lpstr">
      <vt:lpstr>Times New Roman</vt:lpstr>
      <vt:lpstr>Arial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华文楷体</vt:lpstr>
      <vt:lpstr>Calibri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Диаграмма</vt:lpstr>
      <vt:lpstr>Лист Microsoft Excel</vt:lpstr>
      <vt:lpstr>Диаграмма Microsoft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Программная структура расходов  районного бюджета на 2017 год и плановый период 2018 и 2019 г (в тыс.руб.)</vt:lpstr>
      <vt:lpstr>Слайд 44</vt:lpstr>
      <vt:lpstr>Слайд 45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49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60</vt:lpstr>
      <vt:lpstr>Распределение  бюджетных ассигнований по разделам расходов  на 2018 и плановый период 2019 и 2020 год(тыс. руб.)</vt:lpstr>
      <vt:lpstr>Слайд 62</vt:lpstr>
      <vt:lpstr>Слайд 63</vt:lpstr>
      <vt:lpstr>Слайд 64</vt:lpstr>
      <vt:lpstr>Контактная информация</vt:lpstr>
      <vt:lpstr>Слайд 66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316</cp:revision>
  <dcterms:created xsi:type="dcterms:W3CDTF">2013-12-02T14:04:15Z</dcterms:created>
  <dcterms:modified xsi:type="dcterms:W3CDTF">2018-10-25T05:30:23Z</dcterms:modified>
</cp:coreProperties>
</file>