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</p:sldMasterIdLst>
  <p:notesMasterIdLst>
    <p:notesMasterId r:id="rId74"/>
  </p:notesMasterIdLst>
  <p:sldIdLst>
    <p:sldId id="256" r:id="rId5"/>
    <p:sldId id="340" r:id="rId6"/>
    <p:sldId id="336" r:id="rId7"/>
    <p:sldId id="313" r:id="rId8"/>
    <p:sldId id="257" r:id="rId9"/>
    <p:sldId id="316" r:id="rId10"/>
    <p:sldId id="341" r:id="rId11"/>
    <p:sldId id="319" r:id="rId12"/>
    <p:sldId id="320" r:id="rId13"/>
    <p:sldId id="342" r:id="rId14"/>
    <p:sldId id="343" r:id="rId15"/>
    <p:sldId id="321" r:id="rId16"/>
    <p:sldId id="322" r:id="rId17"/>
    <p:sldId id="344" r:id="rId18"/>
    <p:sldId id="323" r:id="rId19"/>
    <p:sldId id="324" r:id="rId20"/>
    <p:sldId id="274" r:id="rId21"/>
    <p:sldId id="327" r:id="rId22"/>
    <p:sldId id="328" r:id="rId23"/>
    <p:sldId id="338" r:id="rId24"/>
    <p:sldId id="330" r:id="rId25"/>
    <p:sldId id="331" r:id="rId26"/>
    <p:sldId id="332" r:id="rId27"/>
    <p:sldId id="314" r:id="rId28"/>
    <p:sldId id="315" r:id="rId29"/>
    <p:sldId id="266" r:id="rId30"/>
    <p:sldId id="290" r:id="rId31"/>
    <p:sldId id="291" r:id="rId32"/>
    <p:sldId id="302" r:id="rId33"/>
    <p:sldId id="350" r:id="rId34"/>
    <p:sldId id="351" r:id="rId35"/>
    <p:sldId id="268" r:id="rId36"/>
    <p:sldId id="272" r:id="rId37"/>
    <p:sldId id="261" r:id="rId38"/>
    <p:sldId id="299" r:id="rId39"/>
    <p:sldId id="352" r:id="rId40"/>
    <p:sldId id="263" r:id="rId41"/>
    <p:sldId id="367" r:id="rId42"/>
    <p:sldId id="368" r:id="rId43"/>
    <p:sldId id="369" r:id="rId44"/>
    <p:sldId id="294" r:id="rId45"/>
    <p:sldId id="355" r:id="rId46"/>
    <p:sldId id="356" r:id="rId47"/>
    <p:sldId id="296" r:id="rId48"/>
    <p:sldId id="357" r:id="rId49"/>
    <p:sldId id="358" r:id="rId50"/>
    <p:sldId id="295" r:id="rId51"/>
    <p:sldId id="359" r:id="rId52"/>
    <p:sldId id="360" r:id="rId53"/>
    <p:sldId id="297" r:id="rId54"/>
    <p:sldId id="361" r:id="rId55"/>
    <p:sldId id="362" r:id="rId56"/>
    <p:sldId id="363" r:id="rId57"/>
    <p:sldId id="298" r:id="rId58"/>
    <p:sldId id="364" r:id="rId59"/>
    <p:sldId id="365" r:id="rId60"/>
    <p:sldId id="366" r:id="rId61"/>
    <p:sldId id="373" r:id="rId62"/>
    <p:sldId id="374" r:id="rId63"/>
    <p:sldId id="378" r:id="rId64"/>
    <p:sldId id="379" r:id="rId65"/>
    <p:sldId id="372" r:id="rId66"/>
    <p:sldId id="347" r:id="rId67"/>
    <p:sldId id="273" r:id="rId68"/>
    <p:sldId id="377" r:id="rId69"/>
    <p:sldId id="353" r:id="rId70"/>
    <p:sldId id="354" r:id="rId71"/>
    <p:sldId id="348" r:id="rId72"/>
    <p:sldId id="278" r:id="rId73"/>
  </p:sldIdLst>
  <p:sldSz cx="9144000" cy="6858000" type="screen4x3"/>
  <p:notesSz cx="6761163" cy="9942513"/>
  <p:custShowLst>
    <p:custShow name="Произвольный показ 1" id="0">
      <p:sldLst>
        <p:sld r:id="rId5"/>
        <p:sld r:id="rId9"/>
        <p:sld r:id="rId38"/>
        <p:sld r:id="rId41"/>
        <p:sld r:id="rId30"/>
        <p:sld r:id="rId36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3" autoAdjust="0"/>
    <p:restoredTop sz="95439" autoAdjust="0"/>
  </p:normalViewPr>
  <p:slideViewPr>
    <p:cSldViewPr snapToObjects="1">
      <p:cViewPr varScale="1">
        <p:scale>
          <a:sx n="112" d="100"/>
          <a:sy n="112" d="100"/>
        </p:scale>
        <p:origin x="85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  <c:spPr>
        <a:ln>
          <a:solidFill>
            <a:schemeClr val="accent1"/>
          </a:solidFill>
        </a:ln>
      </c:spPr>
    </c:sideWall>
    <c:backWall>
      <c:thickness val="0"/>
      <c:spPr>
        <a:ln>
          <a:solidFill>
            <a:schemeClr val="accent1"/>
          </a:solidFill>
        </a:ln>
      </c:spPr>
    </c:backWall>
    <c:plotArea>
      <c:layout>
        <c:manualLayout>
          <c:layoutTarget val="inner"/>
          <c:xMode val="edge"/>
          <c:yMode val="edge"/>
          <c:x val="0.13582342954159593"/>
          <c:y val="1.3089005235602157E-2"/>
          <c:w val="0.53820033955857538"/>
          <c:h val="0.7722513089005235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9999FF"/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125088.7</c:v>
                </c:pt>
                <c:pt idx="1">
                  <c:v>84092</c:v>
                </c:pt>
                <c:pt idx="2">
                  <c:v>81609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993366"/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CC"/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93993.4</c:v>
                </c:pt>
                <c:pt idx="1">
                  <c:v>96697.2</c:v>
                </c:pt>
                <c:pt idx="2">
                  <c:v>100812.1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FFFF"/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256.8</c:v>
                </c:pt>
                <c:pt idx="1">
                  <c:v>256.8</c:v>
                </c:pt>
                <c:pt idx="2">
                  <c:v>256.8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325906648"/>
        <c:axId val="325905864"/>
        <c:axId val="0"/>
      </c:bar3DChart>
      <c:catAx>
        <c:axId val="325906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325905864"/>
        <c:crosses val="autoZero"/>
        <c:auto val="1"/>
        <c:lblAlgn val="ctr"/>
        <c:lblOffset val="100"/>
        <c:noMultiLvlLbl val="0"/>
      </c:catAx>
      <c:valAx>
        <c:axId val="325905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325906648"/>
        <c:crosses val="autoZero"/>
        <c:crossBetween val="between"/>
      </c:valAx>
      <c:spPr>
        <a:noFill/>
        <a:ln w="34771">
          <a:noFill/>
        </a:ln>
      </c:spPr>
    </c:plotArea>
    <c:legend>
      <c:legendPos val="r"/>
      <c:layout>
        <c:manualLayout>
          <c:xMode val="edge"/>
          <c:yMode val="edge"/>
          <c:x val="0.70953435463691406"/>
          <c:y val="0.13787387698430467"/>
          <c:w val="0.28492242213924945"/>
          <c:h val="0.59966777180326547"/>
        </c:manualLayout>
      </c:layout>
      <c:overlay val="0"/>
      <c:spPr>
        <a:noFill/>
        <a:ln w="4346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464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868914041994771"/>
          <c:y val="6.558587598425196E-2"/>
          <c:w val="0.48427444225721838"/>
          <c:h val="0.794802165354330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0302125404437963E-2"/>
                  <c:y val="-3.6809659472970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;[Red]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23438.6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6361697295224173E-3"/>
                  <c:y val="-7.36193189459414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2 165,6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;[Red]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2082.3000000000002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93616215870697E-3"/>
                  <c:y val="-4.1717614069366887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baseline="0">
                        <a:latin typeface="Times New Roman" panose="02020603050405020304" pitchFamily="18" charset="0"/>
                      </a:defRPr>
                    </a:pPr>
                    <a:fld id="{8442F95C-4D3C-4677-A4D2-2EC41A95D674}" type="VALUE">
                      <a:rPr lang="en-US" baseline="0" smtClean="0">
                        <a:latin typeface="Times New Roman" panose="02020603050405020304" pitchFamily="18" charset="0"/>
                      </a:rPr>
                      <a:pPr>
                        <a:defRPr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219338.9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27967544"/>
        <c:axId val="327965584"/>
        <c:axId val="0"/>
      </c:bar3DChart>
      <c:catAx>
        <c:axId val="32796754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27965584"/>
        <c:crosses val="autoZero"/>
        <c:auto val="1"/>
        <c:lblAlgn val="ctr"/>
        <c:lblOffset val="100"/>
        <c:noMultiLvlLbl val="0"/>
      </c:catAx>
      <c:valAx>
        <c:axId val="3279655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2796754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2725199543899658"/>
          <c:y val="0.49273021001615475"/>
          <c:w val="0.33637400228050329"/>
          <c:h val="0.478190630048465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dLbls>
            <c:dLbl>
              <c:idx val="0"/>
              <c:layout>
                <c:manualLayout>
                  <c:x val="-6.1672167392115292E-2"/>
                  <c:y val="8.162873900507475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8968870850966099E-2"/>
                  <c:y val="1.53128521685314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6500386906179707E-2"/>
                  <c:y val="-3.298415486416524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2457995623728497E-2"/>
                  <c:y val="-0.1484672451700675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127278,4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1580486281430706"/>
                  <c:y val="2.71746823926157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6.6302753502962788E-2"/>
                  <c:y val="7.68633006432185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38313.5</c:v>
                </c:pt>
                <c:pt idx="1">
                  <c:v>169</c:v>
                </c:pt>
                <c:pt idx="2" formatCode="General">
                  <c:v>1232</c:v>
                </c:pt>
                <c:pt idx="3">
                  <c:v>206</c:v>
                </c:pt>
                <c:pt idx="4" formatCode="General">
                  <c:v>127195.1</c:v>
                </c:pt>
                <c:pt idx="5" formatCode="General">
                  <c:v>37834.199999999997</c:v>
                </c:pt>
                <c:pt idx="6" formatCode="General">
                  <c:v>17294.8</c:v>
                </c:pt>
                <c:pt idx="7">
                  <c:v>350</c:v>
                </c:pt>
                <c:pt idx="8">
                  <c:v>22265.200000000001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2725199543899658"/>
          <c:y val="0.49273021001615475"/>
          <c:w val="0.33637400228050307"/>
          <c:h val="0.478190630048465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Lbls>
            <c:dLbl>
              <c:idx val="0"/>
              <c:layout>
                <c:manualLayout>
                  <c:x val="-6.1672167392115292E-2"/>
                  <c:y val="8.162873900507475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27652,7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8968870850966099E-2"/>
                  <c:y val="1.53128521685314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6500386906179707E-2"/>
                  <c:y val="-3.298415486416524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2457995623728455E-2"/>
                  <c:y val="-0.148467245170067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1580486281430712"/>
                  <c:y val="2.71746823926157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6.6302753502962788E-2"/>
                  <c:y val="7.68633006432185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30417.7</c:v>
                </c:pt>
                <c:pt idx="1">
                  <c:v>169</c:v>
                </c:pt>
                <c:pt idx="2" formatCode="General">
                  <c:v>1120</c:v>
                </c:pt>
                <c:pt idx="3">
                  <c:v>206</c:v>
                </c:pt>
                <c:pt idx="4" formatCode="General">
                  <c:v>106520.2</c:v>
                </c:pt>
                <c:pt idx="5" formatCode="General">
                  <c:v>33271.699999999997</c:v>
                </c:pt>
                <c:pt idx="6" formatCode="General">
                  <c:v>17332.3</c:v>
                </c:pt>
                <c:pt idx="7">
                  <c:v>350</c:v>
                </c:pt>
                <c:pt idx="8">
                  <c:v>18138.5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84938513626113E-2"/>
          <c:y val="0.11877748556382693"/>
          <c:w val="0.38685568850940893"/>
          <c:h val="0.546733318231771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dLbls>
            <c:dLbl>
              <c:idx val="0"/>
              <c:layout>
                <c:manualLayout>
                  <c:x val="1.5141916610947161E-2"/>
                  <c:y val="2.402814182032400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24984,4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0327517720294248"/>
                  <c:y val="0.243133670440715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6912400314039391"/>
                  <c:y val="0.3345446486347978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5241426570050007"/>
                  <c:y val="0.2828221482551984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5457593735316591"/>
                  <c:y val="5.356878922003273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0929417613436115"/>
                  <c:y val="1.6756854130181891E-2"/>
                </c:manualLayout>
              </c:layout>
              <c:spPr>
                <a:noFill/>
                <a:ln w="25783">
                  <a:noFill/>
                </a:ln>
              </c:spPr>
              <c:txPr>
                <a:bodyPr/>
                <a:lstStyle/>
                <a:p>
                  <a:pPr>
                    <a:defRPr sz="1421" b="0" i="0" u="none" strike="noStrike" baseline="0">
                      <a:solidFill>
                        <a:schemeClr val="tx1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1426987256661003E-2"/>
                  <c:y val="5.788057364812315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1.7896536669370029E-2"/>
                  <c:y val="1.376599362370033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1990042829101279E-2"/>
                  <c:y val="-8.76761619778063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6.8381302188650045E-2"/>
                  <c:y val="-2.72809659729802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783">
                <a:noFill/>
              </a:ln>
            </c:spPr>
            <c:txPr>
              <a:bodyPr/>
              <a:lstStyle/>
              <a:p>
                <a:pPr>
                  <a:defRPr sz="1421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30450.400000000001</c:v>
                </c:pt>
                <c:pt idx="1">
                  <c:v>169</c:v>
                </c:pt>
                <c:pt idx="2" formatCode="General">
                  <c:v>1120</c:v>
                </c:pt>
                <c:pt idx="3">
                  <c:v>206</c:v>
                </c:pt>
                <c:pt idx="4" formatCode="General">
                  <c:v>110634</c:v>
                </c:pt>
                <c:pt idx="5" formatCode="General">
                  <c:v>33271.699999999997</c:v>
                </c:pt>
                <c:pt idx="6" formatCode="General">
                  <c:v>17371.400000000001</c:v>
                </c:pt>
                <c:pt idx="7">
                  <c:v>350</c:v>
                </c:pt>
                <c:pt idx="8">
                  <c:v>16810.7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783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2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464AB-6494-4F19-8D8E-995B9F6DA99D}">
      <dsp:nvSpPr>
        <dsp:cNvPr id="0" name=""/>
        <dsp:cNvSpPr/>
      </dsp:nvSpPr>
      <dsp:spPr>
        <a:xfrm>
          <a:off x="6717935" y="500732"/>
          <a:ext cx="1124700" cy="5776758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5776758"/>
              </a:lnTo>
              <a:lnTo>
                <a:pt x="0" y="5776758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71006F-E53D-435F-8500-10A74F0F700A}">
      <dsp:nvSpPr>
        <dsp:cNvPr id="0" name=""/>
        <dsp:cNvSpPr/>
      </dsp:nvSpPr>
      <dsp:spPr>
        <a:xfrm>
          <a:off x="6717935" y="500732"/>
          <a:ext cx="1124700" cy="5120365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5120365"/>
              </a:lnTo>
              <a:lnTo>
                <a:pt x="0" y="5120365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BD61A2-F229-4EA8-A6BD-DFDBA2794553}">
      <dsp:nvSpPr>
        <dsp:cNvPr id="0" name=""/>
        <dsp:cNvSpPr/>
      </dsp:nvSpPr>
      <dsp:spPr>
        <a:xfrm>
          <a:off x="6717935" y="500732"/>
          <a:ext cx="1124700" cy="4514250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4514250"/>
              </a:lnTo>
              <a:lnTo>
                <a:pt x="0" y="4514250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FFEA57-CA33-47F8-83E9-FF174C587F38}">
      <dsp:nvSpPr>
        <dsp:cNvPr id="0" name=""/>
        <dsp:cNvSpPr/>
      </dsp:nvSpPr>
      <dsp:spPr>
        <a:xfrm>
          <a:off x="6705807" y="500732"/>
          <a:ext cx="1136828" cy="3880497"/>
        </a:xfrm>
        <a:custGeom>
          <a:avLst/>
          <a:gdLst/>
          <a:ahLst/>
          <a:cxnLst/>
          <a:rect l="0" t="0" r="0" b="0"/>
          <a:pathLst>
            <a:path>
              <a:moveTo>
                <a:pt x="1136828" y="0"/>
              </a:moveTo>
              <a:lnTo>
                <a:pt x="1136828" y="3880497"/>
              </a:lnTo>
              <a:lnTo>
                <a:pt x="0" y="3880497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D072D-C722-4629-A68A-94AB2C2405C3}">
      <dsp:nvSpPr>
        <dsp:cNvPr id="0" name=""/>
        <dsp:cNvSpPr/>
      </dsp:nvSpPr>
      <dsp:spPr>
        <a:xfrm>
          <a:off x="6717935" y="500732"/>
          <a:ext cx="1124700" cy="3198253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3198253"/>
              </a:lnTo>
              <a:lnTo>
                <a:pt x="0" y="3198253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EFE41-4942-4FAF-983B-D26A515E5FED}">
      <dsp:nvSpPr>
        <dsp:cNvPr id="0" name=""/>
        <dsp:cNvSpPr/>
      </dsp:nvSpPr>
      <dsp:spPr>
        <a:xfrm>
          <a:off x="6717935" y="500732"/>
          <a:ext cx="1124700" cy="2627462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2627462"/>
              </a:lnTo>
              <a:lnTo>
                <a:pt x="0" y="2627462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E5FCC-8587-4DF7-B455-9FFF3BA27732}">
      <dsp:nvSpPr>
        <dsp:cNvPr id="0" name=""/>
        <dsp:cNvSpPr/>
      </dsp:nvSpPr>
      <dsp:spPr>
        <a:xfrm>
          <a:off x="6771667" y="500732"/>
          <a:ext cx="1070968" cy="2068462"/>
        </a:xfrm>
        <a:custGeom>
          <a:avLst/>
          <a:gdLst/>
          <a:ahLst/>
          <a:cxnLst/>
          <a:rect l="0" t="0" r="0" b="0"/>
          <a:pathLst>
            <a:path>
              <a:moveTo>
                <a:pt x="1070968" y="0"/>
              </a:moveTo>
              <a:lnTo>
                <a:pt x="1070968" y="2068462"/>
              </a:lnTo>
              <a:lnTo>
                <a:pt x="0" y="2068462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EC3DC8-1256-42FE-96C1-89D5A505A603}">
      <dsp:nvSpPr>
        <dsp:cNvPr id="0" name=""/>
        <dsp:cNvSpPr/>
      </dsp:nvSpPr>
      <dsp:spPr>
        <a:xfrm>
          <a:off x="6717935" y="500732"/>
          <a:ext cx="1124700" cy="1574930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1574930"/>
              </a:lnTo>
              <a:lnTo>
                <a:pt x="0" y="1574930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9ED5C2-1AFF-4DD5-B1EF-E3CE6D25B5A8}">
      <dsp:nvSpPr>
        <dsp:cNvPr id="0" name=""/>
        <dsp:cNvSpPr/>
      </dsp:nvSpPr>
      <dsp:spPr>
        <a:xfrm>
          <a:off x="3312263" y="1108562"/>
          <a:ext cx="91440" cy="187582"/>
        </a:xfrm>
        <a:custGeom>
          <a:avLst/>
          <a:gdLst/>
          <a:ahLst/>
          <a:cxnLst/>
          <a:rect l="0" t="0" r="0" b="0"/>
          <a:pathLst>
            <a:path>
              <a:moveTo>
                <a:pt x="47688" y="0"/>
              </a:moveTo>
              <a:lnTo>
                <a:pt x="47688" y="125006"/>
              </a:lnTo>
              <a:lnTo>
                <a:pt x="45720" y="125006"/>
              </a:lnTo>
              <a:lnTo>
                <a:pt x="45720" y="187582"/>
              </a:lnTo>
            </a:path>
          </a:pathLst>
        </a:custGeom>
        <a:noFill/>
        <a:ln w="1905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DCB01-520D-4C4A-9336-C02E6F746B26}">
      <dsp:nvSpPr>
        <dsp:cNvPr id="0" name=""/>
        <dsp:cNvSpPr/>
      </dsp:nvSpPr>
      <dsp:spPr>
        <a:xfrm>
          <a:off x="4996527" y="500732"/>
          <a:ext cx="2846109" cy="367732"/>
        </a:xfrm>
        <a:custGeom>
          <a:avLst/>
          <a:gdLst/>
          <a:ahLst/>
          <a:cxnLst/>
          <a:rect l="0" t="0" r="0" b="0"/>
          <a:pathLst>
            <a:path>
              <a:moveTo>
                <a:pt x="2846109" y="0"/>
              </a:moveTo>
              <a:lnTo>
                <a:pt x="2846109" y="367732"/>
              </a:lnTo>
              <a:lnTo>
                <a:pt x="0" y="367732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0F6773-7276-4073-9DD1-50E1D6632938}">
      <dsp:nvSpPr>
        <dsp:cNvPr id="0" name=""/>
        <dsp:cNvSpPr/>
      </dsp:nvSpPr>
      <dsp:spPr>
        <a:xfrm>
          <a:off x="926833" y="79755"/>
          <a:ext cx="7684225" cy="420977"/>
        </a:xfrm>
        <a:prstGeom prst="flowChartAlternateProcess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sp:txBody>
      <dsp:txXfrm>
        <a:off x="947383" y="100305"/>
        <a:ext cx="7643125" cy="379877"/>
      </dsp:txXfrm>
    </dsp:sp>
    <dsp:sp modelId="{18B9EC20-2634-4E09-AB97-4902D0570469}">
      <dsp:nvSpPr>
        <dsp:cNvPr id="0" name=""/>
        <dsp:cNvSpPr/>
      </dsp:nvSpPr>
      <dsp:spPr>
        <a:xfrm>
          <a:off x="1723376" y="628367"/>
          <a:ext cx="3273151" cy="480195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sp:txBody>
      <dsp:txXfrm>
        <a:off x="1723376" y="628367"/>
        <a:ext cx="3273151" cy="480195"/>
      </dsp:txXfrm>
    </dsp:sp>
    <dsp:sp modelId="{EB59DBCE-C94B-4D79-9F53-83FD615397BD}">
      <dsp:nvSpPr>
        <dsp:cNvPr id="0" name=""/>
        <dsp:cNvSpPr/>
      </dsp:nvSpPr>
      <dsp:spPr>
        <a:xfrm>
          <a:off x="0" y="1296145"/>
          <a:ext cx="6715967" cy="508399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sp:txBody>
      <dsp:txXfrm>
        <a:off x="0" y="1296145"/>
        <a:ext cx="6715967" cy="508399"/>
      </dsp:txXfrm>
    </dsp:sp>
    <dsp:sp modelId="{8285B717-DDA4-40E2-BD8A-6C4D09883320}">
      <dsp:nvSpPr>
        <dsp:cNvPr id="0" name=""/>
        <dsp:cNvSpPr/>
      </dsp:nvSpPr>
      <dsp:spPr>
        <a:xfrm>
          <a:off x="3183883" y="1867267"/>
          <a:ext cx="3534052" cy="416790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sp:txBody>
      <dsp:txXfrm>
        <a:off x="3183883" y="1867267"/>
        <a:ext cx="3534052" cy="416790"/>
      </dsp:txXfrm>
    </dsp:sp>
    <dsp:sp modelId="{F2EAA45D-2E1D-4726-8B7B-4049288F37E5}">
      <dsp:nvSpPr>
        <dsp:cNvPr id="0" name=""/>
        <dsp:cNvSpPr/>
      </dsp:nvSpPr>
      <dsp:spPr>
        <a:xfrm>
          <a:off x="1856693" y="2374820"/>
          <a:ext cx="4914974" cy="38874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sp:txBody>
      <dsp:txXfrm>
        <a:off x="1856693" y="2374820"/>
        <a:ext cx="4914974" cy="388747"/>
      </dsp:txXfrm>
    </dsp:sp>
    <dsp:sp modelId="{108D79DE-F2C5-42EF-8AC1-E6224EA1C4FA}">
      <dsp:nvSpPr>
        <dsp:cNvPr id="0" name=""/>
        <dsp:cNvSpPr/>
      </dsp:nvSpPr>
      <dsp:spPr>
        <a:xfrm>
          <a:off x="4109571" y="2923111"/>
          <a:ext cx="2608364" cy="410166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sp:txBody>
      <dsp:txXfrm>
        <a:off x="4109571" y="2923111"/>
        <a:ext cx="2608364" cy="410166"/>
      </dsp:txXfrm>
    </dsp:sp>
    <dsp:sp modelId="{B7984E66-9488-4133-973D-C186E0C47039}">
      <dsp:nvSpPr>
        <dsp:cNvPr id="0" name=""/>
        <dsp:cNvSpPr/>
      </dsp:nvSpPr>
      <dsp:spPr>
        <a:xfrm>
          <a:off x="3643926" y="3458430"/>
          <a:ext cx="3074009" cy="481110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sp:txBody>
      <dsp:txXfrm>
        <a:off x="3643926" y="3458430"/>
        <a:ext cx="3074009" cy="481110"/>
      </dsp:txXfrm>
    </dsp:sp>
    <dsp:sp modelId="{53436B2B-5B4F-4959-ACE2-9CC75EB61969}">
      <dsp:nvSpPr>
        <dsp:cNvPr id="0" name=""/>
        <dsp:cNvSpPr/>
      </dsp:nvSpPr>
      <dsp:spPr>
        <a:xfrm>
          <a:off x="3295978" y="4098338"/>
          <a:ext cx="3409829" cy="565782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sp:txBody>
      <dsp:txXfrm>
        <a:off x="3295978" y="4098338"/>
        <a:ext cx="3409829" cy="565782"/>
      </dsp:txXfrm>
    </dsp:sp>
    <dsp:sp modelId="{A6798E7F-F55D-4999-9D8C-C607901F40F1}">
      <dsp:nvSpPr>
        <dsp:cNvPr id="0" name=""/>
        <dsp:cNvSpPr/>
      </dsp:nvSpPr>
      <dsp:spPr>
        <a:xfrm>
          <a:off x="3269827" y="4755628"/>
          <a:ext cx="3448108" cy="518709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sp:txBody>
      <dsp:txXfrm>
        <a:off x="3269827" y="4755628"/>
        <a:ext cx="3448108" cy="518709"/>
      </dsp:txXfrm>
    </dsp:sp>
    <dsp:sp modelId="{4D60997A-A539-4038-B832-3D2E18EF195F}">
      <dsp:nvSpPr>
        <dsp:cNvPr id="0" name=""/>
        <dsp:cNvSpPr/>
      </dsp:nvSpPr>
      <dsp:spPr>
        <a:xfrm>
          <a:off x="278525" y="5399490"/>
          <a:ext cx="6439409" cy="443215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sp:txBody>
      <dsp:txXfrm>
        <a:off x="278525" y="5399490"/>
        <a:ext cx="6439409" cy="443215"/>
      </dsp:txXfrm>
    </dsp:sp>
    <dsp:sp modelId="{65B60E8C-C5B5-4101-B328-B773AE9C803F}">
      <dsp:nvSpPr>
        <dsp:cNvPr id="0" name=""/>
        <dsp:cNvSpPr/>
      </dsp:nvSpPr>
      <dsp:spPr>
        <a:xfrm>
          <a:off x="621783" y="5967858"/>
          <a:ext cx="6096152" cy="619263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sp:txBody>
      <dsp:txXfrm>
        <a:off x="621783" y="5967858"/>
        <a:ext cx="6096152" cy="6192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761" y="0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662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34896B-2CDA-4745-B193-E83B078755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19355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B19C8-0996-429A-9E20-0CCF89F6E14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54292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18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888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8B22B-9FA0-43B0-B5C5-3E09C38DD484}" type="slidenum">
              <a:rPr lang="ru-RU" altLang="ru-RU" smtClean="0"/>
              <a:pPr/>
              <a:t>32</a:t>
            </a:fld>
            <a:endParaRPr lang="ru-RU" altLang="ru-RU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98398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7F20-007D-4E1D-AE79-8F356EBA5D5D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8449-3A22-440C-B05C-B93C192802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E3B96-E295-4C49-8651-F5BEB44ADFE1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033BF-8184-4527-9A49-10B2AAA2C6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6D881-3A9F-4C05-9D68-346A9B6B1A62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EC967-8FFF-43B1-B720-8D52D3EF3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EC57A-B478-4E3E-8D9F-6D3C88D55E7B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7FDD-95DB-4AAE-89ED-57FE8BEB8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155A9-F59A-42A9-9420-01377176BF7D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4C26-3B2C-4C32-8905-06CCBB7D34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0DC8-7873-43EB-BF5F-0CF07985B469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4803-1A21-42C2-A66E-7C3DC3A60B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B2131-44FD-41E2-9B29-F476E6809D97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2574-EADC-4471-AE96-AFDF8A213C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D172-EB76-4C76-A43F-642ECCA682CA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5C80-F7AC-4435-8CA4-CC1F3E010B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FB740-D9F4-4572-865E-6D215B7316A3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B6AB2-C8C7-4BA6-9757-7CD788FAE4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70BEE-4917-470F-AE62-2B9390B1BC44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0AA6B-DC05-4FCB-8DF2-C7704174DD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80082-AB8E-4E47-9F50-6FB2863D83FB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8249-A35B-4CA7-AFC0-5C2D58DE59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AE11F-08CB-4243-A046-3EE1D2A69A40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8B8-0B22-4C72-9066-80A5CCE51A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17AF1-2C1E-4D83-BDE8-AC7B5D844571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820F-539F-413A-BF77-BD4CA73151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305E2-B0E0-494A-9445-2996BDD9DF55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B3E1-3CC6-450D-9141-4CD5B5D65D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09133-F2B2-4676-A82C-A04A16AE3237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A497-998A-4F21-919A-47C2147219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55876-6A75-4C07-8BF6-3B8CF46EDA25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8B97-E91C-4B6C-BC7B-B28B7A841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BD74A-A646-4611-8BEA-7A4CD184D641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4414-3D25-4DAB-9EB4-C8B114C5B2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3ACC-A015-4B26-A211-F46CB8E94038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9104D-3449-43A4-BDE1-C72D8AFF8E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AB923-C484-4494-8F61-385041E92D86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140B7-4B1D-49C3-B3A8-2A444E189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06B-D1F3-4C04-814B-C9EB304D22D5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A2A-9E4F-4183-8CC1-37B373A854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40F5-EE26-48D3-9B6C-35AB2E68059E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3CC24-70E0-4F0B-AC6A-FEA7CFA50A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F5A85-A99A-41DB-B2C7-BE8B867FFC0B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0A4F-2C3F-43E8-8F8B-FD9C4545D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3C2B-8A00-41BD-A265-6015EFA6A8CB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389D-4754-48DC-B2DD-FAA0494AF4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CD5F-2A9D-4278-8F07-AFEC8EA14E88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48CC-D8FB-4341-85D0-AA94398D8B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EDE1-BDC4-4EC7-BC66-7974FD51C292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330C-56C6-44B3-A61E-2F1EA71B2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8F08E-C35D-4BE4-ABA1-48A9571082CB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01F8-B004-4BF5-B19D-38C575FBFB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1E4A-8C0A-4D50-93D9-4BBCD8F820BE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4EC7C-4317-4643-93B1-2721BFC88D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3962A-5CBB-4E59-9FB3-19D1C1D49689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C2C4-EBBE-48DA-9949-66BE9C354F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A4FE1-BC0C-49BC-B9B9-99AE2B9949BA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5542-0337-4616-81E5-9B9F1E10E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DBD85-06F7-4695-9E3D-1530917CB34E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ACEE-A27C-4077-BBDC-48E9BFB6A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5789-5DBF-4F82-8BCA-B279F1DCE700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8A69-D8BA-4CDF-8639-A757D505B6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FCFFA-0B7C-4B1E-9ACF-43596E15E6BD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AEE90-7F7A-4CF0-932A-147A282EDA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5E35-E33B-46DB-B264-D814A3B98127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B48B-3387-4F23-A6AE-4DB34CC48E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F1C49-0C57-4F41-B02C-9D0A20404605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ABE7A-11C2-4055-A2F3-A1B1E3FA9D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4C5F0-2618-41F4-9A44-8C15A898D966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4090D-1107-44F8-BE84-C248F64A75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F3AE5-DB08-40B4-BFA8-57E363ECC8AE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34BE8-19A0-4D4E-B73F-062163442D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59AA-64BD-4946-A4B5-DF3D9E49E56E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6655C-DA3F-408C-926E-33FF421A87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4E16-6D67-4738-97A2-0A33AB5AA3B6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595E3-92E6-4506-B45D-E3C5EDBEB3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C92CE-B998-46AD-BA20-B3366B83469E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31B0-6620-4B21-8A25-E0EEA63755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7680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2425" y="1463675"/>
            <a:ext cx="7680325" cy="43434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99917-C26C-4D91-9BF5-2647607FB28A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923D-3879-4CEE-ABBD-CF63A096DA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68494-D9E5-46DC-B808-6999CBE72FCE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73CA8-78CC-4BCB-AB9F-440BBED4C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94B4-7B19-4C0E-838C-A6D3FEC6F2D5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0BA05-218C-426C-A75B-33A3F7861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B5C08-2BE2-4D8D-9AEE-EBCA2AEB8318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BAD7-A38E-49C5-83B7-4B009EDD98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6E733-A7FC-4568-BBD5-3B56E7F124E6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7ABA-BEA2-4E3E-992B-05AD394D5E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7023C-9DBB-4A26-A72E-26A9BAABB9E2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987CE-B124-4CA0-8E61-632C1BF31D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467B62-E228-45EF-846F-4FDEB4F39A0E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9C01D-C547-4696-8234-7D2ECD35B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EB09BB-E177-411B-AB61-B5242C8AAC3E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5110BF-E465-45F9-A1CF-491471F89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892784-73DB-4A7A-91B2-9EEB2A221986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F2E1AF-8FD8-434B-8A2F-D12960C528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58753C-D009-42B1-A946-63BAC55C8490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8D8AD2-920B-4EAF-9266-87B2CAD7CD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  <p:sldLayoutId id="2147484696" r:id="rId12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06413" y="2581275"/>
            <a:ext cx="8637587" cy="1511300"/>
          </a:xfrm>
        </p:spPr>
        <p:txBody>
          <a:bodyPr/>
          <a:lstStyle/>
          <a:p>
            <a:pPr algn="ctr" eaLnBrk="1" hangingPunct="1"/>
            <a:r>
              <a:rPr lang="ru-RU" sz="3800" b="1" i="1" dirty="0" smtClean="0">
                <a:cs typeface="Tunga" pitchFamily="34" charset="0"/>
              </a:rPr>
              <a:t>                    </a:t>
            </a:r>
            <a:br>
              <a:rPr lang="ru-RU" sz="3800" b="1" i="1" dirty="0" smtClean="0">
                <a:cs typeface="Tunga" pitchFamily="34" charset="0"/>
              </a:rPr>
            </a:br>
            <a:r>
              <a:rPr lang="ru-RU" sz="3800" b="1" i="1" dirty="0" smtClean="0">
                <a:cs typeface="Tunga" pitchFamily="34" charset="0"/>
              </a:rPr>
              <a:t>                              </a:t>
            </a:r>
            <a:r>
              <a:rPr lang="ru-RU" sz="2200" b="1" i="1" dirty="0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« УГРАНСКИЙ РАЙОН» </a:t>
            </a:r>
            <a:b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СМОЛЕНСКОЙ ОБЛАСТИ</a:t>
            </a:r>
            <a:r>
              <a:rPr lang="ru-RU" sz="3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2227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2228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  <p:sp>
        <p:nvSpPr>
          <p:cNvPr id="52230" name="Rectangle 3"/>
          <p:cNvSpPr>
            <a:spLocks noChangeArrowheads="1"/>
          </p:cNvSpPr>
          <p:nvPr/>
        </p:nvSpPr>
        <p:spPr bwMode="auto">
          <a:xfrm>
            <a:off x="506413" y="4652963"/>
            <a:ext cx="70897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 smtClean="0">
                <a:solidFill>
                  <a:schemeClr val="bg1"/>
                </a:solidFill>
              </a:rPr>
              <a:t>К решению от 22 декабря 2021 года №81 «О бюджете муниципального образования «</a:t>
            </a:r>
            <a:r>
              <a:rPr lang="ru-RU" altLang="ru-RU" sz="2000" i="1" dirty="0" err="1" smtClean="0">
                <a:solidFill>
                  <a:schemeClr val="bg1"/>
                </a:solidFill>
              </a:rPr>
              <a:t>Угранский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 район» Смоленской области на 2022 год и  на плановый период  2023-2024 годов»</a:t>
            </a:r>
          </a:p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>
                <a:solidFill>
                  <a:schemeClr val="bg1"/>
                </a:solidFill>
              </a:rPr>
              <a:t>(в редакции от 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26.01.2022г</a:t>
            </a:r>
            <a:r>
              <a:rPr lang="ru-RU" altLang="ru-RU" sz="2000" i="1" dirty="0">
                <a:solidFill>
                  <a:schemeClr val="bg1"/>
                </a:solidFill>
              </a:rPr>
              <a:t>. </a:t>
            </a:r>
            <a:r>
              <a:rPr lang="ru-RU" altLang="ru-RU" sz="2000" i="1" dirty="0" smtClean="0">
                <a:solidFill>
                  <a:schemeClr val="bg1"/>
                </a:solidFill>
              </a:rPr>
              <a:t>№ 87).</a:t>
            </a:r>
            <a:endParaRPr lang="ru-RU" altLang="ru-RU" sz="2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1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219338,9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181046,0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182677,9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125088,7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84092,0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81609,0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93993,4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96697,2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100812,1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10339311"/>
              </p:ext>
            </p:extLst>
          </p:nvPr>
        </p:nvGraphicFramePr>
        <p:xfrm>
          <a:off x="719138" y="1333500"/>
          <a:ext cx="7810500" cy="511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5738" y="3313113"/>
            <a:ext cx="5148262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Обязательства по муниципальным  гарантиям муниципального образования «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 не планируются.</a:t>
            </a: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районного бюджета (тыс.руб).</a:t>
            </a:r>
            <a:endParaRPr lang="ru-RU" sz="4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/>
        </p:nvGraphicFramePr>
        <p:xfrm>
          <a:off x="755650" y="1412875"/>
          <a:ext cx="7561263" cy="5161599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74754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74755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74757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 dirty="0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 dirty="0">
                <a:solidFill>
                  <a:schemeClr val="bg1"/>
                </a:solidFill>
              </a:rPr>
              <a:t> Глава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</a:rPr>
              <a:t>Угранский</a:t>
            </a:r>
            <a:r>
              <a:rPr lang="ru-RU" sz="1400" dirty="0">
                <a:solidFill>
                  <a:schemeClr val="bg1"/>
                </a:solidFill>
              </a:rPr>
              <a:t> район» Смоленской области внес на рассмотрение в </a:t>
            </a:r>
            <a:r>
              <a:rPr lang="ru-RU" sz="1400" dirty="0" err="1">
                <a:solidFill>
                  <a:schemeClr val="bg1"/>
                </a:solidFill>
              </a:rPr>
              <a:t>Угранский</a:t>
            </a:r>
            <a:r>
              <a:rPr lang="ru-RU" sz="1400" dirty="0">
                <a:solidFill>
                  <a:schemeClr val="bg1"/>
                </a:solidFill>
              </a:rPr>
              <a:t> район Совета депутатов проект решения о местном бюджете на </a:t>
            </a:r>
            <a:r>
              <a:rPr lang="ru-RU" sz="1400" dirty="0" smtClean="0">
                <a:solidFill>
                  <a:schemeClr val="bg1"/>
                </a:solidFill>
              </a:rPr>
              <a:t>2022 </a:t>
            </a:r>
            <a:r>
              <a:rPr lang="ru-RU" sz="1400" dirty="0">
                <a:solidFill>
                  <a:schemeClr val="bg1"/>
                </a:solidFill>
              </a:rPr>
              <a:t>год и плановый период </a:t>
            </a:r>
            <a:r>
              <a:rPr lang="ru-RU" sz="1400" dirty="0" smtClean="0">
                <a:solidFill>
                  <a:schemeClr val="bg1"/>
                </a:solidFill>
              </a:rPr>
              <a:t>2023 </a:t>
            </a:r>
            <a:r>
              <a:rPr lang="ru-RU" sz="1400" dirty="0">
                <a:solidFill>
                  <a:schemeClr val="bg1"/>
                </a:solidFill>
              </a:rPr>
              <a:t>и </a:t>
            </a:r>
            <a:r>
              <a:rPr lang="ru-RU" sz="1400" dirty="0" smtClean="0">
                <a:solidFill>
                  <a:schemeClr val="bg1"/>
                </a:solidFill>
              </a:rPr>
              <a:t>2024 </a:t>
            </a:r>
            <a:r>
              <a:rPr lang="ru-RU" sz="1400" dirty="0">
                <a:solidFill>
                  <a:schemeClr val="bg1"/>
                </a:solidFill>
              </a:rPr>
              <a:t>годов. Проект местного бюджета рассмотрен на заседании </a:t>
            </a:r>
            <a:r>
              <a:rPr lang="ru-RU" sz="1400" dirty="0" err="1">
                <a:solidFill>
                  <a:schemeClr val="bg1"/>
                </a:solidFill>
              </a:rPr>
              <a:t>Угранским</a:t>
            </a:r>
            <a:r>
              <a:rPr lang="ru-RU" sz="1400" dirty="0">
                <a:solidFill>
                  <a:schemeClr val="bg1"/>
                </a:solidFill>
              </a:rPr>
              <a:t> районным Советом депутатов.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</a:rPr>
              <a:t>Основные направления бюджетной и налоговой политики муниципального образования «</a:t>
            </a:r>
            <a:r>
              <a:rPr lang="ru-RU" sz="2400" b="1" i="1" dirty="0" err="1">
                <a:solidFill>
                  <a:srgbClr val="002060"/>
                </a:solidFill>
              </a:rPr>
              <a:t>Угранский</a:t>
            </a:r>
            <a:r>
              <a:rPr lang="ru-RU" sz="2400" b="1" i="1" dirty="0">
                <a:solidFill>
                  <a:srgbClr val="002060"/>
                </a:solidFill>
              </a:rPr>
              <a:t> район» Смоленской области</a:t>
            </a:r>
            <a:r>
              <a:rPr lang="ru-RU" sz="2400" i="1" dirty="0">
                <a:solidFill>
                  <a:srgbClr val="002060"/>
                </a:solidFill>
              </a:rPr>
              <a:t/>
            </a:r>
            <a:br>
              <a:rPr lang="ru-RU" sz="2400" i="1" dirty="0">
                <a:solidFill>
                  <a:srgbClr val="002060"/>
                </a:solidFill>
              </a:rPr>
            </a:br>
            <a:r>
              <a:rPr lang="ru-RU" sz="2400" b="1" i="1" dirty="0">
                <a:solidFill>
                  <a:srgbClr val="002060"/>
                </a:solidFill>
              </a:rPr>
              <a:t>на </a:t>
            </a:r>
            <a:r>
              <a:rPr lang="ru-RU" sz="2400" b="1" i="1" dirty="0" smtClean="0">
                <a:solidFill>
                  <a:srgbClr val="002060"/>
                </a:solidFill>
              </a:rPr>
              <a:t>2022 </a:t>
            </a:r>
            <a:r>
              <a:rPr lang="ru-RU" sz="2400" b="1" i="1" dirty="0">
                <a:solidFill>
                  <a:srgbClr val="002060"/>
                </a:solidFill>
              </a:rPr>
              <a:t>год и на плановый период </a:t>
            </a:r>
            <a:r>
              <a:rPr lang="ru-RU" sz="2400" b="1" i="1" dirty="0" smtClean="0">
                <a:solidFill>
                  <a:srgbClr val="002060"/>
                </a:solidFill>
              </a:rPr>
              <a:t>2023 и 2024</a:t>
            </a:r>
            <a:r>
              <a:rPr lang="ru-RU" sz="2400" b="1" i="1" dirty="0">
                <a:solidFill>
                  <a:srgbClr val="002060"/>
                </a:solidFill>
              </a:rPr>
              <a:t> годов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ru-RU" dirty="0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</a:t>
            </a:r>
            <a:r>
              <a:rPr lang="ru-RU" dirty="0" err="1">
                <a:solidFill>
                  <a:schemeClr val="bg1"/>
                </a:solidFill>
              </a:rPr>
              <a:t>Угранский</a:t>
            </a:r>
            <a:r>
              <a:rPr lang="ru-RU" dirty="0">
                <a:solidFill>
                  <a:schemeClr val="bg1"/>
                </a:solidFill>
              </a:rPr>
              <a:t> район» Смоленской области на </a:t>
            </a:r>
            <a:r>
              <a:rPr lang="ru-RU" dirty="0" smtClean="0">
                <a:solidFill>
                  <a:schemeClr val="bg1"/>
                </a:solidFill>
              </a:rPr>
              <a:t>2022 </a:t>
            </a:r>
            <a:r>
              <a:rPr lang="ru-RU" dirty="0">
                <a:solidFill>
                  <a:schemeClr val="bg1"/>
                </a:solidFill>
              </a:rPr>
              <a:t>год и на плановый период </a:t>
            </a:r>
            <a:r>
              <a:rPr lang="ru-RU" dirty="0" smtClean="0">
                <a:solidFill>
                  <a:schemeClr val="bg1"/>
                </a:solidFill>
              </a:rPr>
              <a:t>2023 </a:t>
            </a:r>
            <a:r>
              <a:rPr lang="ru-RU" dirty="0">
                <a:solidFill>
                  <a:schemeClr val="bg1"/>
                </a:solidFill>
              </a:rPr>
              <a:t>и </a:t>
            </a:r>
            <a:r>
              <a:rPr lang="ru-RU" dirty="0" smtClean="0">
                <a:solidFill>
                  <a:schemeClr val="bg1"/>
                </a:solidFill>
              </a:rPr>
              <a:t>2024 </a:t>
            </a:r>
            <a:r>
              <a:rPr lang="ru-RU" dirty="0">
                <a:solidFill>
                  <a:schemeClr val="bg1"/>
                </a:solidFill>
              </a:rPr>
              <a:t>годов разработаны в целях формирования задач бюджетной и налоговой политики на среднесрочный период, а также условий  и подходов, принимаемых при составлении проекта районного бюджета на </a:t>
            </a:r>
            <a:r>
              <a:rPr lang="ru-RU" dirty="0" smtClean="0">
                <a:solidFill>
                  <a:schemeClr val="bg1"/>
                </a:solidFill>
              </a:rPr>
              <a:t>2022 </a:t>
            </a:r>
            <a:r>
              <a:rPr lang="ru-RU" dirty="0">
                <a:solidFill>
                  <a:schemeClr val="bg1"/>
                </a:solidFill>
              </a:rPr>
              <a:t>год и на плановый период </a:t>
            </a:r>
            <a:r>
              <a:rPr lang="ru-RU" dirty="0" smtClean="0">
                <a:solidFill>
                  <a:schemeClr val="bg1"/>
                </a:solidFill>
              </a:rPr>
              <a:t>2023 и 2024 </a:t>
            </a:r>
            <a:r>
              <a:rPr lang="ru-RU" dirty="0">
                <a:solidFill>
                  <a:schemeClr val="bg1"/>
                </a:solidFill>
              </a:rPr>
              <a:t>годов.</a:t>
            </a:r>
          </a:p>
          <a:p>
            <a:pPr indent="457200"/>
            <a:r>
              <a:rPr lang="ru-RU" dirty="0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</a:t>
            </a:r>
            <a:r>
              <a:rPr lang="ru-RU" dirty="0" err="1">
                <a:solidFill>
                  <a:schemeClr val="bg1"/>
                </a:solidFill>
              </a:rPr>
              <a:t>Угранский</a:t>
            </a:r>
            <a:r>
              <a:rPr lang="ru-RU" dirty="0">
                <a:solidFill>
                  <a:schemeClr val="bg1"/>
                </a:solidFill>
              </a:rPr>
              <a:t> район» Смоленской области сохраняют преемственность в отношении определенных ранее приоритетов и скорректированы с учетом текущей экономической ситуации, вызванной распространением новой </a:t>
            </a:r>
            <a:r>
              <a:rPr lang="ru-RU" dirty="0" err="1">
                <a:solidFill>
                  <a:schemeClr val="bg1"/>
                </a:solidFill>
              </a:rPr>
              <a:t>коронавирусной</a:t>
            </a:r>
            <a:r>
              <a:rPr lang="ru-RU" dirty="0">
                <a:solidFill>
                  <a:schemeClr val="bg1"/>
                </a:solidFill>
              </a:rPr>
              <a:t> инфекции, и приятием на федеральном и региональном уровне мер по ее устранению.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задачи бюджетной и налоговой политики муниципального образования «Угранский район» Смоленской области: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устойчивости бюджетной системы муниципального образования «Угранский район» Смоленской области и обеспечение долгосрочной сбалансированности районного бюджета и бюджетов поселений Угранского района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Укрепление доходной базы консолидированного бюджета муниципального образования «Угранский район» Смоленской области за счет повышения эффективности администрирования налоговых и неналоговых доходов и мобилизации имеющихся резервов.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Реализация приоритетных направлений и национальных проектов, в первую очередь направленных на решение задач, поставленных в Указе Президента Российской Федерации от 07.05.2018 №204 «О национальных целях и стратегических задач развития Российской  Федерации на период до 2024 года»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социальной направленности консолидированного бюджета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Открытость и прозрачность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573463"/>
            <a:ext cx="4679950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ru-RU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468313" y="2286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направления налоговой политики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0645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Стимулирование инвестиционной деятельности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Мобилизация доходов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Совершенствование налогового </a:t>
            </a:r>
            <a:r>
              <a:rPr lang="ru-RU" dirty="0" smtClean="0">
                <a:solidFill>
                  <a:schemeClr val="bg1"/>
                </a:solidFill>
              </a:rPr>
              <a:t>администрирования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Оценка налоговых расходов муниципального образования «</a:t>
            </a:r>
            <a:r>
              <a:rPr lang="ru-RU" dirty="0" err="1" smtClean="0">
                <a:solidFill>
                  <a:schemeClr val="bg1"/>
                </a:solidFill>
              </a:rPr>
              <a:t>Угранский</a:t>
            </a:r>
            <a:r>
              <a:rPr lang="ru-RU" dirty="0" smtClean="0">
                <a:solidFill>
                  <a:schemeClr val="bg1"/>
                </a:solidFill>
              </a:rPr>
              <a:t> район» Смоленской области</a:t>
            </a:r>
            <a:endParaRPr lang="ru-RU" dirty="0">
              <a:solidFill>
                <a:schemeClr val="bg1"/>
              </a:solidFill>
            </a:endParaRPr>
          </a:p>
          <a:p>
            <a:pPr marL="342900" indent="-342900" defTabSz="914400">
              <a:spcBef>
                <a:spcPct val="50000"/>
              </a:spcBef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бюджетной политики муниципального образования «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на среднесрочный период являются: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Концентрация расходов на первоочередных и приоритетных направлениях;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Сохранение достигнутых соотношений к среднесрочному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и минимизация рисков несбалансированности бюджета; 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Недопущение принятия новых расходных обязательств, не обеспеченных источниками финансирования;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государственным данным, в том числе в рамках размещения финансовой и иной информации о бюджете и бюджетном процессе на едином портале бюджетной системы РФ , а также на официальном сайте Администрации </a:t>
            </a: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</a:t>
            </a:r>
            <a:r>
              <a:rPr lang="ru-RU" sz="2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2022 год и плановый период 2023-2024 годов</a:t>
            </a:r>
            <a:endParaRPr lang="ru-RU" sz="2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Миграционный прирост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</a:t>
            </a:r>
            <a:r>
              <a:rPr lang="ru-RU" altLang="ru-RU" sz="1800" b="1" i="1" dirty="0" err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Угранский</a:t>
            </a:r>
            <a:r>
              <a:rPr lang="ru-RU" altLang="ru-RU" sz="1800" b="1" i="1" dirty="0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 район» Смоленской области на 2022 год и плановый период 2023  и 2024 годов</a:t>
            </a:r>
          </a:p>
        </p:txBody>
      </p:sp>
      <p:pic>
        <p:nvPicPr>
          <p:cNvPr id="8300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6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397,5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30307,0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31099,0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477328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23 438,6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24 314,8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25 455,0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1754326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 на прибыль, доходы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18 435,1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19 201,4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20 113,9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8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1754326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1 828,0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1 896,0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1 966,3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477328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–336,5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350,0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364,0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585323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2 839,0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2 867,4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3 010,8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2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200329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2 165,6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2 164,6‬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2 250,3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1" y="3303181"/>
            <a:ext cx="1928794" cy="280076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–1750,5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1820,1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1892,8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2021676" y="3716336"/>
            <a:ext cx="1680380" cy="206210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319,6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331,7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344,2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5786446" y="3716339"/>
            <a:ext cx="1658922" cy="2308324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продажи материальных и нематериальных активов (тыс.руб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1928795" y="3059112"/>
            <a:ext cx="914418" cy="328614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2843213" y="3387726"/>
            <a:ext cx="45719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5429256" y="3387724"/>
            <a:ext cx="357190" cy="328615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857620" y="3703637"/>
            <a:ext cx="1783571" cy="206210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12,2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12,8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13,3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071934" y="3400428"/>
            <a:ext cx="168597" cy="31591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43834" y="3703637"/>
            <a:ext cx="1357323" cy="206210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оказания платных услуг (тыс.руб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–83,3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– 0,0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156324" y="3303181"/>
            <a:ext cx="1630385" cy="36314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698625"/>
            <a:ext cx="4968875" cy="108108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219338,88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181046,0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182677,9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250825" y="3213100"/>
            <a:ext cx="1657350" cy="2513013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125088,7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84092,0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81609,0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2339975" y="3376613"/>
            <a:ext cx="2141538" cy="187483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–93993,4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96697,2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100812,1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7235825" y="3213100"/>
            <a:ext cx="1657350" cy="1615635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Иные межбюджетные трансферты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–256,8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256,8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256,8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1800225" y="2779713"/>
            <a:ext cx="215900" cy="433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3348038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877050" y="2779713"/>
            <a:ext cx="504825" cy="433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0" name="Text Box 7"/>
          <p:cNvSpPr txBox="1">
            <a:spLocks noChangeArrowheads="1"/>
          </p:cNvSpPr>
          <p:nvPr/>
        </p:nvSpPr>
        <p:spPr bwMode="auto">
          <a:xfrm>
            <a:off x="4735513" y="3376613"/>
            <a:ext cx="2141537" cy="187483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Субсидии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–0,0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–0,0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0,0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 flipH="1">
            <a:off x="5724525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79814"/>
            <a:ext cx="8642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FF0000"/>
                </a:solidFill>
              </a:rPr>
              <a:t>Доходы бюджета муниципального образования «</a:t>
            </a:r>
            <a:r>
              <a:rPr lang="ru-RU" altLang="ru-RU" sz="2400" b="1" dirty="0" err="1">
                <a:solidFill>
                  <a:srgbClr val="FF0000"/>
                </a:solidFill>
              </a:rPr>
              <a:t>Угранский</a:t>
            </a:r>
            <a:r>
              <a:rPr lang="ru-RU" altLang="ru-RU" sz="2400" b="1" dirty="0">
                <a:solidFill>
                  <a:srgbClr val="FF0000"/>
                </a:solidFill>
              </a:rPr>
              <a:t> район» Смоленской  области  на  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2022 </a:t>
            </a:r>
            <a:r>
              <a:rPr lang="ru-RU" altLang="ru-RU" sz="2400" b="1" dirty="0">
                <a:solidFill>
                  <a:srgbClr val="FF0000"/>
                </a:solidFill>
              </a:rPr>
              <a:t>год ( в тыс. руб.)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376081893"/>
              </p:ext>
            </p:extLst>
          </p:nvPr>
        </p:nvGraphicFramePr>
        <p:xfrm>
          <a:off x="214282" y="1397000"/>
          <a:ext cx="8823356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район» Смоленской  области  на 2022 год</a:t>
            </a:r>
          </a:p>
        </p:txBody>
      </p:sp>
      <p:graphicFrame>
        <p:nvGraphicFramePr>
          <p:cNvPr id="81997" name="Group 77"/>
          <p:cNvGraphicFramePr>
            <a:graphicFrameLocks noGrp="1"/>
          </p:cNvGraphicFramePr>
          <p:nvPr/>
        </p:nvGraphicFramePr>
        <p:xfrm>
          <a:off x="250825" y="1141413"/>
          <a:ext cx="8713788" cy="5543365"/>
        </p:xfrm>
        <a:graphic>
          <a:graphicData uri="http://schemas.openxmlformats.org/drawingml/2006/table">
            <a:tbl>
              <a:tblPr/>
              <a:tblGrid>
                <a:gridCol w="4764088"/>
                <a:gridCol w="2097087"/>
                <a:gridCol w="1852613"/>
              </a:tblGrid>
              <a:tr h="3667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Федеральные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 Налог на доходы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31,062 %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Налог со специальными налоговыми режимами,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Единый налог на вмененный доход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Единый сельскохозяйственный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Налог, взимаемый в связи с применением упрощенной системы налогообложения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Налог на добычу общераспространенных полезных ископаемых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Местные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Налоги на имущество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налог на имущество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Земельный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2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97283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2022 и плановый период 2023 и 2024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306147"/>
              </p:ext>
            </p:extLst>
          </p:nvPr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244 943,03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265 300,3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267 915,0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244 943,03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265 300,3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267 915,0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2022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993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5" name="Picture 15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6" name="Picture 16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7" name="Picture 17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93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993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993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993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993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35 177,8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2 931,5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993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5 433,6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452,8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993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18 279,2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1 523,3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</a:t>
            </a:r>
          </a:p>
        </p:txBody>
      </p:sp>
      <p:sp>
        <p:nvSpPr>
          <p:cNvPr id="993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</a:t>
            </a:r>
            <a:r>
              <a:rPr lang="ru-RU" sz="2000" b="1" i="1" dirty="0" smtClean="0">
                <a:solidFill>
                  <a:schemeClr val="bg1"/>
                </a:solidFill>
              </a:rPr>
              <a:t>483,8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207,0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2023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03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59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0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1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03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29 645,3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2 470,4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4 817,1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>
                <a:solidFill>
                  <a:schemeClr val="bg1"/>
                </a:solidFill>
              </a:rPr>
              <a:t>397,8</a:t>
            </a:r>
            <a:r>
              <a:rPr lang="ru-RU" sz="2000" dirty="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15 422,1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1 285,2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2 509,4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209,1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2024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137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7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2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3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4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5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1386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1388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1389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1390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29 967,4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2 497,3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1391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4 865,7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405,5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1392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16 179,3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1 348,3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715140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2 540,4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211,7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 (в тыс.руб.)</a:t>
            </a:r>
          </a:p>
        </p:txBody>
      </p:sp>
      <p:graphicFrame>
        <p:nvGraphicFramePr>
          <p:cNvPr id="90202" name="Group 90"/>
          <p:cNvGraphicFramePr>
            <a:graphicFrameLocks noGrp="1"/>
          </p:cNvGraphicFramePr>
          <p:nvPr>
            <p:ph idx="4294967295"/>
          </p:nvPr>
        </p:nvGraphicFramePr>
        <p:xfrm>
          <a:off x="179388" y="866775"/>
          <a:ext cx="8853487" cy="5981931"/>
        </p:xfrm>
        <a:graphic>
          <a:graphicData uri="http://schemas.openxmlformats.org/drawingml/2006/table">
            <a:tbl>
              <a:tblPr/>
              <a:tblGrid>
                <a:gridCol w="2686050"/>
                <a:gridCol w="844550"/>
                <a:gridCol w="846137"/>
                <a:gridCol w="846138"/>
                <a:gridCol w="1762125"/>
                <a:gridCol w="1868487"/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транспортного комплекса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7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</a:t>
            </a: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342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7" descr="d2991a52-6871-41fa-80c5-1b3bf7384c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9" descr="photo_2018-02-04_17-02-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1" name="Picture 11" descr="inx960x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445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93252" name="Group 68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6102046"/>
        </p:xfrm>
        <a:graphic>
          <a:graphicData uri="http://schemas.openxmlformats.org/drawingml/2006/table">
            <a:tbl>
              <a:tblPr/>
              <a:tblGrid>
                <a:gridCol w="2879725"/>
                <a:gridCol w="865187"/>
                <a:gridCol w="863600"/>
                <a:gridCol w="863600"/>
                <a:gridCol w="1728788"/>
                <a:gridCol w="1655762"/>
              </a:tblGrid>
              <a:tr h="819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7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17976,1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14723,1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14750,7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"Развитие добровольчества 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волонтерства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) в муниципальном образовании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1128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06500" name="Picture 5" descr="kartink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0752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2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8" name="Group 42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5807263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136494,4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116378,2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120531,1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42161,2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37092,2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37092,2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8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7524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0957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9573" name="Picture 7" descr="68dfe3_b5ce37238ac944a886a24533589b8a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6794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059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59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3" name="Picture 20" descr="fizra-1024x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5" name="Picture 24" descr="spo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7346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7347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402263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27648,5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23228,9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21901,1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264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8" descr="Bez-nazvaniy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10" descr="orig_ce092da28bf6aaaaa901a2efcd13b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536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366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469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5774381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Обеспечение жильем молодых семей»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227,8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227,8</a:t>
                      </a:r>
                      <a:endParaRPr lang="ru-RU" sz="1800" b="0">
                        <a:solidFill>
                          <a:schemeClr val="bg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227,8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территории муниципального образования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52228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674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12" descr="0ab3dd00c964553729411b2f72720b8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17764" name="Picture 8" descr="149444653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10" descr="energy_efficienc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12" descr="energosbereze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398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18788" name="Picture 10" descr="33355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12" descr="571125-1680x1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79" name="Group 83"/>
          <p:cNvGraphicFramePr>
            <a:graphicFrameLocks noGrp="1"/>
          </p:cNvGraphicFramePr>
          <p:nvPr>
            <p:ph idx="4294967295"/>
          </p:nvPr>
        </p:nvGraphicFramePr>
        <p:xfrm>
          <a:off x="179388" y="769938"/>
          <a:ext cx="8785225" cy="5443736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8754,4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6264,5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6264,5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"Противодействие экстремизму и профилактика терроризма на территории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"Доступная среда"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6" name="Text Box 62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1" name="Group 45"/>
          <p:cNvGraphicFramePr>
            <a:graphicFrameLocks noGrp="1"/>
          </p:cNvGraphicFramePr>
          <p:nvPr>
            <p:ph idx="1"/>
          </p:nvPr>
        </p:nvGraphicFramePr>
        <p:xfrm>
          <a:off x="179388" y="769938"/>
          <a:ext cx="8785225" cy="4913384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Муниципальная программа "Информатизация Администрации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"Повышение эффективности управления муниципальным имуществом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"Создание условий для осуществления градостроительной деятельности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70" name="Text Box 39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4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58377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1859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1860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258532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</a:t>
            </a:r>
            <a:r>
              <a:rPr lang="ru-RU" dirty="0" smtClean="0">
                <a:solidFill>
                  <a:schemeClr val="bg1"/>
                </a:solidFill>
              </a:rPr>
              <a:t>"Образование". </a:t>
            </a:r>
            <a:r>
              <a:rPr lang="ru-RU" dirty="0">
                <a:solidFill>
                  <a:schemeClr val="bg1"/>
                </a:solidFill>
              </a:rPr>
              <a:t>По проекту производится ремонт </a:t>
            </a:r>
            <a:r>
              <a:rPr lang="ru-RU" dirty="0" smtClean="0">
                <a:solidFill>
                  <a:schemeClr val="bg1"/>
                </a:solidFill>
              </a:rPr>
              <a:t>учебных кабинетов «Знаменской </a:t>
            </a:r>
            <a:r>
              <a:rPr lang="ru-RU" dirty="0">
                <a:solidFill>
                  <a:schemeClr val="bg1"/>
                </a:solidFill>
              </a:rPr>
              <a:t>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1861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с.Угра. Куратор проекта- П.С.Андреев, депутат Угранского района Совета депутатов, руководитель фракции «ЕДИНАЯ РОСССИЯ» в Угранском районе.</a:t>
            </a:r>
          </a:p>
        </p:txBody>
      </p:sp>
      <p:sp>
        <p:nvSpPr>
          <p:cNvPr id="121862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1863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 dirty="0" smtClean="0">
                <a:solidFill>
                  <a:srgbClr val="FF3300"/>
                </a:solidFill>
              </a:rPr>
              <a:t>Национальный проект "Образование".</a:t>
            </a: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284135" y="525364"/>
            <a:ext cx="8431269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В 2021-2022 учебном году на базе МБОУ "Знаменская средняя школа" в рамках реализации нацпроекта "Образование" открылась "Точка Роста" </a:t>
            </a:r>
            <a:r>
              <a:rPr lang="ru-RU" sz="1600" dirty="0" err="1" smtClean="0">
                <a:solidFill>
                  <a:schemeClr val="bg1"/>
                </a:solidFill>
              </a:rPr>
              <a:t>естественно-научной</a:t>
            </a:r>
            <a:r>
              <a:rPr lang="ru-RU" sz="1600" dirty="0" smtClean="0">
                <a:solidFill>
                  <a:schemeClr val="bg1"/>
                </a:solidFill>
              </a:rPr>
              <a:t> и технологической направленности. Открытие приурочили к торжественному мероприятию - Дню знаний.</a:t>
            </a:r>
          </a:p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1 сентября школа распахнула двери для 82 учеников из 12 населенных пунктов.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После торжественной линейки гости, и ученики 5 и 9 классов отправились к кабинетам физики, химии, технологии, которые за летние каникулы преобразились до неузнаваемости. И хотя оборудование еще продолжает поступать, но центр начал свою работу.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220" name="Picture 4" descr="https://sun9-68.userapi.com/impg/cFzq_6_lCivKNmikSljUslyTp_SgZaUVPsz5yw/Om47Yz7jvTQ.jpg?size=723x771&amp;quality=96&amp;sign=7be3115a1ba81a7c06e0c8c0e464406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383" y="3047128"/>
            <a:ext cx="2635250" cy="2962990"/>
          </a:xfrm>
          <a:prstGeom prst="rect">
            <a:avLst/>
          </a:prstGeom>
          <a:noFill/>
        </p:spPr>
      </p:pic>
      <p:pic>
        <p:nvPicPr>
          <p:cNvPr id="9222" name="Picture 6" descr="https://sun9-15.userapi.com/impg/5nFYD_F7vhurVOXEHJFFEGHvPS1nEs25hHxvJA/FqL-WC2HrSc.jpg?size=1040x558&amp;quality=96&amp;sign=6f10a26844a96c35c017b835db359bc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4749892"/>
            <a:ext cx="3929090" cy="2108108"/>
          </a:xfrm>
          <a:prstGeom prst="rect">
            <a:avLst/>
          </a:prstGeom>
          <a:noFill/>
        </p:spPr>
      </p:pic>
      <p:pic>
        <p:nvPicPr>
          <p:cNvPr id="9218" name="Picture 2" descr="https://sun9-37.userapi.com/impg/Ke9rAPnxRCwA3kQlrE_4dXQ8s1yLp6GF_MzSVQ/lvgJ_C5rseE.jpg?size=955x772&amp;quality=96&amp;sign=1840f52553313e9c825d3d69d4f4467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135" y="3286124"/>
            <a:ext cx="2930543" cy="2368983"/>
          </a:xfrm>
          <a:prstGeom prst="rect">
            <a:avLst/>
          </a:prstGeom>
          <a:noFill/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85852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</a:t>
            </a:r>
            <a:r>
              <a:rPr lang="ru-RU" sz="1600" i="1" smtClean="0">
                <a:solidFill>
                  <a:schemeClr val="bg1"/>
                </a:solidFill>
              </a:rPr>
              <a:t>1957, 7руб</a:t>
            </a:r>
            <a:r>
              <a:rPr lang="ru-RU" sz="1600" i="1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2546969,0 руб.</a:t>
            </a:r>
          </a:p>
        </p:txBody>
      </p:sp>
      <p:pic>
        <p:nvPicPr>
          <p:cNvPr id="123908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7" descr="2iAgOFywG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5" descr="JraUc11Vo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4694238"/>
            <a:ext cx="32559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784891"/>
              </p:ext>
            </p:extLst>
          </p:nvPr>
        </p:nvGraphicFramePr>
        <p:xfrm>
          <a:off x="107950" y="1125538"/>
          <a:ext cx="9036050" cy="5454652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244943,0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207525,4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210383,2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25604,2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26479,4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27705,3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219338,9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181046,0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182677,9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31099,0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2022 и плановый период 2023 и 2024 год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306621"/>
              </p:ext>
            </p:extLst>
          </p:nvPr>
        </p:nvGraphicFramePr>
        <p:xfrm>
          <a:off x="395288" y="1196975"/>
          <a:ext cx="8459787" cy="4648204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38313,5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27652,7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24984,4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1232,0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127278,4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106520,2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110634,0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37834,2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33271,7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33271,7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17294,8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17332,3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17371,4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22265,2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18138,5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16810,7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2022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8714764"/>
              </p:ext>
            </p:extLst>
          </p:nvPr>
        </p:nvGraphicFramePr>
        <p:xfrm>
          <a:off x="-52388" y="292100"/>
          <a:ext cx="9050338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2023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1715683"/>
              </p:ext>
            </p:extLst>
          </p:nvPr>
        </p:nvGraphicFramePr>
        <p:xfrm>
          <a:off x="-52388" y="292100"/>
          <a:ext cx="9050338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2024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903424"/>
              </p:ext>
            </p:extLst>
          </p:nvPr>
        </p:nvGraphicFramePr>
        <p:xfrm>
          <a:off x="119063" y="503238"/>
          <a:ext cx="8653462" cy="6122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13213</TotalTime>
  <Words>5895</Words>
  <Application>Microsoft Office PowerPoint</Application>
  <PresentationFormat>Экран (4:3)</PresentationFormat>
  <Paragraphs>908</Paragraphs>
  <Slides>69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69</vt:i4>
      </vt:variant>
      <vt:variant>
        <vt:lpstr>Произвольные показы</vt:lpstr>
      </vt:variant>
      <vt:variant>
        <vt:i4>1</vt:i4>
      </vt:variant>
    </vt:vector>
  </HeadingPairs>
  <TitlesOfParts>
    <vt:vector size="84" baseType="lpstr">
      <vt:lpstr>Arial</vt:lpstr>
      <vt:lpstr>Bodoni MT Black</vt:lpstr>
      <vt:lpstr>Calibri</vt:lpstr>
      <vt:lpstr>Corbel</vt:lpstr>
      <vt:lpstr>华文楷体</vt:lpstr>
      <vt:lpstr>Tahoma</vt:lpstr>
      <vt:lpstr>Times New Roman</vt:lpstr>
      <vt:lpstr>Tunga</vt:lpstr>
      <vt:lpstr>Verdana</vt:lpstr>
      <vt:lpstr>Wingdings</vt:lpstr>
      <vt:lpstr>Mylar</vt:lpstr>
      <vt:lpstr>1_Mylar</vt:lpstr>
      <vt:lpstr>2_Mylar</vt:lpstr>
      <vt:lpstr>3_Mylar</vt:lpstr>
      <vt:lpstr>                                                    МУНИЦИПАЛЬНОЕ ОБРАЗОВАНИЕ                                         « УГРАНСКИЙ РАЙОН»                                       СМОЛЕНСКОЙ ОБЛАСТИ </vt:lpstr>
      <vt:lpstr>Презентация PowerPoint</vt:lpstr>
      <vt:lpstr>Муниципальное образование «Угранский район» Смоленской области</vt:lpstr>
      <vt:lpstr>Презентация PowerPoint</vt:lpstr>
      <vt:lpstr>Презентация PowerPoint</vt:lpstr>
      <vt:lpstr>Что такое бюджет?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Презентация PowerPoint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финансирования дефицита районного бюджета (тыс.руб).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направления бюджетной политики  муниципального образования  «Угранский район» Смоленской области на 2022 год и плановый период 2023-2024 годов</vt:lpstr>
      <vt:lpstr>Основные показатели социально-экономического развития муниципального образования «Угранский район» Смоленской области на 2022 год и плановый период 2023  и 2024 годов</vt:lpstr>
      <vt:lpstr>Презентация PowerPoint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Презентация PowerPoint</vt:lpstr>
      <vt:lpstr>Презентация PowerPoint</vt:lpstr>
      <vt:lpstr>Презентация PowerPoint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2022 год</vt:lpstr>
      <vt:lpstr> </vt:lpstr>
      <vt:lpstr>Презентация PowerPoint</vt:lpstr>
      <vt:lpstr>Презентация PowerPoint</vt:lpstr>
      <vt:lpstr>Основные характеристики  районного  бюджета на   2022 и плановый период 2023 и 2024 годов. ( тыс.руб)</vt:lpstr>
      <vt:lpstr>Презентация PowerPoint</vt:lpstr>
      <vt:lpstr>Презентация PowerPoint</vt:lpstr>
      <vt:lpstr>Презентация PowerPoint</vt:lpstr>
      <vt:lpstr>Программная структура расходов  районного бюджета на 2022 год и плановый период 2023 и 2024 г (в тыс.руб.)</vt:lpstr>
      <vt:lpstr>Презентация PowerPoint</vt:lpstr>
      <vt:lpstr>Презентация PowerPoint</vt:lpstr>
      <vt:lpstr>Программная структура расходов  районного бюджета на 2022 год и плановый период 2023 и 2024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 </vt:lpstr>
      <vt:lpstr>Презентация PowerPoint</vt:lpstr>
      <vt:lpstr>Муниципальная программа «Развитие  образования в муниципальном образовании « Угранский район» Смоленской области»  </vt:lpstr>
      <vt:lpstr>Муниципальная программа «Развитие культуры и туризма в муниципальном образовании «Угранский район» Смоленской области»</vt:lpstr>
      <vt:lpstr>Программная структура расходов  районного бюджета на 2022 год и плановый период 2023 и 2024 г.</vt:lpstr>
      <vt:lpstr>Муниципальная программа  «Управление муниципальными финансами в муниципальном образовании  «Угранский район» Смоленской области»</vt:lpstr>
      <vt:lpstr>Муниципальная программа  «Устойчивое развитие сельских территорий в муниципальном образовании  «Угранский район» Смоленской области»</vt:lpstr>
      <vt:lpstr>Муниципальная программа  « Поддержка общественных организаций  муниципального образования « Угранский район» Смоленской области»  </vt:lpstr>
      <vt:lpstr>Программная структура расходов  районного бюджета на 2022 год и плановый период 2023 и 2024 г.</vt:lpstr>
      <vt:lpstr>Муниципальная программа  «Обеспечение жильем молодых семей»</vt:lpstr>
      <vt:lpstr>Муниципальная программа  «Энергосбережение и повышение энергетической эффективности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 бюджетных ассигнований по разделам расходов  на 2022 и плановый период 2023 и 2024 год (тыс. руб.)</vt:lpstr>
      <vt:lpstr>Презентация PowerPoint</vt:lpstr>
      <vt:lpstr>Презентация PowerPoint</vt:lpstr>
      <vt:lpstr>Презентация PowerPoint</vt:lpstr>
      <vt:lpstr>Контактная информация</vt:lpstr>
      <vt:lpstr>Презентация PowerPoint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User</cp:lastModifiedBy>
  <cp:revision>458</cp:revision>
  <cp:lastPrinted>2022-02-24T08:42:07Z</cp:lastPrinted>
  <dcterms:created xsi:type="dcterms:W3CDTF">2013-12-02T14:04:15Z</dcterms:created>
  <dcterms:modified xsi:type="dcterms:W3CDTF">2022-02-24T13:10:07Z</dcterms:modified>
</cp:coreProperties>
</file>