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80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373" r:id="rId23"/>
    <p:sldId id="375" r:id="rId24"/>
    <p:sldId id="374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33" r:id="rId34"/>
    <p:sldId id="339" r:id="rId35"/>
    <p:sldId id="314" r:id="rId36"/>
    <p:sldId id="315" r:id="rId37"/>
    <p:sldId id="266" r:id="rId38"/>
    <p:sldId id="290" r:id="rId39"/>
    <p:sldId id="291" r:id="rId40"/>
    <p:sldId id="302" r:id="rId41"/>
    <p:sldId id="350" r:id="rId42"/>
    <p:sldId id="351" r:id="rId43"/>
    <p:sldId id="268" r:id="rId44"/>
    <p:sldId id="272" r:id="rId45"/>
    <p:sldId id="261" r:id="rId46"/>
    <p:sldId id="299" r:id="rId47"/>
    <p:sldId id="352" r:id="rId48"/>
    <p:sldId id="263" r:id="rId49"/>
    <p:sldId id="367" r:id="rId50"/>
    <p:sldId id="368" r:id="rId51"/>
    <p:sldId id="369" r:id="rId52"/>
    <p:sldId id="294" r:id="rId53"/>
    <p:sldId id="355" r:id="rId54"/>
    <p:sldId id="356" r:id="rId55"/>
    <p:sldId id="296" r:id="rId56"/>
    <p:sldId id="357" r:id="rId57"/>
    <p:sldId id="358" r:id="rId58"/>
    <p:sldId id="295" r:id="rId59"/>
    <p:sldId id="359" r:id="rId60"/>
    <p:sldId id="360" r:id="rId61"/>
    <p:sldId id="297" r:id="rId62"/>
    <p:sldId id="361" r:id="rId63"/>
    <p:sldId id="362" r:id="rId64"/>
    <p:sldId id="363" r:id="rId65"/>
    <p:sldId id="298" r:id="rId66"/>
    <p:sldId id="364" r:id="rId67"/>
    <p:sldId id="365" r:id="rId68"/>
    <p:sldId id="366" r:id="rId69"/>
    <p:sldId id="370" r:id="rId70"/>
    <p:sldId id="371" r:id="rId71"/>
    <p:sldId id="372" r:id="rId72"/>
    <p:sldId id="347" r:id="rId73"/>
    <p:sldId id="273" r:id="rId74"/>
    <p:sldId id="349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6"/>
        <p:sld r:id="rId49"/>
        <p:sld r:id="rId38"/>
        <p:sld r:id="rId44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1CDCF3-2F42-4E66-BF9F-6AB3E5F51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D51AD-1A23-4E1C-9787-9DE8750FDE7F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8D237-8E14-45E4-93F7-66245E4852F3}" type="slidenum">
              <a:rPr lang="ru-RU" altLang="ru-RU" smtClean="0">
                <a:latin typeface="Calibri" pitchFamily="34" charset="0"/>
              </a:rPr>
              <a:pPr/>
              <a:t>23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9BA59-B0D6-4AC3-93C3-2EAF88004A29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5E164-06D8-4DB3-91A6-4A50D8FC42E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65F10-37D9-4689-B3A3-242B0BED83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9EF02-054B-45F6-B1BC-5AFA7717FD6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85290-AA90-4A73-A695-2DE76716A7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EDCB-9604-45A5-BA8F-98CA61CF0A6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0D122-4DBC-4FF4-942C-9259D2BEE9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B64D-DEAB-4C79-A954-D8D7E0E3A9C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C0E2A-6F33-46C1-A2D3-027D7256D7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4B48A-F420-483B-BA96-22E36594F791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F17A-E22C-4518-A4B3-ABB650DD5D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B1EF-33B0-43FA-BC35-B4CFDF8F8A4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635B-3CFA-40CB-A360-37114AE80B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9E55B-882A-49C1-8D25-00AE1290658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61B66-3400-44A4-BC66-6896AA33EB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B3AE-AF03-4855-9AC0-BF157AFD867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34927-D06B-4445-8862-D1F2C559DB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E44C-DA94-469D-A022-6E18ABA937F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6A5D-FCB1-4506-BDD3-CE9A6B960E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51A0B-10B5-4E84-915E-134F0A06CCE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52E2-24FD-409A-A550-59FE386EE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966C9-BBAB-4B48-B03A-891F8936311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D886-607F-452A-A9D6-EB6110EFC4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12E9-C887-49B9-82A1-EE9B1310C7D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7E50-1EF0-4E99-A806-2122A4EF3C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8111-E09C-44E7-9134-22CF1F80ABA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34B0-393A-4089-AF64-9554DE675E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EEB7-E00D-40D4-964D-AD264D0E289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4C9DD-A689-40BD-BA7C-1A2FCE520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227B-E903-401D-B57F-51C161BEEAA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A90-A8FF-4D13-A454-168CA8362F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9C86A-5822-4801-954A-73DAAD19E72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CF8F8-6BAE-40FA-B207-23B1760109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91F9-32AB-4A3F-905D-0A7BA381AD8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EA5ED-5AF9-4BC5-B5F9-2A0B37AF04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0F2D-8F8F-4A58-9CD2-B4625F792F4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C0A79-8EF8-482C-8167-277E8FAC41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FF53-7E70-4C14-816A-4DF12EEA67F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8770-D571-408C-A2D6-D7D68064C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F0E9-B455-44B2-BBDB-D367D1C1390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25DA9-29B8-4B86-93B4-72CB13EAE8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FC05C-E461-4448-BD80-9AD460AB401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9349-BBD7-4050-BEC7-914883B432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CDEC-FE1B-4F01-87A7-ED0BA166C05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8E24C-4C22-4540-BD27-0E98F0EAE1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9518-AE15-489A-B79D-B3075EB6B7E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4CF39-E378-4093-898A-081D88FE7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C4BF-BEC2-455F-AD54-419CAF97FF3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0BE40-034B-485E-BBA2-D7E85C3682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0583-2327-4891-B9AB-1D0C81AF9B8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1302-2D18-4CB2-8B43-0A2E1BCFF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93CE1-0F22-489C-84D9-56F94FA0EB9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B1C6-5F1F-4F49-9D26-A8D102F23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87BB-53D2-4AB5-A88D-847CBC60346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FAA50-6C2B-4705-BEBE-C7488FEC6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93929-B631-4263-8675-AC549E4C4CD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6C881-1013-4FC1-BCE6-0AD74AE672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AD86-2F23-4AEB-BEDA-F8AB1BD405D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0F0B7-55B0-47A0-A824-E1DC1BE532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A264-E9B0-4536-81F7-FD2CEC8547E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667B9-5A7E-4F26-8D7B-8DF6D8B271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3B88-C125-4B7C-820F-ABE6575BFCC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2165A-8257-42F8-9D5E-B02CFDF8C1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A031-F7A9-4744-A016-3E61ADEAAEE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DA4AC-B3AC-4B67-92C5-34E7FBFC48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1F60-A150-480E-B6B9-42503FE5B17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1B9CD-731E-4744-B48F-94C93B9987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F46A-3C11-4C77-9A3F-4F9736CB036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460D-EA50-40FA-95E1-2040217B32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BB950-1806-4DE5-B36A-9C0BA0A0C5B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24C63-9F5B-4EC0-BCB8-891BD23C90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3DF82-AAE7-40A5-BFF0-A22A5AA00B8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AE585-8631-4999-9E13-117AF0D587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2B52-F5AB-4F53-A02A-937E0F1561A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064ED-AF7D-4F9A-BF62-D33DEF4EE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BEF2E-7BB1-451A-9DBD-594FEB3BBEC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A35E-FF40-4909-A66A-8B5A90A8A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5ED9-7F75-4C8E-BE7B-C9C646B15251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8F89-97D4-47A4-A696-0877508140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43E7C-D406-4BEB-88DA-C830897D694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046C9-8264-4F6B-9E23-2537D1630D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FB81-24F3-4A59-A39A-2C58EE6BF8A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52E2-A3D6-44CC-9559-44AE369F3F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9CABB-2579-4F0C-AEB3-DAED30D4711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3941-F47E-418A-A450-29D488978D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5670-DE40-4EFF-BB65-8B39AD8F45B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C21A-648D-4658-A669-24E01C89BB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AAAA-3C18-4FB9-AEEB-160507849BF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1AA4-CFFF-43DC-A919-D9FB2EBFE2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BCC175-F21B-470A-BE78-10E0BB6D33E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047614F-DC22-4B91-A98F-8E8783ECE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382908-AFBC-4D7D-AAEE-33D1D8C4A55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FB8CCB-0ABF-4B96-AF2E-6EFAE00FF6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EF8FDB-137C-4EDB-9E38-A3E5A2A80DB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B8075B-6CEC-4686-A9FD-910F45C1DD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8CF951-77AF-43E7-A8CC-F711B3318088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9566B0-89EB-45A8-830A-AC1DE6AA2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6" r:id="rId1"/>
    <p:sldLayoutId id="2147484705" r:id="rId2"/>
    <p:sldLayoutId id="2147484704" r:id="rId3"/>
    <p:sldLayoutId id="2147484703" r:id="rId4"/>
    <p:sldLayoutId id="2147484702" r:id="rId5"/>
    <p:sldLayoutId id="2147484701" r:id="rId6"/>
    <p:sldLayoutId id="2147484700" r:id="rId7"/>
    <p:sldLayoutId id="2147484699" r:id="rId8"/>
    <p:sldLayoutId id="2147484698" r:id="rId9"/>
    <p:sldLayoutId id="2147484697" r:id="rId10"/>
    <p:sldLayoutId id="214748469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( в редакции от 23.12.2020г №23) </a:t>
            </a:r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1204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1205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258494,4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116754,5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64293,4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76962,4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1331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Решением Угранского районного Совета депутатов от 06.10.2020 №15 внесены изменения в решение «О бюджете муниципального образования «Угранский район» Смоленской области на 2020 год и  на плановый период  2021-2022 годов». </a:t>
            </a:r>
          </a:p>
          <a:p>
            <a:pPr algn="just" defTabSz="914400">
              <a:spcBef>
                <a:spcPct val="50000"/>
              </a:spcBef>
              <a:buFontTx/>
              <a:buAutoNum type="arabicPeriod"/>
            </a:pP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За счет резервного фонда Администрации Смоленской области – </a:t>
            </a:r>
            <a:r>
              <a:rPr lang="ru-RU" sz="1400" b="1">
                <a:solidFill>
                  <a:srgbClr val="000000"/>
                </a:solidFill>
              </a:rPr>
              <a:t>1013,59975</a:t>
            </a:r>
            <a:r>
              <a:rPr lang="ru-RU" sz="1400">
                <a:solidFill>
                  <a:srgbClr val="000000"/>
                </a:solidFill>
              </a:rPr>
              <a:t> тыс. руб.: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учреждению культуры «Угранский районный социально-культурный центр» на приобретение двух дверей и междверных проемов и их установку в здании Знаменского сельского Дома культуры – 42,999 тыс. руб.,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казенному общеобразовательному учреждению «Вешковская основная школа» на приобретение оконных блоков и их установку  - 80,94488 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   -  Муниципальному бюджетному дошкольному образовательному учреждению Угранскому детскому саду «Филиппок» на возмещение расходов, связанных с приобретением товаров медицинского назначения – 31,255 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Муниципальному бюджетному дошкольному образовательному учреждению Угранский детский сад «Катюша» на возмещение расходов, связанных с приобретением товаров медицинского назначения – 29,11642 тыс.руб.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 Муниципальному бюджетному общеобразовательному учреждению «Угранская средняя школа» Угранского района Смоленской области на возмещение расходов, связанных с приобретением товаров медицинского назначения – 77,9 тыс.руб.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общеобразовательному учреждению «Угранская средняя школа» Угранского района Смоленской области на возмещение расходов на приобретение спортивного оборудования – 168,69435 тыс.руб.;</a:t>
            </a:r>
          </a:p>
        </p:txBody>
      </p:sp>
      <p:sp>
        <p:nvSpPr>
          <p:cNvPr id="72706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26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общеобразовательному учреждению «Всходская средняя школа имени М.В. Исаковского» Угранского района Смоленской области на возмещение расходов на приобретение товаров медицинского назначения – 102,030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общеобразовательному учреждению «Знаменская средняя школа» Угранского района Смоленской области на возмещение расходов на приобретение товаров медицинского назначения – 86,640 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учреждению дополнительного   образования «Угранский Дом детского творчества» Угранского района Смоленской области на возмещение расходов на приобретение товаров медицинского  назначения – 19,190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казенному общеобразовательному учреждению «Вешковская    основная школа имени Героя Советского Союза Григория Николаевича Фокина» Угранского района Смоленской области на   возмещение расходов на приобретение товаров медицинского назначения – 38,931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общеобразовательному учреждению «Знаменская средняя школа» Угранского района Смоленской области на возмещение расходов на приобретением ноутбука и многофункционального устройства – 38,0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общеобразовательному учреждению «Угранская средняя школа» Угранского района Смоленской области, из них: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– на приобретение моющего пылесоса – 19,0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– на приобретение посудомоечной машины – 105,23910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– на приобретение мебели – 41,610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– на приобретение двух проекторов 71,250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– на приобретение двух ноутбуков -  60,8 тыс. 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выплату ежемесячных денежных средств на содержание ребенка, находящегося под опекой (попечительством) – </a:t>
            </a:r>
            <a:r>
              <a:rPr lang="ru-RU" sz="1400" b="1">
                <a:solidFill>
                  <a:srgbClr val="000000"/>
                </a:solidFill>
              </a:rPr>
              <a:t>310,0 </a:t>
            </a:r>
            <a:r>
              <a:rPr lang="ru-RU" sz="1400">
                <a:solidFill>
                  <a:srgbClr val="000000"/>
                </a:solidFill>
              </a:rPr>
              <a:t>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Осуществление переданных полномочий Российской Федерации на государственную регистрацию актов гражданского состояния – </a:t>
            </a:r>
            <a:r>
              <a:rPr lang="ru-RU" sz="1400" b="1">
                <a:solidFill>
                  <a:srgbClr val="000000"/>
                </a:solidFill>
              </a:rPr>
              <a:t>28,420</a:t>
            </a:r>
            <a:r>
              <a:rPr lang="ru-RU" sz="1400">
                <a:solidFill>
                  <a:srgbClr val="000000"/>
                </a:solidFill>
              </a:rPr>
              <a:t> 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дошкольного образования – </a:t>
            </a:r>
            <a:r>
              <a:rPr lang="ru-RU" sz="1400" b="1">
                <a:solidFill>
                  <a:srgbClr val="000000"/>
                </a:solidFill>
              </a:rPr>
              <a:t>100,0</a:t>
            </a:r>
            <a:r>
              <a:rPr lang="ru-RU" sz="1400">
                <a:solidFill>
                  <a:srgbClr val="000000"/>
                </a:solidFill>
              </a:rPr>
              <a:t> тыс. руб.</a:t>
            </a:r>
          </a:p>
          <a:p>
            <a:pPr defTabSz="914400"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00"/>
                </a:solidFill>
              </a:rPr>
              <a:t>В соответствии с уведомлениями по расчетам между бюджетами уменьшить  доходную часть бюджета на: </a:t>
            </a:r>
            <a:endParaRPr lang="ru-RU" sz="1600">
              <a:solidFill>
                <a:srgbClr val="000000"/>
              </a:solidFill>
            </a:endParaRP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Субвенция на выплату вознаграждения за выполнение функций классного руководителя – </a:t>
            </a:r>
            <a:r>
              <a:rPr lang="ru-RU" sz="1600" b="1">
                <a:solidFill>
                  <a:srgbClr val="000000"/>
                </a:solidFill>
              </a:rPr>
              <a:t>3,946 </a:t>
            </a:r>
            <a:r>
              <a:rPr lang="ru-RU" sz="1600">
                <a:solidFill>
                  <a:srgbClr val="000000"/>
                </a:solidFill>
              </a:rPr>
              <a:t>тыс. руб.  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- Субвенция на обеспечение детей-сирот и детей, оставшихся без попечения родителей, лиц из их числа жилыми помещениями – </a:t>
            </a:r>
            <a:r>
              <a:rPr lang="ru-RU" sz="1600" b="1">
                <a:solidFill>
                  <a:srgbClr val="000000"/>
                </a:solidFill>
              </a:rPr>
              <a:t>96,030</a:t>
            </a:r>
            <a:r>
              <a:rPr lang="ru-RU" sz="1600">
                <a:solidFill>
                  <a:srgbClr val="000000"/>
                </a:solidFill>
              </a:rPr>
              <a:t>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Субвенция на реализацию государственных полномочий по созданию и организации деятельности комиссий по делам несовершеннолетних и защите их прав – </a:t>
            </a:r>
            <a:r>
              <a:rPr lang="ru-RU" sz="1600" b="1">
                <a:solidFill>
                  <a:srgbClr val="000000"/>
                </a:solidFill>
              </a:rPr>
              <a:t>0,657</a:t>
            </a:r>
            <a:r>
              <a:rPr lang="ru-RU" sz="1600">
                <a:solidFill>
                  <a:srgbClr val="000000"/>
                </a:solidFill>
              </a:rPr>
              <a:t>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– </a:t>
            </a:r>
            <a:r>
              <a:rPr lang="ru-RU" sz="1600" b="1">
                <a:solidFill>
                  <a:srgbClr val="000000"/>
                </a:solidFill>
              </a:rPr>
              <a:t>838,4</a:t>
            </a:r>
            <a:r>
              <a:rPr lang="ru-RU" sz="1600">
                <a:solidFill>
                  <a:srgbClr val="000000"/>
                </a:solidFill>
              </a:rPr>
              <a:t> тыс.руб.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- Субвенция на обеспечение отдыха и оздоровления детей, проживающих на территории Смоленской области, находящихся в каникулярное время (летнее) в лагерях дневного пребывания, организованных на базе муниципальных образовательных организаций, реализующих образовательные программы начального общего, основного общего, среднего общего образования, и муниципальных организаций дополнительного образования – </a:t>
            </a:r>
            <a:r>
              <a:rPr lang="ru-RU" sz="1600" b="1">
                <a:solidFill>
                  <a:srgbClr val="000000"/>
                </a:solidFill>
              </a:rPr>
              <a:t>176,1</a:t>
            </a:r>
            <a:r>
              <a:rPr lang="ru-RU" sz="1600">
                <a:solidFill>
                  <a:srgbClr val="000000"/>
                </a:solidFill>
              </a:rPr>
              <a:t>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- Субвенция для осуществления мер социальной поддержки по предоставлению компенсации расходов на оплату жилых помещений, отопления и освещения педагогическим работникам образовательных организаций – </a:t>
            </a:r>
            <a:r>
              <a:rPr lang="ru-RU" sz="1600" b="1">
                <a:solidFill>
                  <a:srgbClr val="000000"/>
                </a:solidFill>
              </a:rPr>
              <a:t>90,0</a:t>
            </a:r>
            <a:r>
              <a:rPr lang="ru-RU" sz="1600">
                <a:solidFill>
                  <a:srgbClr val="000000"/>
                </a:solidFill>
              </a:rPr>
              <a:t>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- Субвенция на выплату компенсации платы, взимаемой с родителей (законных представителей), за присмотр и уход за детьми в образовательных организациях (за исключением государственных образовательных организаций), реализующих образовательную программу дошкольного образования – </a:t>
            </a:r>
            <a:r>
              <a:rPr lang="ru-RU" sz="1600" b="1">
                <a:solidFill>
                  <a:srgbClr val="000000"/>
                </a:solidFill>
              </a:rPr>
              <a:t>50,0</a:t>
            </a:r>
            <a:r>
              <a:rPr lang="ru-RU" sz="1600">
                <a:solidFill>
                  <a:srgbClr val="000000"/>
                </a:solidFill>
              </a:rPr>
              <a:t>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- Субвенция на организацию и осуществление деятельности по опеке и попечительству – </a:t>
            </a:r>
            <a:r>
              <a:rPr lang="ru-RU" sz="1600" b="1">
                <a:solidFill>
                  <a:srgbClr val="000000"/>
                </a:solidFill>
              </a:rPr>
              <a:t>1,8</a:t>
            </a:r>
            <a:r>
              <a:rPr lang="ru-RU" sz="1600">
                <a:solidFill>
                  <a:srgbClr val="000000"/>
                </a:solidFill>
              </a:rPr>
              <a:t>  тыс. руб.</a:t>
            </a:r>
          </a:p>
          <a:p>
            <a:pPr marL="342900" indent="106363"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         - Дотация на сбалансированность -  565,5 тыс. руб.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792" name="Group 40"/>
          <p:cNvGraphicFramePr>
            <a:graphicFrameLocks noGrp="1"/>
          </p:cNvGraphicFramePr>
          <p:nvPr/>
        </p:nvGraphicFramePr>
        <p:xfrm>
          <a:off x="755650" y="1412875"/>
          <a:ext cx="7561263" cy="51625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577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577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578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86072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26701,3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20184,5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2411,5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88071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400,0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88073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4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5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6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3946,4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–1665,0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300,5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10,9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89094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095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096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258494,4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116754,5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64293,4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90117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259,1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90118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90119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90120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421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0035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289142,1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296016,0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0240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0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1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241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241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241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241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241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10342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3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343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343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343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343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343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343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445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445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445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446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446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446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446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10551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564562" cy="5922963"/>
        </p:xfrm>
        <a:graphic>
          <a:graphicData uri="http://schemas.openxmlformats.org/drawingml/2006/table">
            <a:tbl>
              <a:tblPr/>
              <a:tblGrid>
                <a:gridCol w="2397125"/>
                <a:gridCol w="844550"/>
                <a:gridCol w="846137"/>
                <a:gridCol w="846138"/>
                <a:gridCol w="1762125"/>
                <a:gridCol w="1868487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48157,6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6322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6323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650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752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752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957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1059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7" name="Group 41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127513,3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42648,3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65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1264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366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6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571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571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7347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8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9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50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7351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7352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7353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674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776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1883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56312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981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2083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2186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288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288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288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288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288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8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390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493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289142,1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30647,7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258494,4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7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12704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32036,8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48640,6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120754,3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7035,9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10919</TotalTime>
  <Words>5716</Words>
  <Application>Microsoft Office PowerPoint</Application>
  <PresentationFormat>Экран (4:3)</PresentationFormat>
  <Paragraphs>829</Paragraphs>
  <Slides>75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75</vt:i4>
      </vt:variant>
      <vt:variant>
        <vt:lpstr>Произвольные показы</vt:lpstr>
      </vt:variant>
      <vt:variant>
        <vt:i4>1</vt:i4>
      </vt:variant>
    </vt:vector>
  </HeadingPairs>
  <TitlesOfParts>
    <vt:vector size="105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3_Mylar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 Microsoft Office Excel</vt:lpstr>
      <vt:lpstr>Лист</vt:lpstr>
      <vt:lpstr>Диаграмма Microsoft Office Excel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Источники финансирования дефицита   районного бюджета (тыс.руб).</vt:lpstr>
      <vt:lpstr>Слайд 23</vt:lpstr>
      <vt:lpstr>Слайд 24</vt:lpstr>
      <vt:lpstr>Слайд 25</vt:lpstr>
      <vt:lpstr>Слайд 26</vt:lpstr>
      <vt:lpstr>Слайд 27</vt:lpstr>
      <vt:lpstr>Слайд 28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30</vt:lpstr>
      <vt:lpstr>Слайд 31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33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37</vt:lpstr>
      <vt:lpstr>Слайд 38</vt:lpstr>
      <vt:lpstr>Слайд 39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43</vt:lpstr>
      <vt:lpstr>Слайд 44</vt:lpstr>
      <vt:lpstr>Основные характеристики  районного  бюджета на   2020 и плановый период 2021 и 2022 годов. ( тыс.руб)</vt:lpstr>
      <vt:lpstr>Слайд 46</vt:lpstr>
      <vt:lpstr>Слайд 47</vt:lpstr>
      <vt:lpstr>Слайд 48</vt:lpstr>
      <vt:lpstr>Программная структура расходов  районного бюджета на 2020 год и плановый период 2021 и 2022 г (в тыс.руб.)</vt:lpstr>
      <vt:lpstr>Слайд 50</vt:lpstr>
      <vt:lpstr>Слайд 51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55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66</vt:lpstr>
      <vt:lpstr>Слайд 67</vt:lpstr>
      <vt:lpstr>Слайд 68</vt:lpstr>
      <vt:lpstr>Слайд 69</vt:lpstr>
      <vt:lpstr>Распределение  бюджетных ассигнований по разделам расходов  на 2020 и плановый период 2021 и 2022 год (тыс. руб.)</vt:lpstr>
      <vt:lpstr>Слайд 71</vt:lpstr>
      <vt:lpstr>Слайд 72</vt:lpstr>
      <vt:lpstr>Слайд 73</vt:lpstr>
      <vt:lpstr>Контактная информация</vt:lpstr>
      <vt:lpstr>Слайд 75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333</cp:revision>
  <dcterms:created xsi:type="dcterms:W3CDTF">2013-12-02T14:04:15Z</dcterms:created>
  <dcterms:modified xsi:type="dcterms:W3CDTF">2021-02-01T12:52:12Z</dcterms:modified>
</cp:coreProperties>
</file>