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62" r:id="rId4"/>
  </p:sldMasterIdLst>
  <p:notesMasterIdLst>
    <p:notesMasterId r:id="rId79"/>
  </p:notesMasterIdLst>
  <p:sldIdLst>
    <p:sldId id="256" r:id="rId5"/>
    <p:sldId id="340" r:id="rId6"/>
    <p:sldId id="336" r:id="rId7"/>
    <p:sldId id="341" r:id="rId8"/>
    <p:sldId id="390" r:id="rId9"/>
    <p:sldId id="380" r:id="rId10"/>
    <p:sldId id="314" r:id="rId11"/>
    <p:sldId id="315" r:id="rId12"/>
    <p:sldId id="338" r:id="rId13"/>
    <p:sldId id="330" r:id="rId14"/>
    <p:sldId id="331" r:id="rId15"/>
    <p:sldId id="332" r:id="rId16"/>
    <p:sldId id="257" r:id="rId17"/>
    <p:sldId id="316" r:id="rId18"/>
    <p:sldId id="328" r:id="rId19"/>
    <p:sldId id="391" r:id="rId20"/>
    <p:sldId id="392" r:id="rId21"/>
    <p:sldId id="388" r:id="rId22"/>
    <p:sldId id="389" r:id="rId23"/>
    <p:sldId id="387" r:id="rId24"/>
    <p:sldId id="319" r:id="rId25"/>
    <p:sldId id="320" r:id="rId26"/>
    <p:sldId id="342" r:id="rId27"/>
    <p:sldId id="343" r:id="rId28"/>
    <p:sldId id="263" r:id="rId29"/>
    <p:sldId id="324" r:id="rId30"/>
    <p:sldId id="274" r:id="rId31"/>
    <p:sldId id="322" r:id="rId32"/>
    <p:sldId id="323" r:id="rId33"/>
    <p:sldId id="321" r:id="rId34"/>
    <p:sldId id="347" r:id="rId35"/>
    <p:sldId id="266" r:id="rId36"/>
    <p:sldId id="290" r:id="rId37"/>
    <p:sldId id="291" r:id="rId38"/>
    <p:sldId id="302" r:id="rId39"/>
    <p:sldId id="350" r:id="rId40"/>
    <p:sldId id="351" r:id="rId41"/>
    <p:sldId id="268" r:id="rId42"/>
    <p:sldId id="272" r:id="rId43"/>
    <p:sldId id="344" r:id="rId44"/>
    <p:sldId id="261" r:id="rId45"/>
    <p:sldId id="299" r:id="rId46"/>
    <p:sldId id="352" r:id="rId47"/>
    <p:sldId id="367" r:id="rId48"/>
    <p:sldId id="368" r:id="rId49"/>
    <p:sldId id="369" r:id="rId50"/>
    <p:sldId id="294" r:id="rId51"/>
    <p:sldId id="355" r:id="rId52"/>
    <p:sldId id="356" r:id="rId53"/>
    <p:sldId id="296" r:id="rId54"/>
    <p:sldId id="357" r:id="rId55"/>
    <p:sldId id="358" r:id="rId56"/>
    <p:sldId id="295" r:id="rId57"/>
    <p:sldId id="359" r:id="rId58"/>
    <p:sldId id="360" r:id="rId59"/>
    <p:sldId id="297" r:id="rId60"/>
    <p:sldId id="361" r:id="rId61"/>
    <p:sldId id="362" r:id="rId62"/>
    <p:sldId id="363" r:id="rId63"/>
    <p:sldId id="298" r:id="rId64"/>
    <p:sldId id="364" r:id="rId65"/>
    <p:sldId id="365" r:id="rId66"/>
    <p:sldId id="366" r:id="rId67"/>
    <p:sldId id="373" r:id="rId68"/>
    <p:sldId id="374" r:id="rId69"/>
    <p:sldId id="378" r:id="rId70"/>
    <p:sldId id="379" r:id="rId71"/>
    <p:sldId id="372" r:id="rId72"/>
    <p:sldId id="273" r:id="rId73"/>
    <p:sldId id="377" r:id="rId74"/>
    <p:sldId id="381" r:id="rId75"/>
    <p:sldId id="382" r:id="rId76"/>
    <p:sldId id="348" r:id="rId77"/>
    <p:sldId id="278" r:id="rId78"/>
  </p:sldIdLst>
  <p:sldSz cx="9144000" cy="6858000" type="screen4x3"/>
  <p:notesSz cx="6761163" cy="9942513"/>
  <p:custShowLst>
    <p:custShow name="Произвольный показ 1" id="0">
      <p:sldLst>
        <p:sld r:id="rId5"/>
        <p:sld r:id="rId17"/>
        <p:sld r:id="rId45"/>
        <p:sld r:id="rId29"/>
        <p:sld r:id="rId36"/>
        <p:sld r:id="rId42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CCCCFF"/>
    <a:srgbClr val="FFFF99"/>
    <a:srgbClr val="FFFFCC"/>
    <a:srgbClr val="EEF325"/>
    <a:srgbClr val="CC99FF"/>
    <a:srgbClr val="E7E7E7"/>
    <a:srgbClr val="CCFFFF"/>
    <a:srgbClr val="CC66FF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5439" autoAdjust="0"/>
  </p:normalViewPr>
  <p:slideViewPr>
    <p:cSldViewPr snapToObjects="1">
      <p:cViewPr varScale="1">
        <p:scale>
          <a:sx n="112" d="100"/>
          <a:sy n="112" d="100"/>
        </p:scale>
        <p:origin x="1620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</c:title>
    <c:autoTitleDeleted val="0"/>
    <c:view3D>
      <c:rotX val="15"/>
      <c:rotY val="20"/>
      <c:depthPercent val="10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  <c:spPr>
        <a:ln>
          <a:solidFill>
            <a:schemeClr val="accent1"/>
          </a:solidFill>
        </a:ln>
      </c:spPr>
    </c:sideWall>
    <c:backWall>
      <c:thickness val="0"/>
      <c:spPr>
        <a:ln>
          <a:solidFill>
            <a:schemeClr val="accent1"/>
          </a:solidFill>
        </a:ln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CCCCFF">
                <a:alpha val="80000"/>
              </a:srgbClr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125088.7</c:v>
                </c:pt>
                <c:pt idx="1">
                  <c:v>84092</c:v>
                </c:pt>
                <c:pt idx="2">
                  <c:v>81609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993366"/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CC">
                <a:alpha val="80000"/>
              </a:srgbClr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93993.4</c:v>
                </c:pt>
                <c:pt idx="1">
                  <c:v>96697.2</c:v>
                </c:pt>
                <c:pt idx="2">
                  <c:v>100812.1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CCFFFF">
                <a:alpha val="80000"/>
              </a:srgbClr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4.3016900561184263E-3"/>
                  <c:y val="-1.9839237951090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471173482982469E-2"/>
                  <c:y val="-1.9839237951090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8677933707456174E-3"/>
                  <c:y val="-1.9839237951090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256.8</c:v>
                </c:pt>
                <c:pt idx="1">
                  <c:v>256.8</c:v>
                </c:pt>
                <c:pt idx="2">
                  <c:v>256.8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7297008"/>
        <c:axId val="187301712"/>
        <c:axId val="0"/>
      </c:bar3DChart>
      <c:catAx>
        <c:axId val="18729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87301712"/>
        <c:crosses val="autoZero"/>
        <c:auto val="1"/>
        <c:lblAlgn val="ctr"/>
        <c:lblOffset val="100"/>
        <c:noMultiLvlLbl val="0"/>
      </c:catAx>
      <c:valAx>
        <c:axId val="18730171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87297008"/>
        <c:crosses val="autoZero"/>
        <c:crossBetween val="between"/>
      </c:valAx>
      <c:spPr>
        <a:solidFill>
          <a:schemeClr val="accent2">
            <a:lumMod val="20000"/>
            <a:lumOff val="80000"/>
          </a:schemeClr>
        </a:solidFill>
        <a:ln w="34771">
          <a:noFill/>
        </a:ln>
      </c:spPr>
    </c:plotArea>
    <c:legend>
      <c:legendPos val="t"/>
      <c:overlay val="0"/>
      <c:spPr>
        <a:noFill/>
        <a:ln w="4346">
          <a:solidFill>
            <a:srgbClr val="000000"/>
          </a:solidFill>
          <a:prstDash val="solid"/>
        </a:ln>
      </c:spPr>
      <c:txPr>
        <a:bodyPr/>
        <a:lstStyle/>
        <a:p>
          <a:pPr>
            <a:defRPr sz="18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464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CCCCFF">
                <a:alpha val="70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125088.7</c:v>
                </c:pt>
                <c:pt idx="1">
                  <c:v>84092</c:v>
                </c:pt>
                <c:pt idx="2">
                  <c:v>81609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CCECFF">
                <a:alpha val="70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890.6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99">
                <a:alpha val="70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93996.57</c:v>
                </c:pt>
                <c:pt idx="1">
                  <c:v>96697.2</c:v>
                </c:pt>
                <c:pt idx="2">
                  <c:v>100812.1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92D050">
                <a:alpha val="70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457.5</c:v>
                </c:pt>
                <c:pt idx="1">
                  <c:v>256.8</c:v>
                </c:pt>
                <c:pt idx="2">
                  <c:v>256.8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7302496"/>
        <c:axId val="187296616"/>
        <c:axId val="0"/>
      </c:bar3DChart>
      <c:catAx>
        <c:axId val="187302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7296616"/>
        <c:crosses val="autoZero"/>
        <c:auto val="1"/>
        <c:lblAlgn val="ctr"/>
        <c:lblOffset val="100"/>
        <c:noMultiLvlLbl val="0"/>
      </c:catAx>
      <c:valAx>
        <c:axId val="187296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7302496"/>
        <c:crosses val="autoZero"/>
        <c:crossBetween val="between"/>
      </c:valAx>
      <c:spPr>
        <a:solidFill>
          <a:schemeClr val="accent2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overlay val="0"/>
      <c:spPr>
        <a:solidFill>
          <a:srgbClr val="FFFEFB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EFB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tx1">
            <a:lumMod val="85000"/>
          </a:schemeClr>
        </a:solidFill>
      </c:spPr>
    </c:floor>
    <c:sideWall>
      <c:thickness val="0"/>
      <c:spPr>
        <a:solidFill>
          <a:schemeClr val="tx1">
            <a:lumMod val="95000"/>
            <a:alpha val="60000"/>
          </a:schemeClr>
        </a:solidFill>
      </c:spPr>
    </c:sideWall>
    <c:backWall>
      <c:thickness val="0"/>
      <c:spPr>
        <a:solidFill>
          <a:schemeClr val="tx1">
            <a:lumMod val="85000"/>
            <a:alpha val="60000"/>
          </a:schemeClr>
        </a:solidFill>
      </c:spPr>
    </c:backWall>
    <c:plotArea>
      <c:layout>
        <c:manualLayout>
          <c:layoutTarget val="inner"/>
          <c:xMode val="edge"/>
          <c:yMode val="edge"/>
          <c:x val="0.17868914041994771"/>
          <c:y val="6.558587598425196E-2"/>
          <c:w val="0.48427444225721838"/>
          <c:h val="0.794802165354330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CCECFF">
                <a:alpha val="8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-4.0302125404437963E-2"/>
                  <c:y val="-3.6809659472970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0;[Red]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>
                    <a:latin typeface="Arial Unicode MS" panose="020B0604020202020204" pitchFamily="34" charset="-128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23438.6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FFCC"/>
            </a:solidFill>
          </c:spPr>
          <c:invertIfNegative val="0"/>
          <c:dLbls>
            <c:dLbl>
              <c:idx val="0"/>
              <c:layout>
                <c:manualLayout>
                  <c:x val="8.6361697295224173E-3"/>
                  <c:y val="-7.36193189459414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2 165,6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0;[Red]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>
                    <a:latin typeface="Arial Unicode MS" panose="020B0604020202020204" pitchFamily="34" charset="-128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3358.1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CCCCFF">
                <a:alpha val="69804"/>
              </a:srgb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CCCFF">
                  <a:alpha val="80000"/>
                </a:srgbClr>
              </a:solidFill>
            </c:spPr>
          </c:dPt>
          <c:dLbls>
            <c:dLbl>
              <c:idx val="0"/>
              <c:layout>
                <c:manualLayout>
                  <c:x val="-1.4393616215870697E-3"/>
                  <c:y val="-4.1717614069366887E-2"/>
                </c:manualLayout>
              </c:layout>
              <c:tx>
                <c:rich>
                  <a:bodyPr/>
                  <a:lstStyle/>
                  <a:p>
                    <a:r>
                      <a:rPr lang="en-US" sz="1400" baseline="0" dirty="0" smtClean="0">
                        <a:latin typeface="Arial Unicode MS" panose="020B0604020202020204" pitchFamily="34" charset="-128"/>
                      </a:rPr>
                      <a:t>247 083,15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24843.4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7297792"/>
        <c:axId val="187295832"/>
        <c:axId val="0"/>
      </c:bar3DChart>
      <c:catAx>
        <c:axId val="18729779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87295832"/>
        <c:crosses val="autoZero"/>
        <c:auto val="1"/>
        <c:lblAlgn val="ctr"/>
        <c:lblOffset val="100"/>
        <c:noMultiLvlLbl val="0"/>
      </c:catAx>
      <c:valAx>
        <c:axId val="187295832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729779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5686131280400798"/>
          <c:y val="0.16811676868325595"/>
          <c:w val="0.41776318188337275"/>
          <c:h val="0.595093966991570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explosion val="13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rgbClr val="33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009999"/>
              </a:solidFill>
            </c:spPr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rgbClr val="9966FF"/>
              </a:solidFill>
            </c:spPr>
          </c:dPt>
          <c:dPt>
            <c:idx val="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7"/>
            <c:bubble3D val="0"/>
            <c:spPr>
              <a:solidFill>
                <a:srgbClr val="FFFF00"/>
              </a:solidFill>
            </c:spPr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8228375559014335E-3"/>
                  <c:y val="3.345296635293550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2259431636696934E-2"/>
                  <c:y val="5.311750508178467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666774434280807E-2"/>
                  <c:y val="-0.1504474935682544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39580,2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3989917282647397E-2"/>
                  <c:y val="9.0082013212005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Образование</c:v>
                </c:pt>
                <c:pt idx="3">
                  <c:v>Национальная экономика</c:v>
                </c:pt>
                <c:pt idx="4">
                  <c:v>Культура, кинематография</c:v>
                </c:pt>
                <c:pt idx="5">
                  <c:v>Жилищно-коммунальное хозяйство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38812.400000000001</c:v>
                </c:pt>
                <c:pt idx="1">
                  <c:v>184</c:v>
                </c:pt>
                <c:pt idx="2" formatCode="General">
                  <c:v>131240.79999999999</c:v>
                </c:pt>
                <c:pt idx="3" formatCode="General">
                  <c:v>24209</c:v>
                </c:pt>
                <c:pt idx="4" formatCode="General">
                  <c:v>40126.6</c:v>
                </c:pt>
                <c:pt idx="5">
                  <c:v>286.7</c:v>
                </c:pt>
                <c:pt idx="6" formatCode="General">
                  <c:v>17661.8</c:v>
                </c:pt>
                <c:pt idx="7">
                  <c:v>850</c:v>
                </c:pt>
                <c:pt idx="8">
                  <c:v>25064.400000000001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190">
          <a:noFill/>
        </a:ln>
      </c:spPr>
    </c:plotArea>
    <c:legend>
      <c:legendPos val="t"/>
      <c:layout>
        <c:manualLayout>
          <c:xMode val="edge"/>
          <c:yMode val="edge"/>
          <c:x val="0"/>
          <c:y val="0.29865669118560323"/>
          <c:w val="0.50032045025536565"/>
          <c:h val="0.67649511461337819"/>
        </c:manualLayout>
      </c:layout>
      <c:overlay val="0"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52651525280050315"/>
          <c:y val="0.20439709274939469"/>
          <c:w val="0.45424800709100593"/>
          <c:h val="0.647498879531548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explosion val="13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rgbClr val="33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009999"/>
              </a:solidFill>
            </c:spPr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rgbClr val="9966FF"/>
              </a:solidFill>
            </c:spPr>
          </c:dPt>
          <c:dPt>
            <c:idx val="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7"/>
            <c:bubble3D val="0"/>
            <c:spPr>
              <a:solidFill>
                <a:srgbClr val="FFFF00"/>
              </a:solidFill>
            </c:spPr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32027599411194E-2"/>
                  <c:y val="-1.290522550935304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2259431636696934E-2"/>
                  <c:y val="5.311750508178467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666774434280807E-2"/>
                  <c:y val="-0.1504474935682544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33271,7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3989917282647397E-2"/>
                  <c:y val="9.0082013212005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Образование</c:v>
                </c:pt>
                <c:pt idx="3">
                  <c:v>Национальная экономика</c:v>
                </c:pt>
                <c:pt idx="4">
                  <c:v>Культура, кинематография</c:v>
                </c:pt>
                <c:pt idx="5">
                  <c:v>Жилищно-коммунальное хозяйство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27652.7</c:v>
                </c:pt>
                <c:pt idx="1">
                  <c:v>169</c:v>
                </c:pt>
                <c:pt idx="2" formatCode="General">
                  <c:v>106520.2</c:v>
                </c:pt>
                <c:pt idx="3" formatCode="General">
                  <c:v>1120</c:v>
                </c:pt>
                <c:pt idx="4" formatCode="General">
                  <c:v>33217.699999999997</c:v>
                </c:pt>
                <c:pt idx="5">
                  <c:v>206</c:v>
                </c:pt>
                <c:pt idx="6" formatCode="General">
                  <c:v>17332.3</c:v>
                </c:pt>
                <c:pt idx="7">
                  <c:v>350</c:v>
                </c:pt>
                <c:pt idx="8">
                  <c:v>18138.5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190">
          <a:noFill/>
        </a:ln>
      </c:spPr>
    </c:plotArea>
    <c:legend>
      <c:legendPos val="t"/>
      <c:layout>
        <c:manualLayout>
          <c:xMode val="edge"/>
          <c:yMode val="edge"/>
          <c:x val="1.6848652503365067E-2"/>
          <c:y val="0.1793860467714638"/>
          <c:w val="0.27870406608018394"/>
          <c:h val="0.81255165899161663"/>
        </c:manualLayout>
      </c:layout>
      <c:overlay val="0"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6266232183069156"/>
          <c:y val="0.21781069105981563"/>
          <c:w val="0.47123674283359479"/>
          <c:h val="0.6724167278444417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explosion val="13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rgbClr val="33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009999"/>
              </a:solidFill>
            </c:spPr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rgbClr val="9966FF"/>
              </a:solidFill>
            </c:spPr>
          </c:dPt>
          <c:dPt>
            <c:idx val="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7"/>
            <c:bubble3D val="0"/>
            <c:spPr>
              <a:solidFill>
                <a:srgbClr val="FFFF00"/>
              </a:solidFill>
            </c:spPr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24984,4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9486271120481811E-2"/>
                  <c:y val="-0.1056216092339296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2259431636696934E-2"/>
                  <c:y val="5.311750508178467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666774434280807E-2"/>
                  <c:y val="-0.1504474935682544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33271,7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3989917282647397E-2"/>
                  <c:y val="9.0082013212005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Образование</c:v>
                </c:pt>
                <c:pt idx="3">
                  <c:v>Национальная экономика</c:v>
                </c:pt>
                <c:pt idx="4">
                  <c:v>Культура, кинематография</c:v>
                </c:pt>
                <c:pt idx="5">
                  <c:v>Жилищно-коммунальное хозяйство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30450.400000000001</c:v>
                </c:pt>
                <c:pt idx="1">
                  <c:v>169</c:v>
                </c:pt>
                <c:pt idx="2" formatCode="General">
                  <c:v>110634</c:v>
                </c:pt>
                <c:pt idx="3" formatCode="General">
                  <c:v>1120</c:v>
                </c:pt>
                <c:pt idx="4" formatCode="General">
                  <c:v>33217.699999999997</c:v>
                </c:pt>
                <c:pt idx="5">
                  <c:v>206</c:v>
                </c:pt>
                <c:pt idx="6" formatCode="General">
                  <c:v>17371.400000000001</c:v>
                </c:pt>
                <c:pt idx="7">
                  <c:v>350</c:v>
                </c:pt>
                <c:pt idx="8">
                  <c:v>16810.7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190">
          <a:noFill/>
        </a:ln>
      </c:spPr>
    </c:plotArea>
    <c:legend>
      <c:legendPos val="t"/>
      <c:layout>
        <c:manualLayout>
          <c:xMode val="edge"/>
          <c:yMode val="edge"/>
          <c:x val="0"/>
          <c:y val="0.1258258999629685"/>
          <c:w val="0.4445184056405454"/>
          <c:h val="0.87417410003703155"/>
        </c:manualLayout>
      </c:layout>
      <c:overlay val="0"/>
      <c:txPr>
        <a:bodyPr/>
        <a:lstStyle/>
        <a:p>
          <a:pPr>
            <a:defRPr sz="13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 custLinFactX="100000" custLinFactNeighborX="190791" custLinFactNeighborY="66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41001" custScaleY="143243" custLinFactNeighborX="-330" custLinFactNeighborY="-32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 custLinFactNeighborX="-2606" custLinFactNeighborY="-225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36857" custScaleY="154347" custLinFactNeighborX="-463" custLinFactNeighborY="-352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 custLinFactNeighborX="-858" custLinFactNeighborY="-385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 custLinFactNeighborX="4779" custLinFactNeighborY="-490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57536" custScaleY="130558" custLinFactNeighborX="715" custLinFactNeighborY="-591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93822" custScaleY="161712" custLinFactNeighborX="7138" custLinFactNeighborY="-493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 custLinFactNeighborX="1595" custLinFactNeighborY="-479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991038" custScaleY="130494" custLinFactNeighborX="4411" custLinFactNeighborY="-453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761" y="0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3662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534896B-2CDA-4745-B193-E83B078755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19355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B19C8-0996-429A-9E20-0CCF89F6E147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54292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latin typeface="Calibri" pitchFamily="34" charset="0"/>
              </a:rPr>
              <a:pPr/>
              <a:t>18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986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latin typeface="Calibri" pitchFamily="34" charset="0"/>
              </a:rPr>
              <a:pPr/>
              <a:t>19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144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/>
              <a:t>20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390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E8B22B-9FA0-43B0-B5C5-3E09C38DD484}" type="slidenum">
              <a:rPr lang="ru-RU" altLang="ru-RU" smtClean="0"/>
              <a:pPr/>
              <a:t>38</a:t>
            </a:fld>
            <a:endParaRPr lang="ru-RU" altLang="ru-RU" smtClean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98398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F7F20-007D-4E1D-AE79-8F356EBA5D5D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58449-3A22-440C-B05C-B93C192802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E3B96-E295-4C49-8651-F5BEB44ADFE1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033BF-8184-4527-9A49-10B2AAA2C6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6D881-3A9F-4C05-9D68-346A9B6B1A62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EC967-8FFF-43B1-B720-8D52D3EF33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EC57A-B478-4E3E-8D9F-6D3C88D55E7B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7FDD-95DB-4AAE-89ED-57FE8BEB87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155A9-F59A-42A9-9420-01377176BF7D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34C26-3B2C-4C32-8905-06CCBB7D34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C0DC8-7873-43EB-BF5F-0CF07985B469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D4803-1A21-42C2-A66E-7C3DC3A60B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B2131-44FD-41E2-9B29-F476E6809D97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E2574-EADC-4471-AE96-AFDF8A213C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D172-EB76-4C76-A43F-642ECCA682CA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75C80-F7AC-4435-8CA4-CC1F3E010B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FB740-D9F4-4572-865E-6D215B7316A3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B6AB2-C8C7-4BA6-9757-7CD788FAE4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70BEE-4917-470F-AE62-2B9390B1BC44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0AA6B-DC05-4FCB-8DF2-C7704174DD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80082-AB8E-4E47-9F50-6FB2863D83FB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C8249-A35B-4CA7-AFC0-5C2D58DE59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AE11F-08CB-4243-A046-3EE1D2A69A40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08B8-0B22-4C72-9066-80A5CCE51A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17AF1-2C1E-4D83-BDE8-AC7B5D844571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9820F-539F-413A-BF77-BD4CA73151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305E2-B0E0-494A-9445-2996BDD9DF55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1B3E1-3CC6-450D-9141-4CD5B5D65D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09133-F2B2-4676-A82C-A04A16AE3237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0A497-998A-4F21-919A-47C2147219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55876-6A75-4C07-8BF6-3B8CF46EDA25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B8B97-E91C-4B6C-BC7B-B28B7A8413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BD74A-A646-4611-8BEA-7A4CD184D641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4414-3D25-4DAB-9EB4-C8B114C5B2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3ACC-A015-4B26-A211-F46CB8E94038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9104D-3449-43A4-BDE1-C72D8AFF8E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AB923-C484-4494-8F61-385041E92D86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140B7-4B1D-49C3-B3A8-2A444E189D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06B-D1F3-4C04-814B-C9EB304D22D5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A2A-9E4F-4183-8CC1-37B373A854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240F5-EE26-48D3-9B6C-35AB2E68059E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3CC24-70E0-4F0B-AC6A-FEA7CFA50A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F5A85-A99A-41DB-B2C7-BE8B867FFC0B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90A4F-2C3F-43E8-8F8B-FD9C4545D8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83C2B-8A00-41BD-A265-6015EFA6A8CB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F389D-4754-48DC-B2DD-FAA0494AF4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FCD5F-2A9D-4278-8F07-AFEC8EA14E88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F48CC-D8FB-4341-85D0-AA94398D8B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EDE1-BDC4-4EC7-BC66-7974FD51C292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6330C-56C6-44B3-A61E-2F1EA71B2C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8F08E-C35D-4BE4-ABA1-48A9571082CB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F01F8-B004-4BF5-B19D-38C575FBFB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71E4A-8C0A-4D50-93D9-4BBCD8F820BE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4EC7C-4317-4643-93B1-2721BFC88D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3962A-5CBB-4E59-9FB3-19D1C1D49689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2C2C4-EBBE-48DA-9949-66BE9C354F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A4FE1-BC0C-49BC-B9B9-99AE2B9949BA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5542-0337-4616-81E5-9B9F1E10EB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DBD85-06F7-4695-9E3D-1530917CB34E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EACEE-A27C-4077-BBDC-48E9BFB6AF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D5789-5DBF-4F82-8BCA-B279F1DCE700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8A69-D8BA-4CDF-8639-A757D505B6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FCFFA-0B7C-4B1E-9ACF-43596E15E6BD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AEE90-7F7A-4CF0-932A-147A282EDA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05E35-E33B-46DB-B264-D814A3B98127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7B48B-3387-4F23-A6AE-4DB34CC48E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F1C49-0C57-4F41-B02C-9D0A20404605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ABE7A-11C2-4055-A2F3-A1B1E3FA9D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4C5F0-2618-41F4-9A44-8C15A898D966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4090D-1107-44F8-BE84-C248F64A75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F3AE5-DB08-40B4-BFA8-57E363ECC8AE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34BE8-19A0-4D4E-B73F-062163442D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359AA-64BD-4946-A4B5-DF3D9E49E56E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6655C-DA3F-408C-926E-33FF421A87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4E16-6D67-4738-97A2-0A33AB5AA3B6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595E3-92E6-4506-B45D-E3C5EDBEB3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C92CE-B998-46AD-BA20-B3366B83469E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31B0-6620-4B21-8A25-E0EEA63755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228600"/>
            <a:ext cx="7680325" cy="1066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2425" y="1463675"/>
            <a:ext cx="7680325" cy="43434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99917-C26C-4D91-9BF5-2647607FB28A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7923D-3879-4CEE-ABBD-CF63A096DA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68494-D9E5-46DC-B808-6999CBE72FCE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73CA8-78CC-4BCB-AB9F-440BBED4C9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194B4-7B19-4C0E-838C-A6D3FEC6F2D5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0BA05-218C-426C-A75B-33A3F7861D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B5C08-2BE2-4D8D-9AEE-EBCA2AEB8318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DBAD7-A38E-49C5-83B7-4B009EDD98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6E733-A7FC-4568-BBD5-3B56E7F124E6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37ABA-BEA2-4E3E-992B-05AD394D5E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7023C-9DBB-4A26-A72E-26A9BAABB9E2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987CE-B124-4CA0-8E61-632C1BF31D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467B62-E228-45EF-846F-4FDEB4F39A0E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9C01D-C547-4696-8234-7D2ECD35B3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7EB09BB-E177-411B-AB61-B5242C8AAC3E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5110BF-E465-45F9-A1CF-491471F89E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3" r:id="rId2"/>
    <p:sldLayoutId id="2147484682" r:id="rId3"/>
    <p:sldLayoutId id="2147484681" r:id="rId4"/>
    <p:sldLayoutId id="2147484680" r:id="rId5"/>
    <p:sldLayoutId id="2147484679" r:id="rId6"/>
    <p:sldLayoutId id="2147484678" r:id="rId7"/>
    <p:sldLayoutId id="2147484677" r:id="rId8"/>
    <p:sldLayoutId id="2147484676" r:id="rId9"/>
    <p:sldLayoutId id="2147484675" r:id="rId10"/>
    <p:sldLayoutId id="214748467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5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45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892784-73DB-4A7A-91B2-9EEB2A221986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9F2E1AF-8FD8-434B-8A2F-D12960C528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5" r:id="rId1"/>
    <p:sldLayoutId id="2147484694" r:id="rId2"/>
    <p:sldLayoutId id="2147484693" r:id="rId3"/>
    <p:sldLayoutId id="2147484692" r:id="rId4"/>
    <p:sldLayoutId id="2147484691" r:id="rId5"/>
    <p:sldLayoutId id="2147484690" r:id="rId6"/>
    <p:sldLayoutId id="2147484689" r:id="rId7"/>
    <p:sldLayoutId id="2147484688" r:id="rId8"/>
    <p:sldLayoutId id="2147484687" r:id="rId9"/>
    <p:sldLayoutId id="2147484686" r:id="rId10"/>
    <p:sldLayoutId id="214748468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58753C-D009-42B1-A946-63BAC55C8490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8D8AD2-920B-4EAF-9266-87B2CAD7CD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7" r:id="rId1"/>
    <p:sldLayoutId id="2147484706" r:id="rId2"/>
    <p:sldLayoutId id="2147484705" r:id="rId3"/>
    <p:sldLayoutId id="2147484704" r:id="rId4"/>
    <p:sldLayoutId id="2147484703" r:id="rId5"/>
    <p:sldLayoutId id="2147484702" r:id="rId6"/>
    <p:sldLayoutId id="2147484701" r:id="rId7"/>
    <p:sldLayoutId id="2147484700" r:id="rId8"/>
    <p:sldLayoutId id="2147484699" r:id="rId9"/>
    <p:sldLayoutId id="2147484698" r:id="rId10"/>
    <p:sldLayoutId id="2147484697" r:id="rId11"/>
    <p:sldLayoutId id="2147484696" r:id="rId12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eb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eb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eb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06413" y="2581275"/>
            <a:ext cx="8637587" cy="1511300"/>
          </a:xfrm>
        </p:spPr>
        <p:txBody>
          <a:bodyPr/>
          <a:lstStyle/>
          <a:p>
            <a:pPr algn="ctr" eaLnBrk="1" hangingPunct="1"/>
            <a:r>
              <a:rPr lang="ru-RU" sz="3800" b="1" i="1" dirty="0" smtClean="0">
                <a:cs typeface="Tunga" pitchFamily="34" charset="0"/>
              </a:rPr>
              <a:t>                    </a:t>
            </a:r>
            <a:br>
              <a:rPr lang="ru-RU" sz="3800" b="1" i="1" dirty="0" smtClean="0">
                <a:cs typeface="Tunga" pitchFamily="34" charset="0"/>
              </a:rPr>
            </a:br>
            <a:r>
              <a:rPr lang="ru-RU" sz="3800" b="1" i="1" dirty="0" smtClean="0">
                <a:cs typeface="Tunga" pitchFamily="34" charset="0"/>
              </a:rPr>
              <a:t>                              </a:t>
            </a:r>
            <a:r>
              <a:rPr lang="ru-RU" sz="2200" b="1" i="1" dirty="0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« УГРАНСКИЙ РАЙОН» </a:t>
            </a:r>
            <a:b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      СМОЛЕНСКОЙ ОБЛАСТИ</a:t>
            </a:r>
            <a:r>
              <a:rPr lang="ru-RU" sz="38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6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52227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52228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для граждан</a:t>
            </a:r>
          </a:p>
        </p:txBody>
      </p:sp>
      <p:sp>
        <p:nvSpPr>
          <p:cNvPr id="52230" name="Rectangle 3"/>
          <p:cNvSpPr>
            <a:spLocks noChangeArrowheads="1"/>
          </p:cNvSpPr>
          <p:nvPr/>
        </p:nvSpPr>
        <p:spPr bwMode="auto">
          <a:xfrm>
            <a:off x="506413" y="4652963"/>
            <a:ext cx="708977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 smtClean="0">
                <a:solidFill>
                  <a:schemeClr val="accent1"/>
                </a:solidFill>
              </a:rPr>
              <a:t>К решению от 22 декабря 2021 года №81 «О бюджете муниципального образования «</a:t>
            </a:r>
            <a:r>
              <a:rPr lang="ru-RU" altLang="ru-RU" sz="2000" i="1" dirty="0" err="1" smtClean="0">
                <a:solidFill>
                  <a:schemeClr val="accent1"/>
                </a:solidFill>
              </a:rPr>
              <a:t>Угранский</a:t>
            </a:r>
            <a:r>
              <a:rPr lang="ru-RU" altLang="ru-RU" sz="2000" i="1" dirty="0" smtClean="0">
                <a:solidFill>
                  <a:schemeClr val="accent1"/>
                </a:solidFill>
              </a:rPr>
              <a:t> район» Смоленской области на 2022 год и  на плановый период  2023-2024 годов»</a:t>
            </a:r>
          </a:p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>
                <a:solidFill>
                  <a:schemeClr val="accent1"/>
                </a:solidFill>
              </a:rPr>
              <a:t>(в редакции от </a:t>
            </a:r>
            <a:r>
              <a:rPr lang="ru-RU" altLang="ru-RU" sz="2000" i="1" dirty="0" smtClean="0">
                <a:solidFill>
                  <a:schemeClr val="accent1"/>
                </a:solidFill>
              </a:rPr>
              <a:t>17.08.2022г</a:t>
            </a:r>
            <a:r>
              <a:rPr lang="ru-RU" altLang="ru-RU" sz="2000" i="1" dirty="0">
                <a:solidFill>
                  <a:schemeClr val="accent1"/>
                </a:solidFill>
              </a:rPr>
              <a:t>. </a:t>
            </a:r>
            <a:r>
              <a:rPr lang="ru-RU" altLang="ru-RU" sz="2000" i="1" dirty="0" smtClean="0">
                <a:solidFill>
                  <a:schemeClr val="accent1"/>
                </a:solidFill>
              </a:rPr>
              <a:t>№ 110).</a:t>
            </a:r>
            <a:endParaRPr lang="ru-RU" altLang="ru-RU" sz="20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задачи бюджетной и налоговой политики муниципального образования «</a:t>
            </a:r>
            <a:r>
              <a:rPr lang="ru-RU" sz="24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 Смоленской области: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 Сохранение </a:t>
            </a:r>
            <a:r>
              <a:rPr lang="ru-RU" sz="1600" dirty="0">
                <a:solidFill>
                  <a:schemeClr val="bg1"/>
                </a:solidFill>
              </a:rPr>
              <a:t>устойчивости бюджетной системы муниципального образования «</a:t>
            </a:r>
            <a:r>
              <a:rPr lang="ru-RU" sz="1600" dirty="0" err="1">
                <a:solidFill>
                  <a:schemeClr val="bg1"/>
                </a:solidFill>
              </a:rPr>
              <a:t>Угранский</a:t>
            </a:r>
            <a:r>
              <a:rPr lang="ru-RU" sz="1600" dirty="0">
                <a:solidFill>
                  <a:schemeClr val="bg1"/>
                </a:solidFill>
              </a:rPr>
              <a:t> район» Смоленской области и обеспечение долгосрочной сбалансированности районного бюджета и бюджетов поселений Угранского района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 Укрепление </a:t>
            </a:r>
            <a:r>
              <a:rPr lang="ru-RU" sz="1600" dirty="0">
                <a:solidFill>
                  <a:schemeClr val="bg1"/>
                </a:solidFill>
              </a:rPr>
              <a:t>доходной базы консолидированного бюджета муниципального образования «</a:t>
            </a:r>
            <a:r>
              <a:rPr lang="ru-RU" sz="1600" dirty="0" err="1">
                <a:solidFill>
                  <a:schemeClr val="bg1"/>
                </a:solidFill>
              </a:rPr>
              <a:t>Угранский</a:t>
            </a:r>
            <a:r>
              <a:rPr lang="ru-RU" sz="1600" dirty="0">
                <a:solidFill>
                  <a:schemeClr val="bg1"/>
                </a:solidFill>
              </a:rPr>
              <a:t> район» Смоленской области за счет повышения эффективности администрирования налоговых и неналоговых доходов и мобилизации имеющихся резервов.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 Реализация </a:t>
            </a:r>
            <a:r>
              <a:rPr lang="ru-RU" sz="1600" dirty="0">
                <a:solidFill>
                  <a:schemeClr val="bg1"/>
                </a:solidFill>
              </a:rPr>
              <a:t>приоритетных направлений и национальных проектов, в первую очередь направленных на решение задач, поставленных в Указе Президента Российской Федерации от 07.05.2018 №204 «О национальных целях и стратегических задач развития Российской  Федерации на период до 2024 года»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 Сохранение </a:t>
            </a:r>
            <a:r>
              <a:rPr lang="ru-RU" sz="1600" dirty="0">
                <a:solidFill>
                  <a:schemeClr val="bg1"/>
                </a:solidFill>
              </a:rPr>
              <a:t>социальной направленности консолидированного бюджета муниципального образования «</a:t>
            </a:r>
            <a:r>
              <a:rPr lang="ru-RU" sz="1600" dirty="0" err="1">
                <a:solidFill>
                  <a:schemeClr val="bg1"/>
                </a:solidFill>
              </a:rPr>
              <a:t>Угранский</a:t>
            </a:r>
            <a:r>
              <a:rPr lang="ru-RU" sz="1600" dirty="0">
                <a:solidFill>
                  <a:schemeClr val="bg1"/>
                </a:solidFill>
              </a:rPr>
              <a:t> район»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 Обеспечение </a:t>
            </a:r>
            <a:r>
              <a:rPr lang="ru-RU" sz="1600" dirty="0">
                <a:solidFill>
                  <a:schemeClr val="bg1"/>
                </a:solidFill>
              </a:rPr>
              <a:t>прозрачного механизма оценки эффективности предоставленных налоговых льгот, установленных соответствующими нормативно-правовыми актами.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 Открытость </a:t>
            </a:r>
            <a:r>
              <a:rPr lang="ru-RU" sz="1600" dirty="0">
                <a:solidFill>
                  <a:schemeClr val="bg1"/>
                </a:solidFill>
              </a:rPr>
              <a:t>и прозрачность управления общественными финансами.</a:t>
            </a:r>
          </a:p>
          <a:p>
            <a:pPr defTabSz="914400">
              <a:spcBef>
                <a:spcPct val="50000"/>
              </a:spcBef>
            </a:pPr>
            <a:endParaRPr lang="ru-RU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688" y="3284984"/>
            <a:ext cx="6193590" cy="3477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ru-RU"/>
          </a:p>
        </p:txBody>
      </p: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468313" y="22860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налоговой политики</a:t>
            </a:r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468313" y="1341438"/>
            <a:ext cx="80645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Стимулирование инвестиционной деятельности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Мобилизация доходов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Совершенствование налогового </a:t>
            </a:r>
            <a:r>
              <a:rPr lang="ru-RU" dirty="0" smtClean="0">
                <a:solidFill>
                  <a:schemeClr val="bg1"/>
                </a:solidFill>
              </a:rPr>
              <a:t>администрирования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Оценка налоговых расходов муниципального образования «</a:t>
            </a:r>
            <a:r>
              <a:rPr lang="ru-RU" dirty="0" err="1" smtClean="0">
                <a:solidFill>
                  <a:schemeClr val="bg1"/>
                </a:solidFill>
              </a:rPr>
              <a:t>Угранский</a:t>
            </a:r>
            <a:r>
              <a:rPr lang="ru-RU" dirty="0" smtClean="0">
                <a:solidFill>
                  <a:schemeClr val="bg1"/>
                </a:solidFill>
              </a:rPr>
              <a:t> район» Смоленской области</a:t>
            </a:r>
            <a:endParaRPr lang="ru-RU" dirty="0">
              <a:solidFill>
                <a:schemeClr val="bg1"/>
              </a:solidFill>
            </a:endParaRPr>
          </a:p>
          <a:p>
            <a:pPr marL="342900" indent="-342900" defTabSz="914400">
              <a:spcBef>
                <a:spcPct val="50000"/>
              </a:spcBef>
            </a:pP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196752"/>
            <a:ext cx="8892480" cy="5373216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бюджетной политики муниципального образования «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 на среднесрочный период являются: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Концентрация расходов на первоочередных и приоритетных направлениях;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Сохранение достигнутых соотношений к среднесрочному доходу от трудовой деятельности средней заработной платы отдельных категорий работников бюджетной сферы, поименованных в указах Президента Российской Федерации;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Обеспечение выплаты заработной платы работникам организаций бюджетной сферы не ниже минимального размера оплаты труда, устанавливаемого на федеральном уровне;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Повышение реалистичности и минимизация рисков несбалансированности бюджета; 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Недопущение принятия новых расходных обязательств, не обеспеченных источниками финансирования;</a:t>
            </a:r>
          </a:p>
        </p:txBody>
      </p:sp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107504" y="115889"/>
            <a:ext cx="9001000" cy="1008855"/>
          </a:xfrm>
        </p:spPr>
        <p:txBody>
          <a:bodyPr/>
          <a:lstStyle/>
          <a:p>
            <a:pPr algn="ctr" eaLnBrk="1" hangingPunct="1"/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 муниципального образования  «</a:t>
            </a:r>
            <a:r>
              <a:rPr lang="ru-RU" sz="2400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район» Смоленской области</a:t>
            </a:r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2022 год и плановый период 2023-2024 годов</a:t>
            </a:r>
            <a:endParaRPr lang="ru-RU" sz="2400" i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87" y="4360069"/>
            <a:ext cx="3396921" cy="2497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2096" y="4797152"/>
            <a:ext cx="64841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ts val="1200"/>
              </a:spcBef>
              <a:buClr>
                <a:srgbClr val="838995"/>
              </a:buClr>
              <a:buFontTx/>
              <a:buChar char="-"/>
              <a:defRPr/>
            </a:pPr>
            <a:r>
              <a:rPr lang="ru-RU" sz="1600" spc="30" dirty="0">
                <a:solidFill>
                  <a:srgbClr val="000000"/>
                </a:solidFill>
              </a:rPr>
              <a:t> Обеспечение прозрачности (открытости) и публичности процесса управления общественными финансами, гарантирующих обществу право на доступ к открытым государственным данным, в том числе в рамках размещения финансовой и иной информации о бюджете и бюджетном процессе на едином портале бюджетной системы РФ , а также на официальном сайте Администрации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для граждан</a:t>
            </a: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57346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57347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778" y="692150"/>
            <a:ext cx="6624735" cy="276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8988425" cy="4557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3089116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4" name="TextBox 2"/>
          <p:cNvSpPr txBox="1">
            <a:spLocks noChangeArrowheads="1"/>
          </p:cNvSpPr>
          <p:nvPr/>
        </p:nvSpPr>
        <p:spPr bwMode="auto">
          <a:xfrm>
            <a:off x="441457" y="4449445"/>
            <a:ext cx="25082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b="1" i="1" dirty="0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58375" name="TextBox 3"/>
          <p:cNvSpPr txBox="1">
            <a:spLocks noChangeArrowheads="1"/>
          </p:cNvSpPr>
          <p:nvPr/>
        </p:nvSpPr>
        <p:spPr bwMode="auto">
          <a:xfrm>
            <a:off x="290556" y="820125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Доходы</a:t>
            </a:r>
            <a:r>
              <a:rPr lang="ru-RU" dirty="0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8376" name="TextBox 4"/>
          <p:cNvSpPr txBox="1">
            <a:spLocks noChangeArrowheads="1"/>
          </p:cNvSpPr>
          <p:nvPr/>
        </p:nvSpPr>
        <p:spPr bwMode="auto">
          <a:xfrm>
            <a:off x="5843047" y="807010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Расходы</a:t>
            </a:r>
            <a:r>
              <a:rPr lang="ru-RU" dirty="0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58377" name="TextBox 5"/>
          <p:cNvSpPr txBox="1">
            <a:spLocks noChangeArrowheads="1"/>
          </p:cNvSpPr>
          <p:nvPr/>
        </p:nvSpPr>
        <p:spPr bwMode="auto">
          <a:xfrm>
            <a:off x="5735638" y="444944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b="1" i="1" dirty="0">
                <a:solidFill>
                  <a:schemeClr val="bg1"/>
                </a:solidFill>
              </a:rPr>
              <a:t>ДЕФИЦИТОМ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583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0762" y="905736"/>
            <a:ext cx="3035300" cy="2022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7358" y="3807143"/>
            <a:ext cx="2841625" cy="2160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8988425" cy="4557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Бюджетный процесс</a:t>
            </a:r>
            <a:endParaRPr lang="ru-RU" sz="3600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190583" y="1147081"/>
            <a:ext cx="8557881" cy="4248473"/>
          </a:xfrm>
        </p:spPr>
        <p:txBody>
          <a:bodyPr rtlCol="0"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sz="22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21719" r="2041" b="4440"/>
          <a:stretch/>
        </p:blipFill>
        <p:spPr>
          <a:xfrm>
            <a:off x="2159732" y="1139206"/>
            <a:ext cx="6984268" cy="5718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5496" y="1484784"/>
            <a:ext cx="3168352" cy="554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i="1" u="sng" dirty="0">
                <a:solidFill>
                  <a:srgbClr val="000000"/>
                </a:solidFill>
                <a:ea typeface="Calibri" panose="020F0502020204030204" pitchFamily="34" charset="0"/>
              </a:rPr>
              <a:t>Бюджетный процесс</a:t>
            </a:r>
            <a:r>
              <a:rPr lang="ru-RU" sz="1400" b="1" i="1" dirty="0">
                <a:solidFill>
                  <a:srgbClr val="000000"/>
                </a:solidFill>
                <a:ea typeface="Calibri" panose="020F0502020204030204" pitchFamily="34" charset="0"/>
              </a:rPr>
              <a:t> -  </a:t>
            </a:r>
            <a:r>
              <a:rPr lang="ru-RU" sz="1400" i="1" dirty="0">
                <a:solidFill>
                  <a:srgbClr val="000000"/>
                </a:solidFill>
                <a:ea typeface="Calibri" panose="020F0502020204030204" pitchFamily="34" charset="0"/>
              </a:rPr>
              <a:t>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 (ст.6 Бюджетный кодекс РФ</a:t>
            </a:r>
            <a:r>
              <a:rPr lang="ru-RU" sz="14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)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 smtClean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                                                                             </a:t>
            </a:r>
            <a:endParaRPr lang="ru-RU" sz="1400" i="1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108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8988425" cy="4557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 бюджетного процесса</a:t>
            </a:r>
            <a:endParaRPr lang="ru-RU" sz="3600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1" b="2586"/>
          <a:stretch/>
        </p:blipFill>
        <p:spPr>
          <a:xfrm>
            <a:off x="683568" y="806550"/>
            <a:ext cx="8064896" cy="5718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971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граждан в бюджетном процессе</a:t>
            </a:r>
            <a:endParaRPr lang="ru-RU" sz="28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28" y="3298674"/>
            <a:ext cx="3347243" cy="3022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Выгнутая вверх стрелка 14"/>
          <p:cNvSpPr/>
          <p:nvPr/>
        </p:nvSpPr>
        <p:spPr>
          <a:xfrm>
            <a:off x="827584" y="2403180"/>
            <a:ext cx="3096344" cy="895494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верх стрелка 15"/>
          <p:cNvSpPr/>
          <p:nvPr/>
        </p:nvSpPr>
        <p:spPr>
          <a:xfrm>
            <a:off x="5652120" y="2408851"/>
            <a:ext cx="3096344" cy="884152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67559" y="3298674"/>
            <a:ext cx="2765600" cy="2866630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 доходную часть бюджета (налог на доходы физических лиц, транспортный налог, другие виды налогов)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6275141" y="3371223"/>
            <a:ext cx="2843808" cy="2872690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гарантии –расходная часть бюджета(образование, ЖКХ, культура, социальные выплаты, физическая культура и спорт и другие направления социальных гарантий населению)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9815" y="1263877"/>
            <a:ext cx="34563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cap="none" spc="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Гражданин – как налогоплательщик</a:t>
            </a:r>
            <a:endParaRPr lang="ru-RU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675911" y="1263877"/>
            <a:ext cx="29028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i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Гражданин – как получатель социальных гарантий</a:t>
            </a:r>
            <a:endParaRPr lang="ru-RU" b="0" i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9379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395536" y="115888"/>
            <a:ext cx="81055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граждан в бюджетном процессе</a:t>
            </a:r>
            <a:endParaRPr lang="ru-RU" sz="32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4400" y="836613"/>
            <a:ext cx="78952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i="1" cap="none" spc="0" dirty="0" smtClean="0">
                <a:ln w="0"/>
                <a:solidFill>
                  <a:schemeClr val="bg1"/>
                </a:solidFill>
              </a:rPr>
              <a:t>Возможность влияния гражданина на процесс формирования бюджета</a:t>
            </a:r>
            <a:endParaRPr lang="ru-RU" b="0" i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t="34879" r="61340" b="11362"/>
          <a:stretch/>
        </p:blipFill>
        <p:spPr>
          <a:xfrm>
            <a:off x="3395273" y="2152462"/>
            <a:ext cx="2664296" cy="3431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Блок-схема: память с посл. доступом 1"/>
          <p:cNvSpPr/>
          <p:nvPr/>
        </p:nvSpPr>
        <p:spPr>
          <a:xfrm>
            <a:off x="255975" y="1726160"/>
            <a:ext cx="2544887" cy="2062880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предоставления муниципальных услуг (участие в социологических опросах)</a:t>
            </a:r>
          </a:p>
        </p:txBody>
      </p:sp>
      <p:sp>
        <p:nvSpPr>
          <p:cNvPr id="3" name="Блок-схема: память с посл. доступом 2"/>
          <p:cNvSpPr/>
          <p:nvPr/>
        </p:nvSpPr>
        <p:spPr>
          <a:xfrm rot="10800000" flipV="1">
            <a:off x="6537804" y="1733628"/>
            <a:ext cx="2544887" cy="2050104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обсуждения программ развития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(размещаются на сайте)</a:t>
            </a:r>
          </a:p>
        </p:txBody>
      </p:sp>
      <p:sp>
        <p:nvSpPr>
          <p:cNvPr id="4" name="Блок-схема: память с посл. доступом 3"/>
          <p:cNvSpPr/>
          <p:nvPr/>
        </p:nvSpPr>
        <p:spPr>
          <a:xfrm>
            <a:off x="324033" y="4188918"/>
            <a:ext cx="3096344" cy="2369517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районного Совета депутатов муниципального района «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об исполнении  бюджете 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марте)</a:t>
            </a:r>
          </a:p>
        </p:txBody>
      </p:sp>
      <p:sp>
        <p:nvSpPr>
          <p:cNvPr id="6" name="Блок-схема: память с посл. доступом 5"/>
          <p:cNvSpPr/>
          <p:nvPr/>
        </p:nvSpPr>
        <p:spPr>
          <a:xfrm rot="10800000" flipV="1">
            <a:off x="6104409" y="4109563"/>
            <a:ext cx="2988332" cy="2448872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районного Совета депутатов муниципального района «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о бюджете на очередной финансовый год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декабре)</a:t>
            </a:r>
          </a:p>
        </p:txBody>
      </p:sp>
    </p:spTree>
    <p:extLst>
      <p:ext uri="{BB962C8B-B14F-4D97-AF65-F5344CB8AC3E}">
        <p14:creationId xmlns:p14="http://schemas.microsoft.com/office/powerpoint/2010/main" val="714608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 dirty="0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 dirty="0">
              <a:solidFill>
                <a:schemeClr val="bg1"/>
              </a:solidFill>
            </a:endParaRPr>
          </a:p>
          <a:p>
            <a:pPr algn="ctr"/>
            <a:r>
              <a:rPr lang="ru-RU" sz="1600" i="1" dirty="0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 dirty="0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</a:t>
            </a:r>
            <a:r>
              <a:rPr lang="ru-RU" sz="1600" i="1" dirty="0" err="1">
                <a:solidFill>
                  <a:schemeClr val="bg1"/>
                </a:solidFill>
              </a:rPr>
              <a:t>Угранский</a:t>
            </a:r>
            <a:r>
              <a:rPr lang="ru-RU" sz="1600" i="1" dirty="0">
                <a:solidFill>
                  <a:schemeClr val="bg1"/>
                </a:solidFill>
              </a:rPr>
              <a:t>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 dirty="0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0" y="115888"/>
            <a:ext cx="9108504" cy="118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i="1" dirty="0">
                <a:ln w="0"/>
                <a:solidFill>
                  <a:srgbClr val="4A5A7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</a:rPr>
              <a:t>Принцип прозрачности (открытости) бюджетной системы РФ</a:t>
            </a:r>
            <a:endParaRPr lang="ru-RU" sz="3200" i="1" dirty="0">
              <a:ln w="0"/>
              <a:solidFill>
                <a:srgbClr val="4A5A7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2799245"/>
            <a:ext cx="6732240" cy="6586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Размещение на сайте Администрации Муниципального образования «</a:t>
            </a:r>
            <a:r>
              <a:rPr lang="ru-RU" sz="1600" b="1" dirty="0" err="1" smtClean="0">
                <a:solidFill>
                  <a:srgbClr val="002611"/>
                </a:solidFill>
                <a:ea typeface="Calibri" panose="020F0502020204030204" pitchFamily="34" charset="0"/>
              </a:rPr>
              <a:t>Угранский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 район» Смоленской области;</a:t>
            </a:r>
            <a:endParaRPr lang="ru-RU" sz="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3704904"/>
            <a:ext cx="6732240" cy="9417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Обязательная открытость для общества и СМИ проектов бюджетов,              обеспечение доступа к информации на едином портале бюджетной       системы РФ в сети «Интернет»;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87240" y="1866296"/>
            <a:ext cx="6768488" cy="64197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Обязательное опубликование в средствах массовой информации 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(</a:t>
            </a: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СМИ) утвержденных бюджетов и 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отчетов </a:t>
            </a: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 их исполнении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37106" y="4893717"/>
            <a:ext cx="6466462" cy="8356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611"/>
                </a:solidFill>
                <a:ea typeface="Calibri" panose="020F0502020204030204" pitchFamily="34" charset="0"/>
              </a:rPr>
              <a:t>Преемственность бюджетной классификации РФ, а так же  обеспечение сопоставимости показателей бюджета отчетного, текущего и                 очередного  финансового года</a:t>
            </a:r>
            <a:r>
              <a:rPr lang="ru-RU" sz="14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;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4" y="1790879"/>
            <a:ext cx="2277077" cy="75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16651"/>
          <a:stretch/>
        </p:blipFill>
        <p:spPr>
          <a:xfrm>
            <a:off x="27969" y="3704904"/>
            <a:ext cx="2258940" cy="88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0" y="4893717"/>
            <a:ext cx="2235275" cy="794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" y="2769260"/>
            <a:ext cx="2335449" cy="716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369009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отношения </a:t>
            </a:r>
            <a:r>
              <a:rPr lang="ru-RU" dirty="0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60418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трансферты </a:t>
            </a:r>
            <a:r>
              <a:rPr lang="ru-RU" sz="2000" i="1" dirty="0">
                <a:solidFill>
                  <a:schemeClr val="bg1"/>
                </a:solidFill>
              </a:rPr>
              <a:t>– </a:t>
            </a:r>
            <a:r>
              <a:rPr lang="ru-RU" dirty="0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 dirty="0">
              <a:solidFill>
                <a:schemeClr val="bg1"/>
              </a:solidFill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97632"/>
            <a:ext cx="7997254" cy="536575"/>
          </a:xfrm>
        </p:spPr>
        <p:txBody>
          <a:bodyPr/>
          <a:lstStyle/>
          <a:p>
            <a:pPr algn="ctr" eaLnBrk="1" hangingPunct="1"/>
            <a:r>
              <a:rPr lang="ru-RU" altLang="ru-RU" sz="28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</a:rPr>
              <a:t>Субвенции</a:t>
            </a:r>
            <a:r>
              <a:rPr lang="ru-RU" sz="2000" i="1" dirty="0">
                <a:solidFill>
                  <a:schemeClr val="bg1"/>
                </a:solidFill>
              </a:rPr>
              <a:t> – </a:t>
            </a:r>
            <a:r>
              <a:rPr lang="ru-RU" dirty="0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 dirty="0">
              <a:solidFill>
                <a:schemeClr val="bg1"/>
              </a:solidFill>
            </a:endParaRP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pPr algn="ctr"/>
            <a:r>
              <a:rPr lang="ru-RU" sz="2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</a:t>
            </a:r>
            <a:r>
              <a:rPr lang="ru-RU" sz="2000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38535841"/>
              </p:ext>
            </p:extLst>
          </p:nvPr>
        </p:nvGraphicFramePr>
        <p:xfrm>
          <a:off x="955674" y="1125538"/>
          <a:ext cx="7026275" cy="5327651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248433,37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181046,0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182677,9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125088,7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84092,0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81609,0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28890,60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93996,57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96697,2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100812,1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457,5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39375310"/>
              </p:ext>
            </p:extLst>
          </p:nvPr>
        </p:nvGraphicFramePr>
        <p:xfrm>
          <a:off x="179512" y="908050"/>
          <a:ext cx="8856984" cy="576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11842353"/>
              </p:ext>
            </p:extLst>
          </p:nvPr>
        </p:nvGraphicFramePr>
        <p:xfrm>
          <a:off x="169287" y="896428"/>
          <a:ext cx="8856984" cy="576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918939"/>
          </a:xfrm>
        </p:spPr>
        <p:txBody>
          <a:bodyPr/>
          <a:lstStyle/>
          <a:p>
            <a:pPr algn="ctr" eaLnBrk="1" hangingPunct="1"/>
            <a:r>
              <a:rPr lang="ru-RU" alt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2022 и плановый период 2023 и 2024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303328"/>
              </p:ext>
            </p:extLst>
          </p:nvPr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2023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275230,0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265 300,3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267 915,0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278435,6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265 300,3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267 915,0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3205,6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083" y="2924969"/>
            <a:ext cx="3805238" cy="2287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95738" y="3313113"/>
            <a:ext cx="5148262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Обязательства по муниципальным  гарантиям муниципального образования «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  не планируются.</a:t>
            </a:r>
          </a:p>
        </p:txBody>
      </p:sp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2" y="188913"/>
            <a:ext cx="8496175" cy="935831"/>
          </a:xfrm>
        </p:spPr>
        <p:txBody>
          <a:bodyPr/>
          <a:lstStyle/>
          <a:p>
            <a:pPr eaLnBrk="1" hangingPunct="1"/>
            <a:r>
              <a:rPr lang="ru-RU" sz="32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Источники финансирования дефицита районного бюджета (тыс.руб).</a:t>
            </a:r>
            <a:endParaRPr lang="ru-RU" sz="32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043992"/>
              </p:ext>
            </p:extLst>
          </p:nvPr>
        </p:nvGraphicFramePr>
        <p:xfrm>
          <a:off x="755650" y="1412875"/>
          <a:ext cx="7561263" cy="5253039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2023г</a:t>
                      </a:r>
                      <a:endParaRPr kumimoji="0" lang="ru-RU" alt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2024г</a:t>
                      </a:r>
                      <a:endParaRPr kumimoji="0" lang="ru-RU" alt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3205,6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3205,6</a:t>
                      </a: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467544" y="188913"/>
            <a:ext cx="7632848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Налоговые доходы </a:t>
            </a:r>
            <a:r>
              <a:rPr lang="ru-RU" sz="2400" i="1" dirty="0">
                <a:solidFill>
                  <a:schemeClr val="bg1"/>
                </a:solidFill>
              </a:rPr>
              <a:t>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089" y="2492896"/>
            <a:ext cx="6909758" cy="388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691733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Неналоговые доходы</a:t>
            </a:r>
          </a:p>
        </p:txBody>
      </p:sp>
      <p:sp>
        <p:nvSpPr>
          <p:cNvPr id="130050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803" y="3335338"/>
            <a:ext cx="6912768" cy="3552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6" y="146050"/>
            <a:ext cx="8785670" cy="906686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Муниципальное образование «</a:t>
            </a:r>
            <a:r>
              <a:rPr lang="ru-RU" altLang="ru-RU" sz="2800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Угранский</a:t>
            </a:r>
            <a:r>
              <a:rPr lang="ru-RU" altLang="ru-RU" sz="2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23528" y="764704"/>
            <a:ext cx="8162632" cy="495565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2"/>
          <p:cNvSpPr txBox="1">
            <a:spLocks noChangeArrowheads="1"/>
          </p:cNvSpPr>
          <p:nvPr/>
        </p:nvSpPr>
        <p:spPr bwMode="auto">
          <a:xfrm>
            <a:off x="179513" y="301625"/>
            <a:ext cx="8208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Box 1"/>
          <p:cNvSpPr txBox="1">
            <a:spLocks noChangeArrowheads="1"/>
          </p:cNvSpPr>
          <p:nvPr/>
        </p:nvSpPr>
        <p:spPr bwMode="auto">
          <a:xfrm>
            <a:off x="0" y="0"/>
            <a:ext cx="89658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об объеме доходов бюджета МО «</a:t>
            </a:r>
            <a:r>
              <a:rPr lang="ru-RU" sz="2800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28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645346"/>
              </p:ext>
            </p:extLst>
          </p:nvPr>
        </p:nvGraphicFramePr>
        <p:xfrm>
          <a:off x="107950" y="1125538"/>
          <a:ext cx="9036050" cy="5454652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275230,0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207525,4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210383,2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26796,7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26479,4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27705,3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248433,37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181046,0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182677,9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39 544,5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30032,6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30757,8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4996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477328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23 438,6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24 314,8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25 455,0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1754326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 на прибыль, доходы (тыс.руб)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18 435,1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19 201,4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20 113,9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8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1754326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1 828,0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1 896,0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1 966,3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9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477328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–336,5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350,0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364,0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585323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2 839,0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2 867,4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3 010,8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5001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2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3" name="Line 14"/>
          <p:cNvSpPr>
            <a:spLocks noChangeShapeType="1"/>
          </p:cNvSpPr>
          <p:nvPr/>
        </p:nvSpPr>
        <p:spPr bwMode="auto">
          <a:xfrm flipH="1">
            <a:off x="5460206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4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200329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3 358,1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2 164,6‬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2 250,3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69680" y="3303181"/>
            <a:ext cx="1928794" cy="2800767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–1750,5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1820,1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1892,8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2132794" y="3716340"/>
            <a:ext cx="1680380" cy="2062103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319,6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331,7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344,2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1" name="Text Box 7"/>
          <p:cNvSpPr txBox="1">
            <a:spLocks noChangeArrowheads="1"/>
          </p:cNvSpPr>
          <p:nvPr/>
        </p:nvSpPr>
        <p:spPr bwMode="auto">
          <a:xfrm>
            <a:off x="5876288" y="3716340"/>
            <a:ext cx="1658922" cy="2308324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продажи материальных и нематериальных активов (тыс.руб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860,8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2" name="Line 8"/>
          <p:cNvSpPr>
            <a:spLocks noChangeShapeType="1"/>
          </p:cNvSpPr>
          <p:nvPr/>
        </p:nvSpPr>
        <p:spPr bwMode="auto">
          <a:xfrm flipH="1">
            <a:off x="1840159" y="2564905"/>
            <a:ext cx="1003053" cy="738276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3" name="Line 9"/>
          <p:cNvSpPr>
            <a:spLocks noChangeShapeType="1"/>
          </p:cNvSpPr>
          <p:nvPr/>
        </p:nvSpPr>
        <p:spPr bwMode="auto">
          <a:xfrm flipH="1">
            <a:off x="2955076" y="2981461"/>
            <a:ext cx="464248" cy="74277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4" name="Line 10"/>
          <p:cNvSpPr>
            <a:spLocks noChangeShapeType="1"/>
          </p:cNvSpPr>
          <p:nvPr/>
        </p:nvSpPr>
        <p:spPr bwMode="auto">
          <a:xfrm>
            <a:off x="6007218" y="2973568"/>
            <a:ext cx="413076" cy="742772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943108" y="3716335"/>
            <a:ext cx="1783571" cy="2062103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12,2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12,8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13,3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88024" y="2973569"/>
            <a:ext cx="0" cy="74277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699903" y="3703636"/>
            <a:ext cx="1357323" cy="2062103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оказания платных услуг (тыс.руб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–415,0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– 0,0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6156325" y="2564904"/>
            <a:ext cx="1778100" cy="111140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1908175" y="1698625"/>
            <a:ext cx="4968875" cy="1083374"/>
          </a:xfrm>
          <a:prstGeom prst="rect">
            <a:avLst/>
          </a:prstGeom>
          <a:solidFill>
            <a:srgbClr val="FF99CC">
              <a:alpha val="5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248 433,37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181 046,0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182 677,9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3" name="Text Box 6"/>
          <p:cNvSpPr txBox="1">
            <a:spLocks noChangeArrowheads="1"/>
          </p:cNvSpPr>
          <p:nvPr/>
        </p:nvSpPr>
        <p:spPr bwMode="auto">
          <a:xfrm>
            <a:off x="295765" y="3323431"/>
            <a:ext cx="1657350" cy="2513013"/>
          </a:xfrm>
          <a:prstGeom prst="rect">
            <a:avLst/>
          </a:prstGeom>
          <a:solidFill>
            <a:srgbClr val="FF99CC">
              <a:alpha val="50000"/>
            </a:srgbClr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 2022г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125 088,7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– 84 092,0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81 609,0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4" name="Text Box 7"/>
          <p:cNvSpPr txBox="1">
            <a:spLocks noChangeArrowheads="1"/>
          </p:cNvSpPr>
          <p:nvPr/>
        </p:nvSpPr>
        <p:spPr bwMode="auto">
          <a:xfrm>
            <a:off x="2339975" y="3376613"/>
            <a:ext cx="2141538" cy="1874837"/>
          </a:xfrm>
          <a:prstGeom prst="rect">
            <a:avLst/>
          </a:prstGeom>
          <a:solidFill>
            <a:srgbClr val="FF99CC">
              <a:alpha val="50000"/>
            </a:srgbClr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–93 996,6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96 697,2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 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100 812,1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5" name="Text Box 8"/>
          <p:cNvSpPr txBox="1">
            <a:spLocks noChangeArrowheads="1"/>
          </p:cNvSpPr>
          <p:nvPr/>
        </p:nvSpPr>
        <p:spPr bwMode="auto">
          <a:xfrm>
            <a:off x="7272337" y="3376613"/>
            <a:ext cx="1657350" cy="1615635"/>
          </a:xfrm>
          <a:prstGeom prst="rect">
            <a:avLst/>
          </a:prstGeom>
          <a:solidFill>
            <a:srgbClr val="FF99CC">
              <a:alpha val="50000"/>
            </a:srgbClr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Иные межбюджетные трансферты (тыс.руб)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–457,5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256,8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256,8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6" name="Line 9"/>
          <p:cNvSpPr>
            <a:spLocks noChangeShapeType="1"/>
          </p:cNvSpPr>
          <p:nvPr/>
        </p:nvSpPr>
        <p:spPr bwMode="auto">
          <a:xfrm flipH="1">
            <a:off x="1800225" y="2779713"/>
            <a:ext cx="215900" cy="54371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7" name="Line 10"/>
          <p:cNvSpPr>
            <a:spLocks noChangeShapeType="1"/>
          </p:cNvSpPr>
          <p:nvPr/>
        </p:nvSpPr>
        <p:spPr bwMode="auto">
          <a:xfrm flipH="1">
            <a:off x="3348038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8" name="Line 11"/>
          <p:cNvSpPr>
            <a:spLocks noChangeShapeType="1"/>
          </p:cNvSpPr>
          <p:nvPr/>
        </p:nvSpPr>
        <p:spPr bwMode="auto">
          <a:xfrm>
            <a:off x="6877050" y="2779713"/>
            <a:ext cx="57527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50" name="Text Box 7"/>
          <p:cNvSpPr txBox="1">
            <a:spLocks noChangeArrowheads="1"/>
          </p:cNvSpPr>
          <p:nvPr/>
        </p:nvSpPr>
        <p:spPr bwMode="auto">
          <a:xfrm>
            <a:off x="4735513" y="3376613"/>
            <a:ext cx="2141537" cy="1874837"/>
          </a:xfrm>
          <a:prstGeom prst="rect">
            <a:avLst/>
          </a:prstGeom>
          <a:solidFill>
            <a:srgbClr val="FF99CC">
              <a:alpha val="50000"/>
            </a:srgbClr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Субсидии бюджетам субъектов Российской Федерации и муниципальных образований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          2022г –28 890,6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–0,0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0,0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51" name="Line 10"/>
          <p:cNvSpPr>
            <a:spLocks noChangeShapeType="1"/>
          </p:cNvSpPr>
          <p:nvPr/>
        </p:nvSpPr>
        <p:spPr bwMode="auto">
          <a:xfrm flipH="1">
            <a:off x="5724525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79814"/>
            <a:ext cx="86423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FF0000"/>
                </a:solidFill>
              </a:rPr>
              <a:t>Доходы бюджета муниципального образования «</a:t>
            </a:r>
            <a:r>
              <a:rPr lang="ru-RU" altLang="ru-RU" sz="2400" b="1" dirty="0" err="1">
                <a:solidFill>
                  <a:srgbClr val="FF0000"/>
                </a:solidFill>
              </a:rPr>
              <a:t>Угранский</a:t>
            </a:r>
            <a:r>
              <a:rPr lang="ru-RU" altLang="ru-RU" sz="2400" b="1" dirty="0">
                <a:solidFill>
                  <a:srgbClr val="FF0000"/>
                </a:solidFill>
              </a:rPr>
              <a:t> район» Смоленской  области  на  </a:t>
            </a:r>
            <a:r>
              <a:rPr lang="ru-RU" altLang="ru-RU" sz="2400" b="1" dirty="0" smtClean="0">
                <a:solidFill>
                  <a:srgbClr val="FF0000"/>
                </a:solidFill>
              </a:rPr>
              <a:t>2022 </a:t>
            </a:r>
            <a:r>
              <a:rPr lang="ru-RU" altLang="ru-RU" sz="2400" b="1" dirty="0">
                <a:solidFill>
                  <a:srgbClr val="FF0000"/>
                </a:solidFill>
              </a:rPr>
              <a:t>год ( в тыс. руб.)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735561048"/>
              </p:ext>
            </p:extLst>
          </p:nvPr>
        </p:nvGraphicFramePr>
        <p:xfrm>
          <a:off x="214282" y="1397000"/>
          <a:ext cx="8823356" cy="5175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284984"/>
            <a:ext cx="7020272" cy="3456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4"/>
          <p:cNvSpPr txBox="1">
            <a:spLocks noChangeArrowheads="1"/>
          </p:cNvSpPr>
          <p:nvPr/>
        </p:nvSpPr>
        <p:spPr bwMode="auto">
          <a:xfrm>
            <a:off x="2195735" y="1196975"/>
            <a:ext cx="6775227" cy="383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2378018" cy="3271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10391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dirty="0" smtClean="0">
                <a:solidFill>
                  <a:schemeClr val="bg1"/>
                </a:solidFill>
              </a:rPr>
              <a:t> </a:t>
            </a: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dirty="0" smtClean="0">
                <a:solidFill>
                  <a:schemeClr val="bg1"/>
                </a:solidFill>
              </a:rPr>
              <a:t>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4319934"/>
          </a:xfrm>
        </p:spPr>
        <p:txBody>
          <a:bodyPr rtlCol="0">
            <a:normAutofit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dirty="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dirty="0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4499" y="5833032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b="1" i="1" dirty="0">
                <a:solidFill>
                  <a:srgbClr val="000000"/>
                </a:solidFill>
              </a:rPr>
              <a:t>Сведения о налоговых льготах:</a:t>
            </a:r>
          </a:p>
          <a:p>
            <a:pPr lvl="0" algn="ctr"/>
            <a:r>
              <a:rPr lang="ru-RU" alt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Налоговые льготы на уровне бюджета муниципального района</a:t>
            </a:r>
          </a:p>
          <a:p>
            <a:pPr lvl="0" algn="ctr"/>
            <a:r>
              <a:rPr lang="ru-RU" alt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предоставлялись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</a:t>
            </a:r>
            <a:r>
              <a:rPr lang="ru-RU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район» Смоленской  области  на 2022 год</a:t>
            </a:r>
          </a:p>
        </p:txBody>
      </p:sp>
      <p:graphicFrame>
        <p:nvGraphicFramePr>
          <p:cNvPr id="81997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80464"/>
              </p:ext>
            </p:extLst>
          </p:nvPr>
        </p:nvGraphicFramePr>
        <p:xfrm>
          <a:off x="250825" y="1141413"/>
          <a:ext cx="8713788" cy="5543365"/>
        </p:xfrm>
        <a:graphic>
          <a:graphicData uri="http://schemas.openxmlformats.org/drawingml/2006/table">
            <a:tbl>
              <a:tblPr/>
              <a:tblGrid>
                <a:gridCol w="4764088"/>
                <a:gridCol w="2097087"/>
                <a:gridCol w="1852613"/>
              </a:tblGrid>
              <a:tr h="3667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5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Федеральные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 Налог на доходы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31,062 %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Налог со специальными налоговыми режимами,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2.1. Единый налог на вмененный доход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2.2. Единый сельскохозяйственный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Налог, взимаемый в связи с применением упрощенной системы налогообложения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Налог на добычу общераспространенных полезных ископаемых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Местные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Налоги на имущество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 налог на имущество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 Земельный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73" y="1052736"/>
            <a:ext cx="2957785" cy="2680799"/>
          </a:xfrm>
        </p:spPr>
        <p:txBody>
          <a:bodyPr/>
          <a:lstStyle/>
          <a:p>
            <a:r>
              <a:rPr lang="ru-RU" alt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146930" y="1916948"/>
            <a:ext cx="2745641" cy="1816587"/>
          </a:xfrm>
          <a:prstGeom prst="ellipse">
            <a:avLst/>
          </a:prstGeom>
          <a:solidFill>
            <a:srgbClr val="CCECFF">
              <a:alpha val="59000"/>
            </a:srgbClr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3507114" y="2314500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Консолидированный бюджет МО «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 Смоленской области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13679" y="4349277"/>
            <a:ext cx="3102569" cy="1417645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1Righ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1177041" y="4709040"/>
            <a:ext cx="26753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МО «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01157" y="4373546"/>
            <a:ext cx="3103045" cy="1403084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2Lef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сельских поселений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12159" y="1469805"/>
            <a:ext cx="30271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dirty="0">
                <a:solidFill>
                  <a:srgbClr val="000000"/>
                </a:solidFill>
                <a:ea typeface="+mj-ea"/>
              </a:rPr>
              <a:t>Консолидированный бюджет</a:t>
            </a:r>
            <a:r>
              <a:rPr lang="ru-RU" altLang="ru-RU" b="1" dirty="0">
                <a:solidFill>
                  <a:srgbClr val="000000"/>
                </a:solidFill>
                <a:ea typeface="+mj-ea"/>
              </a:rPr>
              <a:t> </a:t>
            </a:r>
            <a:r>
              <a:rPr lang="ru-RU" altLang="ru-RU" dirty="0">
                <a:solidFill>
                  <a:srgbClr val="000000"/>
                </a:solidFill>
                <a:ea typeface="+mj-ea"/>
              </a:rPr>
              <a:t>- </a:t>
            </a:r>
            <a:r>
              <a:rPr lang="ru-RU" altLang="ru-RU" sz="1400" dirty="0">
                <a:solidFill>
                  <a:srgbClr val="000000"/>
                </a:solidFill>
                <a:ea typeface="+mj-ea"/>
              </a:rPr>
              <a:t>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400" b="1" dirty="0">
                <a:solidFill>
                  <a:srgbClr val="000000"/>
                </a:solidFill>
                <a:ea typeface="+mj-ea"/>
              </a:rPr>
              <a:t> 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6466" y="231665"/>
            <a:ext cx="88804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n w="10541" cmpd="sng">
                  <a:solidFill>
                    <a:srgbClr val="4A5A7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Бюджетная система муниципального района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6" name="Выгнутая влево стрелка 5"/>
          <p:cNvSpPr/>
          <p:nvPr/>
        </p:nvSpPr>
        <p:spPr>
          <a:xfrm>
            <a:off x="2653505" y="3241513"/>
            <a:ext cx="612000" cy="9437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право стрелка 6"/>
          <p:cNvSpPr/>
          <p:nvPr/>
        </p:nvSpPr>
        <p:spPr>
          <a:xfrm>
            <a:off x="5740387" y="3283556"/>
            <a:ext cx="557519" cy="97957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25538"/>
            <a:ext cx="8893175" cy="2893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000000"/>
                </a:solidFill>
              </a:rPr>
              <a:t>ООО «</a:t>
            </a:r>
            <a:r>
              <a:rPr lang="ru-RU" sz="1400" dirty="0" err="1">
                <a:solidFill>
                  <a:srgbClr val="000000"/>
                </a:solidFill>
              </a:rPr>
              <a:t>Пладонит</a:t>
            </a:r>
            <a:r>
              <a:rPr lang="ru-RU" sz="1400" dirty="0">
                <a:solidFill>
                  <a:srgbClr val="000000"/>
                </a:solidFill>
              </a:rPr>
              <a:t>» - предприятие по </a:t>
            </a:r>
            <a:r>
              <a:rPr lang="ru-RU" sz="1400" dirty="0" err="1">
                <a:solidFill>
                  <a:srgbClr val="000000"/>
                </a:solidFill>
              </a:rPr>
              <a:t>лесозагатовке</a:t>
            </a:r>
            <a:r>
              <a:rPr lang="ru-RU" sz="1400" dirty="0">
                <a:solidFill>
                  <a:srgbClr val="000000"/>
                </a:solidFill>
              </a:rPr>
              <a:t> и лесопереработке, расположенное в </a:t>
            </a:r>
            <a:r>
              <a:rPr lang="ru-RU" sz="1400" dirty="0" err="1">
                <a:solidFill>
                  <a:srgbClr val="000000"/>
                </a:solidFill>
              </a:rPr>
              <a:t>Угранском</a:t>
            </a:r>
            <a:r>
              <a:rPr lang="ru-RU" sz="1400" dirty="0">
                <a:solidFill>
                  <a:srgbClr val="000000"/>
                </a:solidFill>
              </a:rPr>
              <a:t> районе Смоленской </a:t>
            </a:r>
            <a:r>
              <a:rPr lang="ru-RU" sz="1400" dirty="0" smtClean="0">
                <a:solidFill>
                  <a:srgbClr val="000000"/>
                </a:solidFill>
              </a:rPr>
              <a:t>области</a:t>
            </a:r>
            <a:r>
              <a:rPr lang="ru-RU" sz="1400" dirty="0">
                <a:solidFill>
                  <a:prstClr val="black"/>
                </a:solidFill>
              </a:rPr>
              <a:t>;</a:t>
            </a:r>
            <a:endParaRPr lang="ru-RU" altLang="ru-RU" sz="1400" dirty="0" smtClean="0">
              <a:solidFill>
                <a:prstClr val="black"/>
              </a:solidFill>
            </a:endParaRP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Смоленский завод пиломатериалов - это с</a:t>
            </a:r>
            <a:r>
              <a:rPr lang="ru-RU" sz="1400" dirty="0" smtClean="0">
                <a:solidFill>
                  <a:srgbClr val="000000"/>
                </a:solidFill>
              </a:rPr>
              <a:t>овместный </a:t>
            </a:r>
            <a:r>
              <a:rPr lang="ru-RU" sz="1400" dirty="0">
                <a:solidFill>
                  <a:srgbClr val="000000"/>
                </a:solidFill>
              </a:rPr>
              <a:t>проект компании "</a:t>
            </a:r>
            <a:r>
              <a:rPr lang="ru-RU" sz="1400" dirty="0" err="1">
                <a:solidFill>
                  <a:srgbClr val="000000"/>
                </a:solidFill>
              </a:rPr>
              <a:t>Пладонит</a:t>
            </a:r>
            <a:r>
              <a:rPr lang="ru-RU" sz="1400" dirty="0">
                <a:solidFill>
                  <a:srgbClr val="000000"/>
                </a:solidFill>
              </a:rPr>
              <a:t>" и "</a:t>
            </a:r>
            <a:r>
              <a:rPr lang="ru-RU" sz="1400" dirty="0" smtClean="0">
                <a:solidFill>
                  <a:srgbClr val="000000"/>
                </a:solidFill>
              </a:rPr>
              <a:t>Угра-</a:t>
            </a:r>
            <a:r>
              <a:rPr lang="ru-RU" sz="1400" dirty="0" err="1" smtClean="0">
                <a:solidFill>
                  <a:srgbClr val="000000"/>
                </a:solidFill>
              </a:rPr>
              <a:t>ЛесЭкспорт</a:t>
            </a:r>
            <a:r>
              <a:rPr lang="ru-RU" sz="1400" dirty="0" smtClean="0">
                <a:solidFill>
                  <a:srgbClr val="000000"/>
                </a:solidFill>
              </a:rPr>
              <a:t>".  </a:t>
            </a:r>
            <a:r>
              <a:rPr lang="ru-RU" sz="1400" dirty="0" err="1" smtClean="0">
                <a:solidFill>
                  <a:srgbClr val="000000"/>
                </a:solidFill>
              </a:rPr>
              <a:t>Предприятиятие</a:t>
            </a:r>
            <a:r>
              <a:rPr lang="ru-RU" sz="1400" dirty="0" smtClean="0">
                <a:solidFill>
                  <a:srgbClr val="000000"/>
                </a:solidFill>
              </a:rPr>
              <a:t> </a:t>
            </a:r>
            <a:r>
              <a:rPr lang="ru-RU" sz="1400" dirty="0">
                <a:solidFill>
                  <a:srgbClr val="000000"/>
                </a:solidFill>
              </a:rPr>
              <a:t>производит 76 </a:t>
            </a:r>
            <a:r>
              <a:rPr lang="ru-RU" sz="1400" dirty="0" err="1">
                <a:solidFill>
                  <a:srgbClr val="000000"/>
                </a:solidFill>
              </a:rPr>
              <a:t>тыс.куб</a:t>
            </a:r>
            <a:r>
              <a:rPr lang="ru-RU" sz="1400" dirty="0">
                <a:solidFill>
                  <a:srgbClr val="000000"/>
                </a:solidFill>
              </a:rPr>
              <a:t>. метров круглой древесины в год. Число работников завода составляет 70 </a:t>
            </a:r>
            <a:r>
              <a:rPr lang="ru-RU" sz="1400" dirty="0" smtClean="0">
                <a:solidFill>
                  <a:srgbClr val="000000"/>
                </a:solidFill>
              </a:rPr>
              <a:t>человек. </a:t>
            </a:r>
            <a:r>
              <a:rPr lang="ru-RU" altLang="ru-RU" sz="1400" dirty="0" smtClean="0">
                <a:solidFill>
                  <a:prstClr val="black"/>
                </a:solidFill>
              </a:rPr>
              <a:t>Организация </a:t>
            </a:r>
            <a:r>
              <a:rPr lang="ru-RU" altLang="ru-RU" sz="1400" dirty="0">
                <a:solidFill>
                  <a:prstClr val="black"/>
                </a:solidFill>
              </a:rPr>
              <a:t>зарегистрирована в </a:t>
            </a:r>
            <a:r>
              <a:rPr lang="ru-RU" altLang="ru-RU" sz="1400" dirty="0" smtClean="0">
                <a:solidFill>
                  <a:prstClr val="black"/>
                </a:solidFill>
              </a:rPr>
              <a:t>2013 </a:t>
            </a:r>
            <a:r>
              <a:rPr lang="ru-RU" altLang="ru-RU" sz="1400" dirty="0">
                <a:solidFill>
                  <a:prstClr val="black"/>
                </a:solidFill>
              </a:rPr>
              <a:t>году </a:t>
            </a:r>
            <a:r>
              <a:rPr lang="ru-RU" altLang="ru-RU" sz="1400" dirty="0" smtClean="0">
                <a:solidFill>
                  <a:prstClr val="black"/>
                </a:solidFill>
              </a:rPr>
              <a:t>;</a:t>
            </a:r>
            <a:endParaRPr lang="ru-RU" altLang="ru-RU" sz="1400" dirty="0">
              <a:solidFill>
                <a:prstClr val="black"/>
              </a:solidFill>
            </a:endParaRP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18638"/>
            <a:ext cx="2979737" cy="2189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800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1525" y="4745770"/>
            <a:ext cx="3230123" cy="2139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67544" y="548680"/>
            <a:ext cx="7466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налогоплательщики </a:t>
            </a:r>
            <a:endParaRPr lang="ru-RU" sz="28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989" y="3933056"/>
            <a:ext cx="3428823" cy="2480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523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5238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 dirty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 dirty="0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 b="1" i="1" dirty="0">
                <a:solidFill>
                  <a:schemeClr val="bg1"/>
                </a:solidFill>
              </a:rPr>
              <a:t>Формирование расходов  </a:t>
            </a:r>
            <a:r>
              <a:rPr lang="ru-RU" sz="2000" dirty="0">
                <a:solidFill>
                  <a:schemeClr val="bg1"/>
                </a:solidFill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31815262"/>
              </p:ext>
            </p:extLst>
          </p:nvPr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dirty="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dirty="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dirty="0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2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rgbClr val="0070C0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defTabSz="914400"/>
            <a:r>
              <a:rPr lang="ru-RU" sz="1400" dirty="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 dirty="0"/>
          </a:p>
        </p:txBody>
      </p:sp>
      <p:pic>
        <p:nvPicPr>
          <p:cNvPr id="97283" name="Picture 3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8" t="21218" r="26865" b="36346"/>
          <a:stretch/>
        </p:blipFill>
        <p:spPr bwMode="auto">
          <a:xfrm>
            <a:off x="755576" y="4221088"/>
            <a:ext cx="792622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2022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99330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1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2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3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9334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5" name="Picture 15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6" name="Picture 16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7" name="Picture 17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9338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99339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99340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99341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99342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39 987,9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dirty="0" smtClean="0">
                <a:solidFill>
                  <a:schemeClr val="bg1"/>
                </a:solidFill>
              </a:rPr>
              <a:t>3 332,3 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99343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5 762,8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480,2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99344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18 848,3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1 570,7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</a:t>
            </a:r>
          </a:p>
        </p:txBody>
      </p:sp>
      <p:sp>
        <p:nvSpPr>
          <p:cNvPr id="99345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2 536,5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211,4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2023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100354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5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6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7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8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59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60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517" y="4602162"/>
            <a:ext cx="160813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61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0362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0363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0364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0365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0366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29 645,3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2 470,4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100367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4 817,1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>
                <a:solidFill>
                  <a:schemeClr val="bg1"/>
                </a:solidFill>
              </a:rPr>
              <a:t>397,8</a:t>
            </a:r>
            <a:r>
              <a:rPr lang="ru-RU" sz="2000" dirty="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0368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15 422,1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1 285,2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00369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2 509,4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209,1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2024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101378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79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0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1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1382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83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84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85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6963" y="1249363"/>
            <a:ext cx="19431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1386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1387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1388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1389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1390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29 967,4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2 497,3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101391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4 865,7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405,5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01392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16 179,3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1 348,3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715140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2 540,4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211,7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 (в тыс.руб.)</a:t>
            </a:r>
          </a:p>
        </p:txBody>
      </p:sp>
      <p:graphicFrame>
        <p:nvGraphicFramePr>
          <p:cNvPr id="90202" name="Group 9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36418242"/>
              </p:ext>
            </p:extLst>
          </p:nvPr>
        </p:nvGraphicFramePr>
        <p:xfrm>
          <a:off x="179388" y="866775"/>
          <a:ext cx="8853487" cy="5981931"/>
        </p:xfrm>
        <a:graphic>
          <a:graphicData uri="http://schemas.openxmlformats.org/drawingml/2006/table">
            <a:tbl>
              <a:tblPr/>
              <a:tblGrid>
                <a:gridCol w="2686050"/>
                <a:gridCol w="844550"/>
                <a:gridCol w="846137"/>
                <a:gridCol w="846138"/>
                <a:gridCol w="1762125"/>
                <a:gridCol w="1868487"/>
              </a:tblGrid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транспортного комплекса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23773,0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7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"Построение (развитие) аппаратно-программного комплекса "Безопасный город" на территории муниципального образования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03426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</a:t>
            </a: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3427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 dirty="0">
                <a:solidFill>
                  <a:schemeClr val="bg1"/>
                </a:solidFill>
              </a:rPr>
              <a:t>Цель программы: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  <a:r>
              <a:rPr lang="ru-RU" sz="1600" i="1" dirty="0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 dirty="0"/>
          </a:p>
        </p:txBody>
      </p:sp>
      <p:pic>
        <p:nvPicPr>
          <p:cNvPr id="103428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29" name="Picture 7" descr="d2991a52-6871-41fa-80c5-1b3bf7384c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083" y="3096683"/>
            <a:ext cx="2917825" cy="1639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30" name="Picture 9" descr="photo_2018-02-04_17-02-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6413" y="2852738"/>
            <a:ext cx="2916238" cy="164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31" name="Picture 11" descr="inx960x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04450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4451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4452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6466" y="231665"/>
            <a:ext cx="88804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n w="10541" cmpd="sng">
                  <a:solidFill>
                    <a:srgbClr val="4A5A7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Принципы бюджетной системы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6" y="706243"/>
            <a:ext cx="7920880" cy="615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3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г.</a:t>
            </a:r>
          </a:p>
        </p:txBody>
      </p:sp>
      <p:graphicFrame>
        <p:nvGraphicFramePr>
          <p:cNvPr id="93252" name="Group 6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79971866"/>
              </p:ext>
            </p:extLst>
          </p:nvPr>
        </p:nvGraphicFramePr>
        <p:xfrm>
          <a:off x="179388" y="836613"/>
          <a:ext cx="8856662" cy="6102046"/>
        </p:xfrm>
        <a:graphic>
          <a:graphicData uri="http://schemas.openxmlformats.org/drawingml/2006/table">
            <a:tbl>
              <a:tblPr/>
              <a:tblGrid>
                <a:gridCol w="2879725"/>
                <a:gridCol w="865187"/>
                <a:gridCol w="863600"/>
                <a:gridCol w="863600"/>
                <a:gridCol w="1728788"/>
                <a:gridCol w="1655762"/>
              </a:tblGrid>
              <a:tr h="8193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7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0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281,7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18557,8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14723,1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14750,7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0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"Развитие добровольчества 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волонтерства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) в муниципальном образовании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1128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</a:t>
            </a: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dirty="0" smtClean="0"/>
              <a:t> 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106500" name="Picture 5" descr="kartink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501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 dirty="0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 dirty="0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0752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5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6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7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7528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7529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0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1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2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3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4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5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8" name="Group 4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20033378"/>
              </p:ext>
            </p:extLst>
          </p:nvPr>
        </p:nvGraphicFramePr>
        <p:xfrm>
          <a:off x="107950" y="823913"/>
          <a:ext cx="8712200" cy="5807263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140885,6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116378,2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120531,1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44833,6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37092,2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37092,2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8582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2022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7524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09571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09572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9573" name="Picture 7" descr="68dfe3_b5ce37238ac944a886a24533589b8a0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6794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</a:t>
            </a: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1059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597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598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9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0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1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4012" y="2801796"/>
            <a:ext cx="3313113" cy="1865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602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3" name="Picture 20" descr="fizra-1024x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7421" y="879616"/>
            <a:ext cx="3239353" cy="2025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604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5" name="Picture 24" descr="spo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8564" y="2849252"/>
            <a:ext cx="2433611" cy="1887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51987463"/>
              </p:ext>
            </p:extLst>
          </p:nvPr>
        </p:nvGraphicFramePr>
        <p:xfrm>
          <a:off x="250825" y="981075"/>
          <a:ext cx="8712200" cy="5402263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30447,7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23228,9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21901,1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12644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45" name="Picture 8" descr="Bez-nazvaniy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46" name="Picture 10" descr="orig_ce092da28bf6aaaaa901a2efcd13b4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8775" y="2975754"/>
            <a:ext cx="2871788" cy="191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536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13667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13668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064" y="1223963"/>
            <a:ext cx="3745111" cy="1768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3669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205" y="3933056"/>
            <a:ext cx="3906995" cy="275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14692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4693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90997" y="1196752"/>
            <a:ext cx="8064896" cy="55609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04323"/>
            <a:ext cx="8400405" cy="536575"/>
          </a:xfrm>
        </p:spPr>
        <p:txBody>
          <a:bodyPr/>
          <a:lstStyle/>
          <a:p>
            <a:pPr algn="ctr" eaLnBrk="1" hangingPunct="1"/>
            <a:r>
              <a:rPr lang="ru-RU" sz="3200" i="1" dirty="0" smtClean="0">
                <a:ln w="10541" cmpd="sng">
                  <a:solidFill>
                    <a:srgbClr val="4A5A7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чего району бюджет</a:t>
            </a:r>
            <a:r>
              <a:rPr lang="ru-RU" sz="3200" i="1" dirty="0">
                <a:ln w="10541" cmpd="sng">
                  <a:solidFill>
                    <a:srgbClr val="4A5A7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altLang="ru-RU" sz="3200" i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89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91902795"/>
              </p:ext>
            </p:extLst>
          </p:nvPr>
        </p:nvGraphicFramePr>
        <p:xfrm>
          <a:off x="179388" y="788988"/>
          <a:ext cx="8964612" cy="5774381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Обеспечение жильем молодых семей»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584,8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227,8</a:t>
                      </a:r>
                      <a:endParaRPr lang="ru-RU" sz="1800" b="0">
                        <a:solidFill>
                          <a:schemeClr val="bg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227,8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территории муниципального образования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52228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</a:t>
            </a: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16740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1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2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9579" y="4085647"/>
            <a:ext cx="3674421" cy="2756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3" name="Picture 12" descr="0ab3dd00c964553729411b2f72720b8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4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50393" y="4711700"/>
            <a:ext cx="2592387" cy="172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17763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17764" name="Picture 8" descr="1494446531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7765" name="Picture 10" descr="energy_efficienc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7766" name="Picture 12" descr="energosberezen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4453" y="4366511"/>
            <a:ext cx="3011297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398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</a:t>
            </a: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18788" name="Picture 10" descr="33355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8789" name="Picture 12" descr="571125-1680x1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" y="3861048"/>
            <a:ext cx="3802171" cy="2375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179" name="Group 83"/>
          <p:cNvGraphicFramePr>
            <a:graphicFrameLocks noGrp="1"/>
          </p:cNvGraphicFramePr>
          <p:nvPr>
            <p:ph idx="4294967295"/>
          </p:nvPr>
        </p:nvGraphicFramePr>
        <p:xfrm>
          <a:off x="179388" y="769938"/>
          <a:ext cx="8785225" cy="5443736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"Материально-техническое и транспортное обеспечение деятельности представительного и исполнительно-распорядительного органов местного самоуправления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8754,4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6264,5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6264,5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"Противодействие экстремизму и профилактика терроризма на территории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"Доступная среда"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9846" name="Text Box 62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2022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61" name="Group 45"/>
          <p:cNvGraphicFramePr>
            <a:graphicFrameLocks noGrp="1"/>
          </p:cNvGraphicFramePr>
          <p:nvPr>
            <p:ph idx="1"/>
          </p:nvPr>
        </p:nvGraphicFramePr>
        <p:xfrm>
          <a:off x="179388" y="769938"/>
          <a:ext cx="8785225" cy="4913384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Муниципальная программа "Информатизация Администрации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"Повышение эффективности управления муниципальным имуществом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"Создание условий для осуществления градостроительной деятельности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870" name="Text Box 39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2022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1858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21859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21860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258532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Национальный проект </a:t>
            </a:r>
            <a:r>
              <a:rPr lang="ru-RU" dirty="0" smtClean="0">
                <a:solidFill>
                  <a:schemeClr val="bg1"/>
                </a:solidFill>
              </a:rPr>
              <a:t>"Образование". </a:t>
            </a:r>
            <a:r>
              <a:rPr lang="ru-RU" dirty="0">
                <a:solidFill>
                  <a:schemeClr val="bg1"/>
                </a:solidFill>
              </a:rPr>
              <a:t>По проекту производится ремонт </a:t>
            </a:r>
            <a:r>
              <a:rPr lang="ru-RU" dirty="0" smtClean="0">
                <a:solidFill>
                  <a:schemeClr val="bg1"/>
                </a:solidFill>
              </a:rPr>
              <a:t>учебных кабинетов «Знаменской </a:t>
            </a:r>
            <a:r>
              <a:rPr lang="ru-RU" dirty="0">
                <a:solidFill>
                  <a:schemeClr val="bg1"/>
                </a:solidFill>
              </a:rPr>
              <a:t>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21861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</a:t>
            </a:r>
            <a:r>
              <a:rPr lang="ru-RU" dirty="0" err="1">
                <a:solidFill>
                  <a:schemeClr val="bg1"/>
                </a:solidFill>
              </a:rPr>
              <a:t>с.Угра</a:t>
            </a:r>
            <a:r>
              <a:rPr lang="ru-RU" dirty="0">
                <a:solidFill>
                  <a:schemeClr val="bg1"/>
                </a:solidFill>
              </a:rPr>
              <a:t>. Куратор проекта- </a:t>
            </a:r>
            <a:r>
              <a:rPr lang="ru-RU" dirty="0" err="1">
                <a:solidFill>
                  <a:schemeClr val="bg1"/>
                </a:solidFill>
              </a:rPr>
              <a:t>П.С.Андреев</a:t>
            </a:r>
            <a:r>
              <a:rPr lang="ru-RU" dirty="0">
                <a:solidFill>
                  <a:schemeClr val="bg1"/>
                </a:solidFill>
              </a:rPr>
              <a:t>, депутат Угранского района Совета депутатов, руководитель фракции «ЕДИНАЯ РОСССИЯ» в </a:t>
            </a:r>
            <a:r>
              <a:rPr lang="ru-RU" dirty="0" err="1">
                <a:solidFill>
                  <a:schemeClr val="bg1"/>
                </a:solidFill>
              </a:rPr>
              <a:t>Угранском</a:t>
            </a:r>
            <a:r>
              <a:rPr lang="ru-RU" dirty="0">
                <a:solidFill>
                  <a:schemeClr val="bg1"/>
                </a:solidFill>
              </a:rPr>
              <a:t> районе.</a:t>
            </a:r>
          </a:p>
        </p:txBody>
      </p:sp>
      <p:sp>
        <p:nvSpPr>
          <p:cNvPr id="121862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1863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 dirty="0" smtClean="0">
                <a:solidFill>
                  <a:srgbClr val="FF3300"/>
                </a:solidFill>
              </a:rPr>
              <a:t>Национальный проект "Образование".</a:t>
            </a: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22883" name="Text Box 6"/>
          <p:cNvSpPr txBox="1">
            <a:spLocks noChangeArrowheads="1"/>
          </p:cNvSpPr>
          <p:nvPr/>
        </p:nvSpPr>
        <p:spPr bwMode="auto">
          <a:xfrm>
            <a:off x="284135" y="525364"/>
            <a:ext cx="8431269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В 2021-2022 учебном году на базе МБОУ "Знаменская средняя школа" в рамках реализации нацпроекта "Образование" открылась "Точка Роста" </a:t>
            </a:r>
            <a:r>
              <a:rPr lang="ru-RU" sz="1600" dirty="0" err="1" smtClean="0">
                <a:solidFill>
                  <a:schemeClr val="bg1"/>
                </a:solidFill>
              </a:rPr>
              <a:t>естественно-научной</a:t>
            </a:r>
            <a:r>
              <a:rPr lang="ru-RU" sz="1600" dirty="0" smtClean="0">
                <a:solidFill>
                  <a:schemeClr val="bg1"/>
                </a:solidFill>
              </a:rPr>
              <a:t> и технологической направленности. Открытие приурочили к торжественному мероприятию - Дню знаний.</a:t>
            </a:r>
          </a:p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1 сентября школа распахнула двери для 82 учеников из 12 населенных пунктов.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После торжественной линейки гости, и ученики 5 и 9 классов отправились к кабинетам физики, химии, технологии, которые за летние каникулы преобразились до неузнаваемости. И хотя оборудование еще продолжает поступать, но центр начал свою работу.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9220" name="Picture 4" descr="https://sun9-68.userapi.com/impg/cFzq_6_lCivKNmikSljUslyTp_SgZaUVPsz5yw/Om47Yz7jvTQ.jpg?size=723x771&amp;quality=96&amp;sign=7be3115a1ba81a7c06e0c8c0e464406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9712" y="2813450"/>
            <a:ext cx="2635250" cy="2962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https://sun9-37.userapi.com/impg/Ke9rAPnxRCwA3kQlrE_4dXQ8s1yLp6GF_MzSVQ/lvgJ_C5rseE.jpg?size=955x772&amp;quality=96&amp;sign=1840f52553313e9c825d3d69d4f4467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35" y="3286124"/>
            <a:ext cx="2930543" cy="2368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285852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>
                <a:solidFill>
                  <a:schemeClr val="bg1"/>
                </a:solidFill>
              </a:rPr>
              <a:t>Объем реализации проекта – </a:t>
            </a:r>
            <a:r>
              <a:rPr lang="ru-RU" sz="1600" i="1" dirty="0" smtClean="0">
                <a:solidFill>
                  <a:schemeClr val="bg1"/>
                </a:solidFill>
              </a:rPr>
              <a:t>1 957, 7руб</a:t>
            </a:r>
            <a:r>
              <a:rPr lang="ru-RU" sz="1600" i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4496280"/>
            <a:ext cx="4320480" cy="2317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23906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23907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>
                <a:solidFill>
                  <a:schemeClr val="bg1"/>
                </a:solidFill>
              </a:rPr>
              <a:t>Объем реализации проекта – </a:t>
            </a:r>
            <a:r>
              <a:rPr lang="ru-RU" sz="1600" i="1" dirty="0" smtClean="0">
                <a:solidFill>
                  <a:schemeClr val="bg1"/>
                </a:solidFill>
              </a:rPr>
              <a:t>2 546 969,0 </a:t>
            </a:r>
            <a:r>
              <a:rPr lang="ru-RU" sz="1600" i="1" dirty="0">
                <a:solidFill>
                  <a:schemeClr val="bg1"/>
                </a:solidFill>
              </a:rPr>
              <a:t>руб.</a:t>
            </a:r>
          </a:p>
        </p:txBody>
      </p:sp>
      <p:pic>
        <p:nvPicPr>
          <p:cNvPr id="123908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909" name="Picture 7" descr="2iAgOFywG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910" name="Picture 5" descr="JraUc11Vov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1788" y="4694238"/>
            <a:ext cx="3255962" cy="2163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2022 и плановый период 2023 и 2024 год (тыс. руб.)</a:t>
            </a:r>
          </a:p>
        </p:txBody>
      </p:sp>
      <p:graphicFrame>
        <p:nvGraphicFramePr>
          <p:cNvPr id="111683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878534"/>
              </p:ext>
            </p:extLst>
          </p:nvPr>
        </p:nvGraphicFramePr>
        <p:xfrm>
          <a:off x="395288" y="1196975"/>
          <a:ext cx="8459787" cy="4648204"/>
        </p:xfrm>
        <a:graphic>
          <a:graphicData uri="http://schemas.openxmlformats.org/drawingml/2006/table">
            <a:tbl>
              <a:tblPr/>
              <a:tblGrid>
                <a:gridCol w="3703637"/>
                <a:gridCol w="1409179"/>
                <a:gridCol w="1554684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38812,4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27652,7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24984,4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24209,0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286,7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131240,8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106520,2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110634,0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40126,6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33271,7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33271,7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17661,8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17332,3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17371,4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25064,4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18138,5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16810,7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Миграционный прирост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628800"/>
          </a:xfrm>
        </p:spPr>
        <p:txBody>
          <a:bodyPr/>
          <a:lstStyle/>
          <a:p>
            <a:pPr algn="ctr" eaLnBrk="1" hangingPunct="1"/>
            <a:r>
              <a:rPr lang="ru-RU" altLang="ru-RU" sz="1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</a:t>
            </a:r>
            <a:r>
              <a:rPr lang="ru-RU" altLang="ru-RU" sz="1800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unga" pitchFamily="34" charset="0"/>
              </a:rPr>
              <a:t>Угранский</a:t>
            </a:r>
            <a:r>
              <a:rPr lang="ru-RU" altLang="ru-RU" sz="1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unga" pitchFamily="34" charset="0"/>
              </a:rPr>
              <a:t> район» Смоленской области на 2022 год и плановый период 2023  и 2024 годов</a:t>
            </a:r>
          </a:p>
        </p:txBody>
      </p:sp>
      <p:pic>
        <p:nvPicPr>
          <p:cNvPr id="83000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2022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8245617"/>
              </p:ext>
            </p:extLst>
          </p:nvPr>
        </p:nvGraphicFramePr>
        <p:xfrm>
          <a:off x="-34037" y="620688"/>
          <a:ext cx="8898417" cy="5796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2023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5118174"/>
              </p:ext>
            </p:extLst>
          </p:nvPr>
        </p:nvGraphicFramePr>
        <p:xfrm>
          <a:off x="-52388" y="423017"/>
          <a:ext cx="9050338" cy="6300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841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2024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3139954"/>
              </p:ext>
            </p:extLst>
          </p:nvPr>
        </p:nvGraphicFramePr>
        <p:xfrm>
          <a:off x="138025" y="571040"/>
          <a:ext cx="8818438" cy="6156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1530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945" y="1792755"/>
            <a:ext cx="4968106" cy="2710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6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999,7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1373,7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209,3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397,5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30307,0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30670,0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31099,0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31596,0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1"/>
          <p:cNvSpPr txBox="1">
            <a:spLocks noChangeArrowheads="1"/>
          </p:cNvSpPr>
          <p:nvPr/>
        </p:nvSpPr>
        <p:spPr bwMode="auto">
          <a:xfrm>
            <a:off x="107504" y="115888"/>
            <a:ext cx="903649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бюджетной и налоговой политики муниципального образования «</a:t>
            </a:r>
            <a:r>
              <a:rPr lang="ru-RU" sz="24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 Смоленской области</a:t>
            </a:r>
            <a:r>
              <a:rPr lang="ru-RU" sz="24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 </a:t>
            </a: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</a:t>
            </a: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и на плановый период </a:t>
            </a: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и 2024</a:t>
            </a: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годов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/>
            <a:r>
              <a:rPr lang="ru-RU" dirty="0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</a:t>
            </a:r>
            <a:r>
              <a:rPr lang="ru-RU" dirty="0" err="1">
                <a:solidFill>
                  <a:schemeClr val="bg1"/>
                </a:solidFill>
              </a:rPr>
              <a:t>Угранский</a:t>
            </a:r>
            <a:r>
              <a:rPr lang="ru-RU" dirty="0">
                <a:solidFill>
                  <a:schemeClr val="bg1"/>
                </a:solidFill>
              </a:rPr>
              <a:t> район» Смоленской области на </a:t>
            </a:r>
            <a:r>
              <a:rPr lang="ru-RU" dirty="0" smtClean="0">
                <a:solidFill>
                  <a:schemeClr val="bg1"/>
                </a:solidFill>
              </a:rPr>
              <a:t>2022 </a:t>
            </a:r>
            <a:r>
              <a:rPr lang="ru-RU" dirty="0">
                <a:solidFill>
                  <a:schemeClr val="bg1"/>
                </a:solidFill>
              </a:rPr>
              <a:t>год и на плановый период </a:t>
            </a:r>
            <a:r>
              <a:rPr lang="ru-RU" dirty="0" smtClean="0">
                <a:solidFill>
                  <a:schemeClr val="bg1"/>
                </a:solidFill>
              </a:rPr>
              <a:t>2023 </a:t>
            </a:r>
            <a:r>
              <a:rPr lang="ru-RU" dirty="0">
                <a:solidFill>
                  <a:schemeClr val="bg1"/>
                </a:solidFill>
              </a:rPr>
              <a:t>и </a:t>
            </a:r>
            <a:r>
              <a:rPr lang="ru-RU" dirty="0" smtClean="0">
                <a:solidFill>
                  <a:schemeClr val="bg1"/>
                </a:solidFill>
              </a:rPr>
              <a:t>2024 </a:t>
            </a:r>
            <a:r>
              <a:rPr lang="ru-RU" dirty="0">
                <a:solidFill>
                  <a:schemeClr val="bg1"/>
                </a:solidFill>
              </a:rPr>
              <a:t>годов разработаны в целях формирования задач бюджетной и налоговой политики на среднесрочный период, а также условий  и подходов, принимаемых при составлении проекта районного бюджета на </a:t>
            </a:r>
            <a:r>
              <a:rPr lang="ru-RU" dirty="0" smtClean="0">
                <a:solidFill>
                  <a:schemeClr val="bg1"/>
                </a:solidFill>
              </a:rPr>
              <a:t>2022 </a:t>
            </a:r>
            <a:r>
              <a:rPr lang="ru-RU" dirty="0">
                <a:solidFill>
                  <a:schemeClr val="bg1"/>
                </a:solidFill>
              </a:rPr>
              <a:t>год и на плановый период </a:t>
            </a:r>
            <a:r>
              <a:rPr lang="ru-RU" dirty="0" smtClean="0">
                <a:solidFill>
                  <a:schemeClr val="bg1"/>
                </a:solidFill>
              </a:rPr>
              <a:t>2023 и 2024 </a:t>
            </a:r>
            <a:r>
              <a:rPr lang="ru-RU" dirty="0">
                <a:solidFill>
                  <a:schemeClr val="bg1"/>
                </a:solidFill>
              </a:rPr>
              <a:t>годов.</a:t>
            </a:r>
          </a:p>
          <a:p>
            <a:pPr indent="457200"/>
            <a:r>
              <a:rPr lang="ru-RU" dirty="0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</a:t>
            </a:r>
            <a:r>
              <a:rPr lang="ru-RU" dirty="0" err="1">
                <a:solidFill>
                  <a:schemeClr val="bg1"/>
                </a:solidFill>
              </a:rPr>
              <a:t>Угранский</a:t>
            </a:r>
            <a:r>
              <a:rPr lang="ru-RU" dirty="0">
                <a:solidFill>
                  <a:schemeClr val="bg1"/>
                </a:solidFill>
              </a:rPr>
              <a:t> район» Смоленской области сохраняют преемственность в отношении определенных ранее приоритетов и скорректированы с учетом текущей экономической ситуации, вызванной распространением новой </a:t>
            </a:r>
            <a:r>
              <a:rPr lang="ru-RU" dirty="0" err="1">
                <a:solidFill>
                  <a:schemeClr val="bg1"/>
                </a:solidFill>
              </a:rPr>
              <a:t>коронавирусной</a:t>
            </a:r>
            <a:r>
              <a:rPr lang="ru-RU" dirty="0">
                <a:solidFill>
                  <a:schemeClr val="bg1"/>
                </a:solidFill>
              </a:rPr>
              <a:t> инфекции, и приятием на федеральном и региональном уровне мер по ее устранению.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15772</TotalTime>
  <Words>6013</Words>
  <Application>Microsoft Office PowerPoint</Application>
  <PresentationFormat>Экран (4:3)</PresentationFormat>
  <Paragraphs>915</Paragraphs>
  <Slides>74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74</vt:i4>
      </vt:variant>
      <vt:variant>
        <vt:lpstr>Произвольные показы</vt:lpstr>
      </vt:variant>
      <vt:variant>
        <vt:i4>1</vt:i4>
      </vt:variant>
    </vt:vector>
  </HeadingPairs>
  <TitlesOfParts>
    <vt:vector size="90" baseType="lpstr">
      <vt:lpstr>Arial Unicode MS</vt:lpstr>
      <vt:lpstr>Arial</vt:lpstr>
      <vt:lpstr>Bodoni MT Black</vt:lpstr>
      <vt:lpstr>Calibri</vt:lpstr>
      <vt:lpstr>Corbel</vt:lpstr>
      <vt:lpstr>华文楷体</vt:lpstr>
      <vt:lpstr>Tahoma</vt:lpstr>
      <vt:lpstr>Times New Roman</vt:lpstr>
      <vt:lpstr>Tunga</vt:lpstr>
      <vt:lpstr>Verdana</vt:lpstr>
      <vt:lpstr>Wingdings</vt:lpstr>
      <vt:lpstr>Mylar</vt:lpstr>
      <vt:lpstr>1_Mylar</vt:lpstr>
      <vt:lpstr>2_Mylar</vt:lpstr>
      <vt:lpstr>3_Mylar</vt:lpstr>
      <vt:lpstr>                                                    МУНИЦИПАЛЬНОЕ ОБРАЗОВАНИЕ                                         « УГРАНСКИЙ РАЙОН»                                       СМОЛЕНСКОЙ ОБЛАСТИ </vt:lpstr>
      <vt:lpstr>Презентация PowerPoint</vt:lpstr>
      <vt:lpstr>Муниципальное образование «Угранский район» Смоленской области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</vt:lpstr>
      <vt:lpstr>Презентация PowerPoint</vt:lpstr>
      <vt:lpstr>Для чего району бюджет?</vt:lpstr>
      <vt:lpstr>Основные показатели социально-экономического развития муниципального образования «Угранский район» Смоленской области на 2022 год и плановый период 2023  и 2024 годов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направления бюджетной политики  муниципального образования  «Угранский район» Смоленской области на 2022 год и плановый период 2023-2024 годов</vt:lpstr>
      <vt:lpstr>Презентация PowerPoint</vt:lpstr>
      <vt:lpstr>Что такое бюджет?</vt:lpstr>
      <vt:lpstr>Презентация PowerPoint</vt:lpstr>
      <vt:lpstr>Бюджетный процесс</vt:lpstr>
      <vt:lpstr>Этапы бюджетного процесса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Основные характеристики  районного  бюджета на   2022 и плановый период 2023 и 2024 годов. ( тыс.руб)</vt:lpstr>
      <vt:lpstr>Презентация PowerPoint</vt:lpstr>
      <vt:lpstr>Источники финансирования дефицита районного бюджета (тыс.руб).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Презентация PowerPoint</vt:lpstr>
      <vt:lpstr>Презентация PowerPoint</vt:lpstr>
      <vt:lpstr>Презентация PowerPoint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2022 год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Программная структура расходов  районного бюджета на 2022 год и плановый период 2023 и 2024 г (в тыс.руб.)</vt:lpstr>
      <vt:lpstr>Презентация PowerPoint</vt:lpstr>
      <vt:lpstr>Презентация PowerPoint</vt:lpstr>
      <vt:lpstr>Программная структура расходов  районного бюджета на 2022 год и плановый период 2023 и 2024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 </vt:lpstr>
      <vt:lpstr>Презентация PowerPoint</vt:lpstr>
      <vt:lpstr>Муниципальная программа «Развитие  образования в муниципальном образовании « Угранский район» Смоленской области»  </vt:lpstr>
      <vt:lpstr>Муниципальная программа «Развитие культуры и туризма в муниципальном образовании «Угранский район» Смоленской области»</vt:lpstr>
      <vt:lpstr>Программная структура расходов  районного бюджета на 2022 год и плановый период 2023 и 2024 г.</vt:lpstr>
      <vt:lpstr>Муниципальная программа  «Управление муниципальными финансами в муниципальном образовании  «Угранский район» Смоленской области»</vt:lpstr>
      <vt:lpstr>Муниципальная программа  «Устойчивое развитие сельских территорий в муниципальном образовании  «Угранский район» Смоленской области»</vt:lpstr>
      <vt:lpstr>Муниципальная программа  « Поддержка общественных организаций  муниципального образования « Угранский район» Смоленской области»  </vt:lpstr>
      <vt:lpstr>Программная структура расходов  районного бюджета на 2022 год и плановый период 2023 и 2024 г.</vt:lpstr>
      <vt:lpstr>Муниципальная программа  «Обеспечение жильем молодых семей»</vt:lpstr>
      <vt:lpstr>Муниципальная программа  «Энергосбережение и повышение энергетической эффективности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 бюджетных ассигнований по разделам расходов  на 2022 и плановый период 2023 и 2024 год (тыс. руб.)</vt:lpstr>
      <vt:lpstr>Презентация PowerPoint</vt:lpstr>
      <vt:lpstr>Презентация PowerPoint</vt:lpstr>
      <vt:lpstr>Презентация PowerPoint</vt:lpstr>
      <vt:lpstr>Контактная информация</vt:lpstr>
      <vt:lpstr>Презентация PowerPoint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User</cp:lastModifiedBy>
  <cp:revision>555</cp:revision>
  <cp:lastPrinted>2022-09-15T12:00:01Z</cp:lastPrinted>
  <dcterms:created xsi:type="dcterms:W3CDTF">2013-12-02T14:04:15Z</dcterms:created>
  <dcterms:modified xsi:type="dcterms:W3CDTF">2022-09-30T09:31:52Z</dcterms:modified>
</cp:coreProperties>
</file>