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49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3582342954159593"/>
          <c:y val="1.308900523560211E-2"/>
          <c:w val="0.53820033955857416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115864</c:v>
                </c:pt>
                <c:pt idx="1">
                  <c:v>90394</c:v>
                </c:pt>
                <c:pt idx="2">
                  <c:v>78725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4380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85764.6</c:v>
                </c:pt>
                <c:pt idx="1">
                  <c:v>76551.199999999997</c:v>
                </c:pt>
                <c:pt idx="2">
                  <c:v>80594.899999999994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241.2</c:v>
                </c:pt>
                <c:pt idx="1">
                  <c:v>240.7</c:v>
                </c:pt>
                <c:pt idx="2">
                  <c:v>240.7</c:v>
                </c:pt>
              </c:numCache>
            </c:numRef>
          </c:val>
        </c:ser>
        <c:dLbls>
          <c:showVal val="1"/>
        </c:dLbls>
        <c:gapWidth val="75"/>
        <c:shape val="box"/>
        <c:axId val="154998272"/>
        <c:axId val="154999808"/>
        <c:axId val="0"/>
      </c:bar3DChart>
      <c:catAx>
        <c:axId val="154998272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999808"/>
        <c:crosses val="autoZero"/>
        <c:auto val="1"/>
        <c:lblAlgn val="ctr"/>
        <c:lblOffset val="100"/>
      </c:catAx>
      <c:valAx>
        <c:axId val="15499980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54998272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7"/>
          <c:w val="0.28492242213924845"/>
          <c:h val="0.59966777180326614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226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plotArea>
      <c:layout>
        <c:manualLayout>
          <c:layoutTarget val="inner"/>
          <c:xMode val="edge"/>
          <c:yMode val="edge"/>
          <c:x val="8.7486157253599109E-2"/>
          <c:y val="5.6451612903225833E-2"/>
          <c:w val="0.8039867109634552"/>
          <c:h val="0.7768817204301079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Лист1!$A$2:$A$4</c:f>
              <c:strCache>
                <c:ptCount val="1"/>
                <c:pt idx="0">
                  <c:v>Верхний предел муниципального долго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3069</c:v>
                </c:pt>
              </c:numCache>
            </c:numRef>
          </c:val>
        </c:ser>
        <c:gapWidth val="75"/>
        <c:overlap val="-25"/>
        <c:axId val="59085568"/>
        <c:axId val="59087104"/>
      </c:barChart>
      <c:dateAx>
        <c:axId val="59085568"/>
        <c:scaling>
          <c:orientation val="minMax"/>
        </c:scaling>
        <c:axPos val="b"/>
        <c:majorTickMark val="none"/>
        <c:tickLblPos val="none"/>
        <c:crossAx val="59087104"/>
        <c:crosses val="autoZero"/>
        <c:lblOffset val="100"/>
      </c:dateAx>
      <c:valAx>
        <c:axId val="59087104"/>
        <c:scaling>
          <c:orientation val="minMax"/>
        </c:scaling>
        <c:axPos val="l"/>
        <c:majorGridlines>
          <c:spPr>
            <a:ln w="14592" cap="flat" cmpd="sng" algn="ctr">
              <a:solidFill>
                <a:schemeClr val="dk1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0000"/>
                </a:srgbClr>
              </a:outerShdw>
            </a:effectLst>
          </c:spPr>
        </c:majorGridlines>
        <c:numFmt formatCode="General" sourceLinked="1"/>
        <c:majorTickMark val="none"/>
        <c:tickLblPos val="nextTo"/>
        <c:spPr>
          <a:ln w="7296">
            <a:noFill/>
          </a:ln>
        </c:spPr>
        <c:txPr>
          <a:bodyPr rot="0" vert="horz"/>
          <a:lstStyle/>
          <a:p>
            <a:pPr>
              <a:defRPr sz="1379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9085568"/>
        <c:crosses val="autoZero"/>
        <c:crossBetween val="between"/>
      </c:valAx>
      <c:spPr>
        <a:noFill/>
        <a:ln w="19456">
          <a:noFill/>
        </a:ln>
      </c:spPr>
    </c:plotArea>
    <c:legend>
      <c:legendPos val="r"/>
      <c:layout>
        <c:manualLayout>
          <c:xMode val="edge"/>
          <c:yMode val="edge"/>
          <c:x val="0.90476190476190443"/>
          <c:y val="0.30107526881720448"/>
          <c:w val="9.3023255813953501E-2"/>
          <c:h val="0.28494623655913975"/>
        </c:manualLayout>
      </c:layout>
      <c:spPr>
        <a:solidFill>
          <a:srgbClr val="FFFFFF"/>
        </a:solidFill>
        <a:ln w="2432">
          <a:solidFill>
            <a:srgbClr val="000000"/>
          </a:solidFill>
          <a:prstDash val="solid"/>
        </a:ln>
      </c:spPr>
      <c:txPr>
        <a:bodyPr/>
        <a:lstStyle/>
        <a:p>
          <a:pPr>
            <a:defRPr sz="1268" b="0" i="0" u="none" strike="noStrike" baseline="0">
              <a:solidFill>
                <a:srgbClr val="FF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79" b="0" i="0" u="none" strike="noStrike" baseline="0">
          <a:solidFill>
            <a:srgbClr val="FF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57"/>
          <c:y val="6.558587598425196E-2"/>
          <c:w val="0.48427444225721794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26739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6860.2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206249.8</c:v>
                </c:pt>
              </c:numCache>
            </c:numRef>
          </c:val>
        </c:ser>
        <c:shape val="cylinder"/>
        <c:axId val="180913280"/>
        <c:axId val="180914816"/>
        <c:axId val="0"/>
      </c:bar3DChart>
      <c:catAx>
        <c:axId val="180913280"/>
        <c:scaling>
          <c:orientation val="minMax"/>
        </c:scaling>
        <c:delete val="1"/>
        <c:axPos val="b"/>
        <c:tickLblPos val="nextTo"/>
        <c:crossAx val="180914816"/>
        <c:crosses val="autoZero"/>
        <c:auto val="1"/>
        <c:lblAlgn val="ctr"/>
        <c:lblOffset val="100"/>
      </c:catAx>
      <c:valAx>
        <c:axId val="1809148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9132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9"/>
  <c:chart>
    <c:autoTitleDeleted val="1"/>
    <c:plotArea>
      <c:layout>
        <c:manualLayout>
          <c:layoutTarget val="inner"/>
          <c:xMode val="edge"/>
          <c:yMode val="edge"/>
          <c:x val="0.53002309468822173"/>
          <c:y val="0.25426621160409557"/>
          <c:w val="0.35103926096997706"/>
          <c:h val="0.518771331058020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355895077185217E-2"/>
                  <c:y val="-1.1921054327805485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1.079847258630981E-2"/>
                  <c:y val="-6.9778202672985942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6.0326651513466181E-2"/>
                  <c:y val="-4.2154139363273238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2.5110136406950471E-2"/>
                  <c:y val="-4.4406383005224917E-3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6.6805928491991226E-2"/>
                  <c:y val="-0.16099201380429654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8.6774316213932043E-2"/>
                  <c:y val="8.3811712405776669E-3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8130487497130993E-2"/>
                  <c:y val="5.9655009569864879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2.8541725799513199E-2"/>
                  <c:y val="-1.4291366146820529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-6.9131418304876902E-3"/>
                  <c:y val="-4.7734700102045308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4.8323829026406515E-2"/>
                  <c:y val="6.8756751607769825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37864.400000000001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119043.3</c:v>
                </c:pt>
                <c:pt idx="5" formatCode="General">
                  <c:v>36217.5</c:v>
                </c:pt>
                <c:pt idx="6" formatCode="General">
                  <c:v>13911.1</c:v>
                </c:pt>
                <c:pt idx="7">
                  <c:v>350</c:v>
                </c:pt>
                <c:pt idx="8">
                  <c:v>5</c:v>
                </c:pt>
                <c:pt idx="9">
                  <c:v>20013.099999999988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8.121112406166936E-2"/>
          <c:y val="7.8029932607035404E-2"/>
          <c:w val="0.32856668676442019"/>
          <c:h val="0.83153712082098152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91"/>
          <c:w val="0.336374002280502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09E-3"/>
                  <c:y val="-7.8351144149816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4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344E-2"/>
                  <c:y val="-0.14846724517006685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32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21"/>
          <c:h val="0.546733318231771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59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28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69"/>
                  <c:y val="0.33454464863479783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49957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8"/>
                  <c:y val="5.3568789220032657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04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0978E-2"/>
                  <c:y val="5.7880573648123067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19E-2"/>
                  <c:y val="1.3765993623700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37E-2"/>
                  <c:y val="-8.7676161977806154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187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</a:t>
            </a:r>
            <a:r>
              <a:rPr lang="ru-RU" altLang="ru-RU" sz="2000" i="1" dirty="0" err="1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>
                <a:solidFill>
                  <a:schemeClr val="bg1"/>
                </a:solidFill>
              </a:rPr>
              <a:t> район» Смоленской области на 2021 год и  на плановый период  2022-2023 годов» 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25.02.2021г</a:t>
            </a:r>
            <a:r>
              <a:rPr lang="ru-RU" altLang="ru-RU" sz="2000" i="1" dirty="0">
                <a:solidFill>
                  <a:schemeClr val="bg1"/>
                </a:solidFill>
              </a:rPr>
              <a:t>.).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85764,6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5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Решением </a:t>
            </a:r>
            <a:r>
              <a:rPr lang="ru-RU" sz="1400" dirty="0" err="1">
                <a:solidFill>
                  <a:schemeClr val="bg1"/>
                </a:solidFill>
              </a:rPr>
              <a:t>Угранского</a:t>
            </a:r>
            <a:r>
              <a:rPr lang="ru-RU" sz="1400" dirty="0">
                <a:solidFill>
                  <a:schemeClr val="bg1"/>
                </a:solidFill>
              </a:rPr>
              <a:t> районного Совета депутатов от 06.10.2020 №15 внесены изменения в решение «О бюджете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sz="1400" dirty="0" smtClean="0">
                <a:solidFill>
                  <a:schemeClr val="bg1"/>
                </a:solidFill>
              </a:rPr>
              <a:t>2021 </a:t>
            </a:r>
            <a:r>
              <a:rPr lang="ru-RU" sz="1400" dirty="0">
                <a:solidFill>
                  <a:schemeClr val="bg1"/>
                </a:solidFill>
              </a:rPr>
              <a:t>год и  на плановый период  </a:t>
            </a:r>
            <a:r>
              <a:rPr lang="ru-RU" sz="1400" dirty="0" smtClean="0">
                <a:solidFill>
                  <a:schemeClr val="bg1"/>
                </a:solidFill>
              </a:rPr>
              <a:t>2022-2023 </a:t>
            </a:r>
            <a:r>
              <a:rPr lang="ru-RU" sz="1400" dirty="0">
                <a:solidFill>
                  <a:schemeClr val="bg1"/>
                </a:solidFill>
              </a:rPr>
              <a:t>годов». 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Субсидии на обеспечение развития и укрепления материально-технической базы домов культуры в населенных пунктах с числом жителей до 50 тысяч человек – 860,0 тыс.руб.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Субсидии на государственную поддержку отрасли культуры (государственная поддержка лучших сельских учреждений культуры и лучших работников сельских учреждений культуры) – 344,82757 тыс. руб.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Субсидия на реализацию мероприятий по обеспечению жильем молодых семей на 2021г. – 366,6083 тыс. руб.; на 2022г. – 567,89585 тыс. руб., на 2023г. – 565,492 тыс. руб.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За счет увеличения плановых назначений по доходам от продажи  земельных участков в сумме</a:t>
            </a:r>
            <a:r>
              <a:rPr lang="ru-RU" sz="1400" b="1" dirty="0" smtClean="0">
                <a:solidFill>
                  <a:schemeClr val="bg1"/>
                </a:solidFill>
              </a:rPr>
              <a:t> 968,913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тыс. руб.: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Увеличить ЛБО: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   Отделу культуры и спорта Администрации МО «</a:t>
            </a:r>
            <a:r>
              <a:rPr lang="ru-RU" sz="14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400" dirty="0" smtClean="0">
                <a:solidFill>
                  <a:schemeClr val="bg1"/>
                </a:solidFill>
              </a:rPr>
              <a:t> район»  на «</a:t>
            </a:r>
            <a:r>
              <a:rPr lang="ru-RU" sz="1400" dirty="0" err="1" smtClean="0">
                <a:solidFill>
                  <a:schemeClr val="bg1"/>
                </a:solidFill>
              </a:rPr>
              <a:t>Всходский</a:t>
            </a:r>
            <a:r>
              <a:rPr lang="ru-RU" sz="1400" dirty="0" smtClean="0">
                <a:solidFill>
                  <a:schemeClr val="bg1"/>
                </a:solidFill>
              </a:rPr>
              <a:t> сельский Дом культуры» в сумме </a:t>
            </a:r>
            <a:r>
              <a:rPr lang="ru-RU" sz="1400" b="1" dirty="0" smtClean="0">
                <a:solidFill>
                  <a:schemeClr val="bg1"/>
                </a:solidFill>
              </a:rPr>
              <a:t>968,913</a:t>
            </a:r>
            <a:r>
              <a:rPr lang="ru-RU" sz="1400" dirty="0" smtClean="0">
                <a:solidFill>
                  <a:schemeClr val="bg1"/>
                </a:solidFill>
              </a:rPr>
              <a:t> тыс. руб. на приобретение одежды сцены, кресел в зрительный зал, </a:t>
            </a:r>
            <a:r>
              <a:rPr lang="ru-RU" sz="1400" dirty="0" err="1" smtClean="0">
                <a:solidFill>
                  <a:schemeClr val="bg1"/>
                </a:solidFill>
              </a:rPr>
              <a:t>звукоусилительной</a:t>
            </a:r>
            <a:r>
              <a:rPr lang="ru-RU" sz="1400" dirty="0" smtClean="0">
                <a:solidFill>
                  <a:schemeClr val="bg1"/>
                </a:solidFill>
              </a:rPr>
              <a:t> аппаратуры, </a:t>
            </a:r>
            <a:r>
              <a:rPr lang="ru-RU" sz="1400" dirty="0" err="1" smtClean="0">
                <a:solidFill>
                  <a:schemeClr val="bg1"/>
                </a:solidFill>
              </a:rPr>
              <a:t>жалюзей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1039813"/>
            <a:ext cx="879157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3. За счет сводных остатков, сложившихся на счете по учету средств бюджета на 01.01.2021г. в сумме </a:t>
            </a:r>
            <a:r>
              <a:rPr lang="ru-RU" sz="1600" b="1" dirty="0" smtClean="0">
                <a:solidFill>
                  <a:schemeClr val="bg1"/>
                </a:solidFill>
              </a:rPr>
              <a:t>1193,5867</a:t>
            </a:r>
            <a:r>
              <a:rPr lang="ru-RU" sz="1600" dirty="0" smtClean="0">
                <a:solidFill>
                  <a:schemeClr val="bg1"/>
                </a:solidFill>
              </a:rPr>
              <a:t>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Увеличить ЛБО: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ru-RU" sz="1600" b="1" dirty="0" smtClean="0">
                <a:solidFill>
                  <a:schemeClr val="bg1"/>
                </a:solidFill>
              </a:rPr>
              <a:t>Отделу образования </a:t>
            </a:r>
            <a:r>
              <a:rPr lang="ru-RU" sz="1600" dirty="0" smtClean="0">
                <a:solidFill>
                  <a:schemeClr val="bg1"/>
                </a:solidFill>
              </a:rPr>
              <a:t>для передачи целевых субсидий подведомственным учреждениям в сумме </a:t>
            </a:r>
            <a:r>
              <a:rPr lang="ru-RU" sz="1600" b="1" dirty="0" smtClean="0">
                <a:solidFill>
                  <a:schemeClr val="bg1"/>
                </a:solidFill>
              </a:rPr>
              <a:t>274,90470</a:t>
            </a:r>
            <a:r>
              <a:rPr lang="ru-RU" sz="1600" dirty="0" smtClean="0">
                <a:solidFill>
                  <a:schemeClr val="bg1"/>
                </a:solidFill>
              </a:rPr>
              <a:t> тыс. руб., в т.ч.: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  1. на бесплатное двухразовое питание обучающихся с ограниченными возможностями здоровья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МБОУ «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600" dirty="0" smtClean="0">
                <a:solidFill>
                  <a:schemeClr val="bg1"/>
                </a:solidFill>
              </a:rPr>
              <a:t> СШ» - 21,9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МБОУ «Знаменская средняя школа» - 16,5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  2. </a:t>
            </a:r>
            <a:r>
              <a:rPr lang="ru-RU" sz="1600" dirty="0" err="1" smtClean="0">
                <a:solidFill>
                  <a:schemeClr val="bg1"/>
                </a:solidFill>
              </a:rPr>
              <a:t>софинансирование</a:t>
            </a:r>
            <a:r>
              <a:rPr lang="ru-RU" sz="1600" dirty="0" smtClean="0">
                <a:solidFill>
                  <a:schemeClr val="bg1"/>
                </a:solidFill>
              </a:rPr>
              <a:t> расходов на мероприятия по организации бесплатного горячего питания: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МБОУ «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600" dirty="0" smtClean="0">
                <a:solidFill>
                  <a:schemeClr val="bg1"/>
                </a:solidFill>
              </a:rPr>
              <a:t> СШ» - 19,75060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МБОУ «</a:t>
            </a:r>
            <a:r>
              <a:rPr lang="ru-RU" sz="1600" dirty="0" err="1" smtClean="0">
                <a:solidFill>
                  <a:schemeClr val="bg1"/>
                </a:solidFill>
              </a:rPr>
              <a:t>Всходская</a:t>
            </a:r>
            <a:r>
              <a:rPr lang="ru-RU" sz="1600" dirty="0" smtClean="0">
                <a:solidFill>
                  <a:schemeClr val="bg1"/>
                </a:solidFill>
              </a:rPr>
              <a:t> СШ» - 3,40583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МБОУ «Знаменская средняя школа» - 3,72118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МКОУ «</a:t>
            </a:r>
            <a:r>
              <a:rPr lang="ru-RU" sz="1600" dirty="0" err="1" smtClean="0">
                <a:solidFill>
                  <a:schemeClr val="bg1"/>
                </a:solidFill>
              </a:rPr>
              <a:t>Вешковская</a:t>
            </a:r>
            <a:r>
              <a:rPr lang="ru-RU" sz="1600" dirty="0" smtClean="0">
                <a:solidFill>
                  <a:schemeClr val="bg1"/>
                </a:solidFill>
              </a:rPr>
              <a:t> основная школа» - 1,49209 тыс. руб.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  3. МБОУ «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Угранская</a:t>
            </a:r>
            <a:r>
              <a:rPr lang="ru-RU" sz="1600" dirty="0" smtClean="0">
                <a:solidFill>
                  <a:schemeClr val="bg1"/>
                </a:solidFill>
              </a:rPr>
              <a:t> СШ» - огнезащитная обработка деревянных конструкций чердачного помещения – 208,135 тыс. руб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- Погашение дефицита бюджета – 837,0 тыс. руб. 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Погашение дефицита бюджета – 837,0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40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– </a:t>
            </a:r>
            <a:r>
              <a:rPr lang="ru-RU" dirty="0" smtClean="0">
                <a:solidFill>
                  <a:schemeClr val="bg1"/>
                </a:solidFill>
              </a:rPr>
              <a:t>6860,2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317009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677656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5121,7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43143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 – </a:t>
            </a:r>
            <a:r>
              <a:rPr lang="ru-RU" sz="1600" dirty="0" smtClean="0">
                <a:solidFill>
                  <a:schemeClr val="bg1"/>
                </a:solidFill>
              </a:rPr>
              <a:t>99,0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2022г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206249,8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167185,9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159560,6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115864,0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85764,6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241,2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 – </a:t>
            </a:r>
            <a:r>
              <a:rPr lang="ru-RU" sz="1400" dirty="0" smtClean="0">
                <a:solidFill>
                  <a:schemeClr val="bg1"/>
                </a:solidFill>
              </a:rPr>
              <a:t>4380,0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2022г –0,0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2023г – 0,0</a:t>
            </a: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239849,0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243042,6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34970,2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2914,2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61087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(волонтерства)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8010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537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12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239849,0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33599,2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206249,8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42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29628,4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122555,5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42625,8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7517,2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0" y="500042"/>
          <a:ext cx="8929688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11621</TotalTime>
  <Words>6493</Words>
  <Application>Microsoft Office PowerPoint</Application>
  <PresentationFormat>Экран (4:3)</PresentationFormat>
  <Paragraphs>959</Paragraphs>
  <Slides>74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0" baseType="lpstr">
      <vt:lpstr>Mylar</vt:lpstr>
      <vt:lpstr>1_Mylar</vt:lpstr>
      <vt:lpstr>2_Mylar</vt:lpstr>
      <vt:lpstr>3_Mylar</vt:lpstr>
      <vt:lpstr>4_Mylar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345</cp:revision>
  <dcterms:created xsi:type="dcterms:W3CDTF">2013-12-02T14:04:15Z</dcterms:created>
  <dcterms:modified xsi:type="dcterms:W3CDTF">2021-03-15T11:14:13Z</dcterms:modified>
</cp:coreProperties>
</file>