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diagrams/layout1.xml" ContentType="application/vnd.openxmlformats-officedocument.drawingml.diagram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1" r:id="rId3"/>
    <p:sldMasterId id="2147484652" r:id="rId4"/>
    <p:sldMasterId id="2147484653" r:id="rId5"/>
    <p:sldMasterId id="2147484665" r:id="rId6"/>
    <p:sldMasterId id="2147484666" r:id="rId7"/>
    <p:sldMasterId id="2147484667" r:id="rId8"/>
    <p:sldMasterId id="2147484680" r:id="rId9"/>
    <p:sldMasterId id="2147484681" r:id="rId10"/>
    <p:sldMasterId id="2147484682" r:id="rId11"/>
    <p:sldMasterId id="2147484683" r:id="rId12"/>
    <p:sldMasterId id="2147484684" r:id="rId13"/>
    <p:sldMasterId id="2147484685" r:id="rId14"/>
    <p:sldMasterId id="2147484686" r:id="rId15"/>
  </p:sldMasterIdLst>
  <p:notesMasterIdLst>
    <p:notesMasterId r:id="rId85"/>
  </p:notesMasterIdLst>
  <p:sldIdLst>
    <p:sldId id="256" r:id="rId16"/>
    <p:sldId id="340" r:id="rId17"/>
    <p:sldId id="336" r:id="rId18"/>
    <p:sldId id="313" r:id="rId19"/>
    <p:sldId id="257" r:id="rId20"/>
    <p:sldId id="316" r:id="rId21"/>
    <p:sldId id="341" r:id="rId22"/>
    <p:sldId id="319" r:id="rId23"/>
    <p:sldId id="320" r:id="rId24"/>
    <p:sldId id="342" r:id="rId25"/>
    <p:sldId id="343" r:id="rId26"/>
    <p:sldId id="321" r:id="rId27"/>
    <p:sldId id="322" r:id="rId28"/>
    <p:sldId id="344" r:id="rId29"/>
    <p:sldId id="323" r:id="rId30"/>
    <p:sldId id="337" r:id="rId31"/>
    <p:sldId id="324" r:id="rId32"/>
    <p:sldId id="376" r:id="rId33"/>
    <p:sldId id="375" r:id="rId34"/>
    <p:sldId id="327" r:id="rId35"/>
    <p:sldId id="328" r:id="rId36"/>
    <p:sldId id="370" r:id="rId37"/>
    <p:sldId id="379" r:id="rId38"/>
    <p:sldId id="378" r:id="rId39"/>
    <p:sldId id="380" r:id="rId40"/>
    <p:sldId id="381" r:id="rId41"/>
    <p:sldId id="382" r:id="rId42"/>
    <p:sldId id="339" r:id="rId43"/>
    <p:sldId id="383" r:id="rId44"/>
    <p:sldId id="384" r:id="rId45"/>
    <p:sldId id="372" r:id="rId46"/>
    <p:sldId id="373" r:id="rId47"/>
    <p:sldId id="374" r:id="rId48"/>
    <p:sldId id="302" r:id="rId49"/>
    <p:sldId id="350" r:id="rId50"/>
    <p:sldId id="351" r:id="rId51"/>
    <p:sldId id="268" r:id="rId52"/>
    <p:sldId id="272" r:id="rId53"/>
    <p:sldId id="261" r:id="rId54"/>
    <p:sldId id="299" r:id="rId55"/>
    <p:sldId id="352" r:id="rId56"/>
    <p:sldId id="263" r:id="rId57"/>
    <p:sldId id="369" r:id="rId58"/>
    <p:sldId id="367" r:id="rId59"/>
    <p:sldId id="371" r:id="rId60"/>
    <p:sldId id="294" r:id="rId61"/>
    <p:sldId id="355" r:id="rId62"/>
    <p:sldId id="356" r:id="rId63"/>
    <p:sldId id="296" r:id="rId64"/>
    <p:sldId id="357" r:id="rId65"/>
    <p:sldId id="358" r:id="rId66"/>
    <p:sldId id="295" r:id="rId67"/>
    <p:sldId id="359" r:id="rId68"/>
    <p:sldId id="360" r:id="rId69"/>
    <p:sldId id="297" r:id="rId70"/>
    <p:sldId id="361" r:id="rId71"/>
    <p:sldId id="362" r:id="rId72"/>
    <p:sldId id="363" r:id="rId73"/>
    <p:sldId id="298" r:id="rId74"/>
    <p:sldId id="364" r:id="rId75"/>
    <p:sldId id="365" r:id="rId76"/>
    <p:sldId id="366" r:id="rId77"/>
    <p:sldId id="347" r:id="rId78"/>
    <p:sldId id="273" r:id="rId79"/>
    <p:sldId id="349" r:id="rId80"/>
    <p:sldId id="353" r:id="rId81"/>
    <p:sldId id="354" r:id="rId82"/>
    <p:sldId id="348" r:id="rId83"/>
    <p:sldId id="278" r:id="rId84"/>
  </p:sldIdLst>
  <p:sldSz cx="9144000" cy="6858000" type="screen4x3"/>
  <p:notesSz cx="6858000" cy="9144000"/>
  <p:custShowLst>
    <p:custShow name="Произвольный показ 1" id="0">
      <p:sldLst>
        <p:sld r:id="rId16"/>
        <p:sld r:id="rId20"/>
        <p:sld r:id="rId54"/>
        <p:sld r:id="rId57"/>
        <p:sld r:id="rId5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84" Type="http://schemas.openxmlformats.org/officeDocument/2006/relationships/slide" Target="slides/slide69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5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6D2343-C327-4095-B823-2F7D42C49B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8739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BC15E2-CA0F-4791-9B8E-126BD5808741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992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992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0EFFF6-51CF-4BC7-AE52-766BC240F8FA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3E8BD2-DA77-43C4-AF97-9976EBC3287A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D67C6-EE9B-4AC7-9654-53E49F8A4178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D2F0-F554-46CF-A886-BA201C4A09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71F03-81BB-4669-8BAB-87DD8332889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62268-820B-41C5-AFD4-24CA6591F5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789DE-1E70-488D-9108-457E9C438C2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2E699-0B51-4287-9CB9-3FB690E036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0F7EB-E334-4B99-B6D0-FACA9D883D3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B4D04-46D2-4F4E-B91E-77BB3D6E02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C0D74-84A2-410C-BF55-C97F9ED4B03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E45C5-2A0B-449F-AB20-3E6B8FD69A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1F1FE-01F5-4557-974C-FDBC4892777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16D93-4536-49F1-86E7-2DDD3DEED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D5E76-CC2B-4624-A8D7-284FCC59D824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09AC-2F4D-4B71-88CD-F050770C2C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2D1F7-9DD1-48FF-B8BC-2C09586194E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D6141-7684-40ED-9E7E-ADA5277003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38341-2E08-4810-9FA4-2645D265B81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117E7-8EA4-441D-9078-CCF03B6092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5EDFC-E9E3-45EE-AA06-D549FE6A3458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BD3F3-916A-46E5-A365-903798DFB2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D59F-1483-48C5-BFA0-79FB6E961A1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4E9D-E337-4A1C-A6A8-9F77DD697B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296D8-21FD-4F69-8E11-0CD0B01CBAF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07083-6988-496E-BFA0-786DCAF046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53147-BFEA-4ECA-AA56-AA600EB0BDD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3D9F3-6ADD-4297-880E-01BD03CA8A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3D57B-51FB-41BE-A457-973A409BC39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3C3BA-12DE-4DBB-9355-8303C7CE19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0DE2C-BB90-4BD7-B015-C4EC0BB0A0D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FCD9D-593A-450F-9CED-BF125CB683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9E882-A0CE-4DCE-8DFB-56D8D4872A3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637B-128B-4908-BAB3-5430CCB497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C0DD0-E13D-4524-A7B3-4D8F73F8ACB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BC53F-8889-467D-9A83-38A057772C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3891E-2160-47B4-BCE2-1F94C48FA228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6597B-E960-402C-B0D3-17CB581D14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2643A-8CDE-404D-899A-1FEF8EE0C25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CEABA-5436-4BD6-A1F0-2957F0C318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830E7-C97E-4FBB-B38A-5E37B11E496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863E2-D6EA-47D9-A6B1-FF1809B349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1B0C6-1F4F-4083-AF11-03F7AF5F479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A94BB-FA1C-47CE-A261-8E8EB59E3A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60BA-B2B7-4D41-87BD-30E2D504487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5982-1322-458A-9944-CA1D94BFED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3B3A7-177C-440A-9348-FE68E5BEA9C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91FB5-A828-4531-838C-B75CE83080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A50C5-D20A-4CE3-B70F-56BA5A38401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2B957-FA4D-4336-A1A1-D368BFBB1D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D4A30-C9DA-429E-AEF6-89A155179E1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36913-2CB5-4328-B0D3-0EFF4F0B00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F42A3-8477-4E25-82C5-6FA66537114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5DD7-FF00-428D-A71C-F6991E146C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5E2FA-6876-4CB6-864B-EB5E9042DF7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D0E9-F2AF-406F-AEA2-E01A6E4949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C8652-2245-4B0E-A394-5346258CD3A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3C3C2-A727-4804-8BBF-DA2C49CF7A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2FC40-71BA-4E59-B4B7-66C17938623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193B7-857C-40A9-8DA9-633D565AE1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04EE4-68A8-4AB6-B06D-8211881C2F7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590FC-AB0D-4F55-82E9-789CED9095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801E5-A337-4C46-8B01-D153E44DBC8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1579E-567F-4D1D-A983-A2B2927577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2DCD5-2C3B-44F2-8CF4-B6DACC6369D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CA886-3A5F-4C40-B245-5BA5371A5B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F3582-5991-4E71-ABE2-54A26E2F804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788FD-93D1-42FF-8DFF-DC139E41E7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67E7-A2CC-47EC-97BC-7A09E139102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0C2E3-832B-4170-8B91-B40006E550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43066-A0A4-4378-A8D7-ABA67BA1F47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C5644-70DB-44B7-9080-1F44A1E6E8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3398C-AD95-4773-9FEB-597ED03A8CF4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41F87-C298-4436-A40C-E8974523DA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25E9-9B9C-41C7-AF09-F0EE3A360E3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4C557-1AF3-4B74-99CA-A27BBA8875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C83BD-7799-4F03-A1D4-D30A0502786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DFBE-9803-441D-8225-2092C16353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B2A75-F5B4-40E3-BA74-3B2222145B3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F18AC-97CF-470F-9C8E-1B5D6EF89E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31110-2918-42F4-8602-8A08F2CAB985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B00F0-CE2A-4CF9-B72E-371287BE41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733AD-9596-4CA2-A279-B314E26A7CD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21FBE-3217-4403-BF7F-45C4C56D43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4F324-4182-4813-AF64-8DADDDDCF39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93547-AAD4-4E3A-9C87-CF3843C2B7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A7623-79DE-4F5A-B34D-91EA0E4F1071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EE44D-7F2E-4B48-9020-255219850D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6E48D-0492-403B-B52F-B68118E24B9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DA5E0-41BB-4645-923C-F27323E9DB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603BB-20BD-4810-8B57-7646BCBA3F7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28082-93F4-4FBA-9826-C8EBF3578F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ADC79-FAFB-4318-A46A-79191C20BE7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1FEA8-474E-410C-AC49-1ED20F8F97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C2806-D163-4950-B50F-24982449490B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2B579-980D-4528-97ED-96598DE3A4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42D9A-1294-404F-A911-79B38A12A99B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3E446-044D-4234-9F37-62117C5CE0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32234-2F33-4E14-A9EF-A5E6C9215554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51F0-0F76-4593-8057-90F5D02AD6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2A771-9BD9-4965-938D-81BC4152511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8AF59-796F-4ABA-804A-19382BC213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CD2C-16FD-46A4-B16A-0A33DEE7E1F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3CB4D-E288-4014-A33A-35333313A9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95F95-B549-4706-B9A9-9A311E3BF8E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6590D-9E99-4F8A-A727-4C20BAEB0B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E5D76-0E0C-4544-A9A9-790A55B24791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E588C-4091-4DC0-A4A4-864AF940EE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217FE-C0B0-4952-9339-1D139020E7F5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22309-FE84-4D51-B861-5530AE3EA6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8A321-F1C9-46B2-97C0-19D446BAD27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E844E-9457-46A6-A8A7-AAEA9743FF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6AE2B-8B1A-4A8A-975C-A0998D4E956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1248D-98D8-4F0A-8617-FF170706CE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83879-6CC2-4303-9099-5B6AA5E42E6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5AA80-20FC-4430-B76F-18FC9A52B1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B3943-F3F7-4100-B4B4-3EED74B116E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C6C0-AB6E-40A8-B119-DA2D1748F9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17BA8-67AD-4CED-B6B5-8CE760CB7BB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1FE23-40B6-4B35-8CF6-AF0F77049F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68636-2DAC-4127-B514-8993B1A2B4B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FBB66-8BFE-4D1A-9BD2-453111D3F6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DF49F-77AE-4D0B-A3C4-7A37BE6FB435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D9AE-A0BF-43A6-945C-B1E504CD76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1E4AF-7BD1-4DE6-90BE-45B86983A7C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EBDC6-3E70-4080-B751-C93156B049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D6FE5-2147-45F0-8E38-DF98336554E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43E60-E3A5-484E-93A6-FC75A574C3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A8A0B-7B87-4937-A5B7-4AADC91B2D8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703C9-0F1D-49CB-BF71-BDD87FDC6F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73BB6-98D9-49B0-9B6D-A1B54840A15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49B5F-A0E9-4CEF-B4EE-A29FFB7DEC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9FC99-70AE-4532-8446-F3A418B3DB1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2FB15-9D89-4773-B41F-E364E31520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64CCD-4E67-44AA-80FB-F2E45A2ADB3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24F6-945B-43DB-A6CC-96A630C3AF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E5E56-EB75-463B-981B-A7B13009188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1FF83-6C71-4C92-BD06-7294A16123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2A1C-5180-462F-B1E4-68587A0CDA7B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CC5B6-42AC-47BB-86FC-57B766E897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089E2-E67E-45A0-9B2E-56E223185B64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F12F2-7B33-47A6-8D6D-E43F4D150F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627E3-037F-4647-8A33-A08A6473910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E06B5-727A-4272-9383-C00CBA1AF3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A91EF-6B0E-4FF1-B5E8-C76CE99E311B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17A7C-3090-4400-A52A-62826658C0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6F43-E3E6-4F1D-8E85-4187040056E8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E6CFB-F0D4-42F5-9B67-F08F4CE0E0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CE3FE-368C-4BD8-B90D-4EBA0579AFE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F445-A6B1-4980-81AF-1224316ADF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45FC9-5969-4625-A949-3019A204BA54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19026-47CE-441D-8057-D9D0FA2B82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4D739-3024-4E04-B469-7D2417D40DC1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ABF66-A885-46BD-8943-D9E463FC44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51259-082E-4713-8DD3-34A0B0CD89E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CAB90-5269-4C4A-99D9-7A5E514ED1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6A68D-ED2A-43AB-B9F4-6D96FFFB7CD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79A7-990D-45D9-93E5-3FE46D5D62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BA7C8-2ECD-4981-BE68-437AC91A6EF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0C414-71F6-4F35-9CCF-9AFAFFCD3A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372FB-2851-4F01-88DC-106A09C8B7A4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789-6754-4573-BB43-D50590EC93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198FD-8C2A-42B2-A101-3640338CA5C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95E2E-CAE6-4667-9060-D702EEC0BC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CC39A-9E16-4407-A9E3-3D4E40B3038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8D31D-CC3E-4EE5-82CF-37FF2E66EF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784CD-133E-4276-81CC-6AFC96F4084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E80E9-2045-4E04-AD65-BBE9618B2A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CFEF7-082A-46CE-8378-E77490ABE5D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B17FE-D8D3-49DD-B50F-E3727B8CE3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C8FAA-0C9D-4BF0-9886-26C1A7A5BA3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E74A1-2154-4475-8738-252E565A51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26B0B-5C86-4A2F-9C99-A43FC16F5BE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EFBA0-94E9-4FB6-BCBF-87707ADF9A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85115-F911-4E6F-BF09-E6BBB71E74F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1C2D5-3AC7-4933-960D-3DE299D420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83C4-E305-4C3B-AB50-26896BB2309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35734-8229-4A33-A88D-0028721FB2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53333-B6DB-4E73-9CE4-C5741D32F1F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541F1-9DE0-443A-A7B2-006E82E8F6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70B5-3EE8-4F49-B9AF-F121D39CABF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CB57E-22F4-48A0-B7C6-3C39B9EFF0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81E85-4EDB-42DD-A82D-20F45E1BDE0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7F77F-1ABD-471D-A51C-CE92327381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746B8-E2A4-45B6-92A8-4A31096DDA0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7258A-C4E6-4206-A79F-56C0DDC6DF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57C11-FDF0-44A8-9129-1A7929E6728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D25F8-C4F5-44FD-A233-98FC3A17A2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CE00C-7DFA-4FDF-8E82-0272A04AF6A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45EFC-B3E3-4F3E-B878-12CC379FD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532E-FD68-4B21-9CD3-F33BD6BF520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A5502-A909-4EC9-AC2F-B5ECC7465D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0C705-D691-4388-BBC3-7E8B8409069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8CF0E-C4CF-42CE-8D70-BCD7CD7B18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AF95B-11A7-47F3-B9D7-057D13C2ACA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A9764-75BF-4139-A35B-D79ACA8486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05615-993B-4B94-8CB7-638178A1A2D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CA66D-D67E-4BF7-87CD-79F016C969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94068-73B2-4C79-9ED3-083CC51BF11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0FA22-B0FC-4FCA-84AD-8EAC0A584B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5A5BF-6B69-4089-BA80-FB83AB30698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2B78F-FD93-4700-88A0-AC36949623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39DCD-FCFF-4BDF-B8DD-3B29ED45424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6F0E-9F8F-44D3-8F46-D15C8E15D8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8FB01-AA19-41FB-A110-7120F57FCF4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8C742-9475-4600-B141-52BC58A082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0DE6A-1E7D-4F3B-ADD8-12AE5988AFA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31859-7FB9-417E-AAA4-A8139445E6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43003-E5F4-44B2-A706-04578BD643F4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EC271-019D-4547-B501-ABE21A28B3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62CC9-D960-4461-9A17-E1ABFB22C15B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BEC69-74E0-4110-91C8-31AAD2C16E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A2513-143C-417B-8A69-2E1FBD3D9F8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3EB5F-12C9-4D43-818B-C569E621DA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83A38-8FEF-4298-91EC-5183A1E4906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557B8-0668-4967-9ECD-2C328ED35B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750DE-D516-42BB-ADE4-CC6A9F5C2B0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74154-3114-4DA0-9224-D1AD479430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218E7-81D5-42D1-97A4-7C8D0C96CCC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4877B-F9C3-46CC-9FA4-09E99E5DA1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4056C-69F9-4E4E-AB77-765A7D4BF23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B7D4-C42D-48BB-A304-1680EE1EAA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78139-A6C1-42C8-AF1B-D74923E6F77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162BC-E809-4FA6-90EE-8FFC57DEBE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B79AE-4166-4FF0-95B5-F2B4FDD70291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43399-78FD-4AB3-87D8-020AF80E1E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49242-399F-453C-B4A5-D26B5B5E1793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6679-6A65-4A5B-B4A5-3E5DAABDBE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3A6F2-2C1E-43D3-94E1-2D66BE41BDB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22151-6776-4692-8311-E1B6C06DE5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96BBC-81C9-4705-AD55-EC6E6781F8D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0FD24-6B43-46D1-9E8E-B4B0A2A4BC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18F2-23DB-4966-89D4-352D45078D31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715D9-4F04-40A0-9278-7405063F2D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929C8-3AB3-40E0-B481-3D5C5C69575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0B61B-0B74-48FB-89D7-3833B17E20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E5E8D-D146-4BD9-B0E2-45129692A11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3D1E4-A606-4B80-83DC-FF28A5819C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FA818-BC03-48DD-96D8-E389AB6C9BA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53A86-1E12-45EB-8B19-0D44A7293B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0C220-E619-463B-B040-1D0F0E5B95C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DED3E-9AB0-4469-A6C6-969C147AF9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76B16-285C-4DDF-8A1B-DCEBF7211AFB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B6FDF-63B3-4977-8D28-7410A232FD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A165F-057D-4C16-9EAF-BFA932F9F40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94688-F1AA-46B0-BB31-24532C6B00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33AE2-72AC-4A0B-BE89-5F9A6310DDF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322A-8A0E-4AE6-A5AE-89C985E074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E9A73-2681-464B-A064-BC69E45EEE9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3375E-5DA1-4EBC-B1C5-38077DC322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7716D-B644-4D49-B90E-54B2279C69C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C3685-E76F-4A45-90A3-48AC634631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DD7D3-74C3-42E8-9AC9-FB466DCA63D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C5446-6F93-40F8-B54C-0DEBB67BD0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85C3A-4D6E-4DE9-B69E-CDD801C67C9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E2C71-35BF-4503-A562-70512135C6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B9004-B0C6-4F85-8E6A-5F6D7D00113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C91FD-A1DD-41B1-A8ED-8613D578DC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23BC-9B92-4BB9-BBBD-71F3F57721A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667B8-1FBE-4732-B8C4-C481C4B943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8F8BE-CCCD-4EC6-8858-93ACE3EE649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5A468-60FF-45BA-A822-C055C010A1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EE732-3320-4301-93FB-ADC37980696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63DED-ABB8-4828-8769-778689E722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4903A-E310-4831-A0BF-34AD95235F5B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F05C2-075A-405F-8BCE-E792D94726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8293E-7D18-41FA-BBE0-430EDE2BDF5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419C0-C4AF-4F91-88D4-DE981542B1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6820-6836-43E0-94D4-52FC39676D6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CC6CA-AC7F-4EF4-9EA0-430CEF6114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C9C1D-CA53-4CCC-9B6D-379AC2132DC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FC35E-3EFC-47E4-85BC-9088C6E26D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2353D-299C-46B1-A899-5C4E6038862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111D7-1CA8-4572-9CA5-1B2484A62F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07413-3243-42AD-849B-A059C3D3B15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426BD-242A-4995-85D0-397DE199C7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37B57-0348-48ED-B915-2D3B0776A0C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C8D2A-F141-427F-B08D-207B0AE62B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8F251-588C-4A55-9A25-595551062A4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F7ABB-B084-443E-9AC2-D83A9C3F0F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9D282-14AE-43CE-8899-75EAE40869C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F4A12-DE6D-4D22-AABC-698C08F6B6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CFD87-05D3-47D0-B2F5-CCEB8B756D5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15DC2-C733-4232-909D-28712A05FF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355AC-65CB-45CC-929C-E39906C10F2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B4D93-B693-49CC-9EBD-EEC49B0D9B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E896D-1507-4A49-898B-D385678BDAB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F8FE2-2D32-417E-B98F-0577013AD2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1ADAB-93F6-4B12-B354-08252113831B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B789A-A3C4-46B4-AA1D-BDE78AEA0B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47050-7812-41E1-96D0-07987E4D1375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2FFF7-2879-4EDD-9F2F-FB1E140CFF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69990-3D69-4A92-B5EC-7D0FCDDA1964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02202-994E-4951-840B-CD31A2819A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A4D54-AE1A-4209-B883-4851118FD2D4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CE548-A510-44F8-A979-CC15C0D9B1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38A0D-76E4-45FF-A552-EAEA6F2EFA9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4557C-B6C7-4DE5-85CE-3D3FD50081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3D0C6-7AE6-484A-9A7B-906DF5D45F0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9364C-6689-4FCF-BF88-1658A2BEE2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A11F9-3C35-4F6D-803B-A72A2B0F42BB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AF29B-F4F3-4F15-AC4A-63ACC27D61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9533C-46BC-42F5-A30B-2A335B09EA3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E6F8B-AFE0-4C68-9799-AC5B36DD8E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6065-B577-4DB6-8DF9-0850D2CD3C9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F68C7-79E0-4AD0-8B1F-9CB56977A8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2E37C-1AE9-46A0-8958-9B8E29E061A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EE093-6FAD-4739-9E79-52669E1AA4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03F5B-1C19-41F6-8F4D-5F918381005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3DF39-A407-4520-9FA9-3EC57B42C0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839C3-479C-43D5-ACEE-EBFFB6919A4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5CB66-A171-4FB5-8987-472FA07430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BCFDC-19FD-4E0F-8B4E-1B4F54087EB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D8881-9AE1-450E-BA1C-970A2F079E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BC33F-0A0F-4613-80E9-43E54B0981BB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2DE6C-C101-4162-83DF-5511C9D964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BF86A-50A3-4A90-98D9-581F88239CF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D47F-041D-4D7C-9ABE-4E49249ACE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EA43B-A33C-46B7-976E-6D8EAC1C0C1F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AB2C9-012F-49E2-9B90-733557E485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4AF05-96CA-4B3E-8244-B9948B0860A4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4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9BEEA-7755-437A-AFF8-8BF2CC3CC7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F719B-A07D-4FEE-A68E-B57E968A254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3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44949-8B46-4483-BA9A-CB5B33CBCA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D7FC8-075E-436C-BFBB-11868E339D4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B47C3-0176-4E1A-A650-CA57063FE3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6393A-60BC-4DA0-86D6-D4887B240D7C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8354A-B9C0-4169-8B9D-1D77ABC84B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3264B-2DD6-497E-9E92-56575D456B9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7A133-5B26-499D-A37C-F8E4DB25AC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CDBB-53BC-4B15-A862-3E575870BD4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5D5C2-4292-4277-A4AD-C50A687314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2098A57-F1CC-40C1-A346-D30D06A739D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DE765ED-CCE1-4832-9535-220F830F44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52" r:id="rId1"/>
    <p:sldLayoutId id="2147484853" r:id="rId2"/>
    <p:sldLayoutId id="2147484854" r:id="rId3"/>
    <p:sldLayoutId id="2147484855" r:id="rId4"/>
    <p:sldLayoutId id="2147484856" r:id="rId5"/>
    <p:sldLayoutId id="2147484857" r:id="rId6"/>
    <p:sldLayoutId id="2147484858" r:id="rId7"/>
    <p:sldLayoutId id="2147484859" r:id="rId8"/>
    <p:sldLayoutId id="2147484860" r:id="rId9"/>
    <p:sldLayoutId id="2147484861" r:id="rId10"/>
    <p:sldLayoutId id="214748486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619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16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FCE9935-4D83-4929-A981-3B8DE5C5A299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D55B5FE-023E-4A98-811F-366AB65C96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96" r:id="rId1"/>
    <p:sldLayoutId id="2147484795" r:id="rId2"/>
    <p:sldLayoutId id="2147484794" r:id="rId3"/>
    <p:sldLayoutId id="2147484793" r:id="rId4"/>
    <p:sldLayoutId id="2147484792" r:id="rId5"/>
    <p:sldLayoutId id="2147484791" r:id="rId6"/>
    <p:sldLayoutId id="2147484790" r:id="rId7"/>
    <p:sldLayoutId id="2147484789" r:id="rId8"/>
    <p:sldLayoutId id="2147484788" r:id="rId9"/>
    <p:sldLayoutId id="2147484787" r:id="rId10"/>
    <p:sldLayoutId id="214748478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90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39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D7EB5ED-3C39-4384-8890-B4F48B443445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2606AA5-AC15-44D7-8559-D9A5CF0DF4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7" r:id="rId1"/>
    <p:sldLayoutId id="2147484806" r:id="rId2"/>
    <p:sldLayoutId id="2147484805" r:id="rId3"/>
    <p:sldLayoutId id="2147484804" r:id="rId4"/>
    <p:sldLayoutId id="2147484803" r:id="rId5"/>
    <p:sldLayoutId id="2147484802" r:id="rId6"/>
    <p:sldLayoutId id="2147484801" r:id="rId7"/>
    <p:sldLayoutId id="2147484800" r:id="rId8"/>
    <p:sldLayoutId id="2147484799" r:id="rId9"/>
    <p:sldLayoutId id="2147484798" r:id="rId10"/>
    <p:sldLayoutId id="2147484797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619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6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F8DE2E4-4129-4509-823E-B9A4E105BA6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2DD372-8A68-4BA1-8A96-4F92233314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18" r:id="rId1"/>
    <p:sldLayoutId id="2147484817" r:id="rId2"/>
    <p:sldLayoutId id="2147484816" r:id="rId3"/>
    <p:sldLayoutId id="2147484815" r:id="rId4"/>
    <p:sldLayoutId id="2147484814" r:id="rId5"/>
    <p:sldLayoutId id="2147484813" r:id="rId6"/>
    <p:sldLayoutId id="2147484812" r:id="rId7"/>
    <p:sldLayoutId id="2147484811" r:id="rId8"/>
    <p:sldLayoutId id="2147484810" r:id="rId9"/>
    <p:sldLayoutId id="2147484809" r:id="rId10"/>
    <p:sldLayoutId id="214748480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848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8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31AB0E9-A6AB-496B-87E3-A3B770BCA7DD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B9D611-C56A-4CE3-9D39-5CCC181BAD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29" r:id="rId1"/>
    <p:sldLayoutId id="2147484828" r:id="rId2"/>
    <p:sldLayoutId id="2147484827" r:id="rId3"/>
    <p:sldLayoutId id="2147484826" r:id="rId4"/>
    <p:sldLayoutId id="2147484825" r:id="rId5"/>
    <p:sldLayoutId id="2147484824" r:id="rId6"/>
    <p:sldLayoutId id="2147484823" r:id="rId7"/>
    <p:sldLayoutId id="2147484822" r:id="rId8"/>
    <p:sldLayoutId id="2147484821" r:id="rId9"/>
    <p:sldLayoutId id="2147484820" r:id="rId10"/>
    <p:sldLayoutId id="214748481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077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607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7BA070-6ED4-449F-AAF9-F4236F01EBF6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3956580-1964-42F1-9EA0-4F78C4066D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40" r:id="rId1"/>
    <p:sldLayoutId id="2147484839" r:id="rId2"/>
    <p:sldLayoutId id="2147484838" r:id="rId3"/>
    <p:sldLayoutId id="2147484837" r:id="rId4"/>
    <p:sldLayoutId id="2147484836" r:id="rId5"/>
    <p:sldLayoutId id="2147484835" r:id="rId6"/>
    <p:sldLayoutId id="2147484834" r:id="rId7"/>
    <p:sldLayoutId id="2147484833" r:id="rId8"/>
    <p:sldLayoutId id="2147484832" r:id="rId9"/>
    <p:sldLayoutId id="2147484831" r:id="rId10"/>
    <p:sldLayoutId id="2147484830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3059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30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805A53-21A0-4A79-B21B-9804257C002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9CF0BE0-BB6C-4F96-AF7B-0793B342A4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51" r:id="rId1"/>
    <p:sldLayoutId id="2147484850" r:id="rId2"/>
    <p:sldLayoutId id="2147484849" r:id="rId3"/>
    <p:sldLayoutId id="2147484848" r:id="rId4"/>
    <p:sldLayoutId id="2147484847" r:id="rId5"/>
    <p:sldLayoutId id="2147484846" r:id="rId6"/>
    <p:sldLayoutId id="2147484845" r:id="rId7"/>
    <p:sldLayoutId id="2147484844" r:id="rId8"/>
    <p:sldLayoutId id="2147484843" r:id="rId9"/>
    <p:sldLayoutId id="2147484842" r:id="rId10"/>
    <p:sldLayoutId id="2147484841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C2AC1B1-28B8-4ABF-A1C7-A3953AD2B437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8379DD9-1517-4639-B00D-D476A3E0B7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8" r:id="rId1"/>
    <p:sldLayoutId id="2147484707" r:id="rId2"/>
    <p:sldLayoutId id="2147484706" r:id="rId3"/>
    <p:sldLayoutId id="2147484705" r:id="rId4"/>
    <p:sldLayoutId id="2147484704" r:id="rId5"/>
    <p:sldLayoutId id="2147484703" r:id="rId6"/>
    <p:sldLayoutId id="2147484702" r:id="rId7"/>
    <p:sldLayoutId id="2147484701" r:id="rId8"/>
    <p:sldLayoutId id="2147484700" r:id="rId9"/>
    <p:sldLayoutId id="2147484699" r:id="rId10"/>
    <p:sldLayoutId id="214748469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8659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986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6886B4D-9650-48D4-A6F1-FD1E402210EA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C4E80A2-8C7B-40EF-A22C-FD49FBBBF0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9" r:id="rId1"/>
    <p:sldLayoutId id="2147484718" r:id="rId2"/>
    <p:sldLayoutId id="2147484717" r:id="rId3"/>
    <p:sldLayoutId id="2147484716" r:id="rId4"/>
    <p:sldLayoutId id="2147484715" r:id="rId5"/>
    <p:sldLayoutId id="2147484714" r:id="rId6"/>
    <p:sldLayoutId id="2147484713" r:id="rId7"/>
    <p:sldLayoutId id="2147484712" r:id="rId8"/>
    <p:sldLayoutId id="2147484711" r:id="rId9"/>
    <p:sldLayoutId id="2147484710" r:id="rId10"/>
    <p:sldLayoutId id="214748470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9077E08-8725-4DBC-8474-C6BEF26D63FE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1DED0A-01A1-4BCE-8CA5-AE8A876FD4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30" r:id="rId1"/>
    <p:sldLayoutId id="2147484729" r:id="rId2"/>
    <p:sldLayoutId id="2147484728" r:id="rId3"/>
    <p:sldLayoutId id="2147484727" r:id="rId4"/>
    <p:sldLayoutId id="2147484726" r:id="rId5"/>
    <p:sldLayoutId id="2147484725" r:id="rId6"/>
    <p:sldLayoutId id="2147484724" r:id="rId7"/>
    <p:sldLayoutId id="2147484723" r:id="rId8"/>
    <p:sldLayoutId id="2147484722" r:id="rId9"/>
    <p:sldLayoutId id="2147484721" r:id="rId10"/>
    <p:sldLayoutId id="2147484720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28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252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81D541C-A2FC-4E42-9B77-43A840A92AA1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B390B1A-531F-448B-8FD8-3898921167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41" r:id="rId1"/>
    <p:sldLayoutId id="2147484740" r:id="rId2"/>
    <p:sldLayoutId id="2147484739" r:id="rId3"/>
    <p:sldLayoutId id="2147484738" r:id="rId4"/>
    <p:sldLayoutId id="2147484737" r:id="rId5"/>
    <p:sldLayoutId id="2147484736" r:id="rId6"/>
    <p:sldLayoutId id="2147484735" r:id="rId7"/>
    <p:sldLayoutId id="2147484734" r:id="rId8"/>
    <p:sldLayoutId id="2147484733" r:id="rId9"/>
    <p:sldLayoutId id="2147484732" r:id="rId10"/>
    <p:sldLayoutId id="2147484731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46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24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A71B1E-A281-439B-BA6D-4FC06411F268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4D84C87-03DA-46C4-9020-874B9C6052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52" r:id="rId1"/>
    <p:sldLayoutId id="2147484751" r:id="rId2"/>
    <p:sldLayoutId id="2147484750" r:id="rId3"/>
    <p:sldLayoutId id="2147484749" r:id="rId4"/>
    <p:sldLayoutId id="2147484748" r:id="rId5"/>
    <p:sldLayoutId id="2147484747" r:id="rId6"/>
    <p:sldLayoutId id="2147484746" r:id="rId7"/>
    <p:sldLayoutId id="2147484745" r:id="rId8"/>
    <p:sldLayoutId id="2147484744" r:id="rId9"/>
    <p:sldLayoutId id="2147484743" r:id="rId10"/>
    <p:sldLayoutId id="214748474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5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747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0451448-5E31-4DD1-80AC-C0BD569CBB4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1DEA014-1059-434C-8B46-A7404C4DFF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63" r:id="rId1"/>
    <p:sldLayoutId id="2147484762" r:id="rId2"/>
    <p:sldLayoutId id="2147484761" r:id="rId3"/>
    <p:sldLayoutId id="2147484760" r:id="rId4"/>
    <p:sldLayoutId id="2147484759" r:id="rId5"/>
    <p:sldLayoutId id="2147484758" r:id="rId6"/>
    <p:sldLayoutId id="2147484757" r:id="rId7"/>
    <p:sldLayoutId id="2147484756" r:id="rId8"/>
    <p:sldLayoutId id="2147484755" r:id="rId9"/>
    <p:sldLayoutId id="2147484754" r:id="rId10"/>
    <p:sldLayoutId id="214748475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04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870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A04179-E26A-4DDD-AF09-1A6D330AD772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3D416A3-97C7-4479-AC4F-C09F567DE7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74" r:id="rId1"/>
    <p:sldLayoutId id="2147484773" r:id="rId2"/>
    <p:sldLayoutId id="2147484772" r:id="rId3"/>
    <p:sldLayoutId id="2147484771" r:id="rId4"/>
    <p:sldLayoutId id="2147484770" r:id="rId5"/>
    <p:sldLayoutId id="2147484769" r:id="rId6"/>
    <p:sldLayoutId id="2147484768" r:id="rId7"/>
    <p:sldLayoutId id="2147484767" r:id="rId8"/>
    <p:sldLayoutId id="2147484766" r:id="rId9"/>
    <p:sldLayoutId id="2147484765" r:id="rId10"/>
    <p:sldLayoutId id="214748476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33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993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7521CDF-D562-4AA8-8E8C-B16F92E9F2F0}" type="datetimeFigureOut">
              <a:rPr lang="ru-RU"/>
              <a:pPr>
                <a:defRPr/>
              </a:pPr>
              <a:t>16.03.2020</a:t>
            </a:fld>
            <a:endParaRPr lang="ru-RU"/>
          </a:p>
        </p:txBody>
      </p:sp>
      <p:sp>
        <p:nvSpPr>
          <p:cNvPr id="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7DEEC5F-419D-4A51-8544-B8FF1F5A5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85" r:id="rId1"/>
    <p:sldLayoutId id="2147484784" r:id="rId2"/>
    <p:sldLayoutId id="2147484783" r:id="rId3"/>
    <p:sldLayoutId id="2147484782" r:id="rId4"/>
    <p:sldLayoutId id="2147484781" r:id="rId5"/>
    <p:sldLayoutId id="2147484780" r:id="rId6"/>
    <p:sldLayoutId id="2147484779" r:id="rId7"/>
    <p:sldLayoutId id="2147484778" r:id="rId8"/>
    <p:sldLayoutId id="2147484777" r:id="rId9"/>
    <p:sldLayoutId id="2147484776" r:id="rId10"/>
    <p:sldLayoutId id="214748477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4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об исполнении бюджета муниципального образования «Угранский район» Смоленской области за 2019 год</a:t>
            </a:r>
          </a:p>
          <a:p>
            <a:pPr algn="ctr" eaLnBrk="1" hangingPunct="1">
              <a:defRPr/>
            </a:pPr>
            <a:endParaRPr lang="ru-RU" altLang="ru-RU" sz="1900" i="1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000000"/>
                  </a:outerShdw>
                </a:cont>
                <a:cont type="tree" name="">
                  <a:effect ref="fillLine"/>
                  <a:outerShdw dist="38100" dir="2700000" algn="tl">
                    <a:srgbClr val="000000"/>
                  </a:outerShdw>
                </a:cont>
                <a:effect ref="fillLine"/>
              </a:effectDag>
              <a:latin typeface="Bodoni MT" pitchFamily="18" charset="0"/>
            </a:endParaRPr>
          </a:p>
        </p:txBody>
      </p:sp>
      <p:sp>
        <p:nvSpPr>
          <p:cNvPr id="186371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186372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186373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</a:t>
            </a:r>
          </a:p>
        </p:txBody>
      </p:sp>
      <p:graphicFrame>
        <p:nvGraphicFramePr>
          <p:cNvPr id="73781" name="Group 53"/>
          <p:cNvGraphicFramePr>
            <a:graphicFrameLocks noGrp="1"/>
          </p:cNvGraphicFramePr>
          <p:nvPr>
            <p:ph idx="4294967295"/>
          </p:nvPr>
        </p:nvGraphicFramePr>
        <p:xfrm>
          <a:off x="684213" y="1125538"/>
          <a:ext cx="4318000" cy="5016500"/>
        </p:xfrm>
        <a:graphic>
          <a:graphicData uri="http://schemas.openxmlformats.org/drawingml/2006/table">
            <a:tbl>
              <a:tblPr/>
              <a:tblGrid>
                <a:gridCol w="1738312"/>
                <a:gridCol w="1290638"/>
                <a:gridCol w="1289050"/>
              </a:tblGrid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(прогноз)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(отчет)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213430,8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199547,8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97491,8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97491,8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39076,6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25249,9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76465,6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74454,1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446088" y="1076325"/>
          <a:ext cx="8302625" cy="5573713"/>
        </p:xfrm>
        <a:graphic>
          <a:graphicData uri="http://schemas.openxmlformats.org/presentationml/2006/ole">
            <p:oleObj spid="_x0000_s25602" name="Лист" r:id="rId3" imgW="8782023" imgH="5895889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6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201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202754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2027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2019 года – 1156,0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2020 года – 2336,0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2021 года – 3553,0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5,0 тыс. рублей</a:t>
            </a:r>
          </a:p>
        </p:txBody>
      </p:sp>
      <p:pic>
        <p:nvPicPr>
          <p:cNvPr id="2048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192515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192515" name="Лист" r:id="rId3" imgW="8696375" imgH="3638435" progId="Excel.Sheet.8">
              <p:embed/>
            </p:oleObj>
          </a:graphicData>
        </a:graphic>
      </p:graphicFrame>
      <p:sp>
        <p:nvSpPr>
          <p:cNvPr id="192517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46" name="Group 30"/>
          <p:cNvGraphicFramePr>
            <a:graphicFrameLocks noGrp="1"/>
          </p:cNvGraphicFramePr>
          <p:nvPr/>
        </p:nvGraphicFramePr>
        <p:xfrm>
          <a:off x="755650" y="1412875"/>
          <a:ext cx="7561263" cy="3054350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4978,7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4678,7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4350" y="1196975"/>
            <a:ext cx="5976938" cy="3514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bg1"/>
                </a:solidFill>
              </a:rPr>
              <a:t>Уважаемые жители </a:t>
            </a:r>
            <a:r>
              <a:rPr lang="ru-RU" sz="1600" b="1" i="1" dirty="0" err="1">
                <a:solidFill>
                  <a:schemeClr val="bg1"/>
                </a:solidFill>
              </a:rPr>
              <a:t>Угранского</a:t>
            </a:r>
            <a:r>
              <a:rPr lang="ru-RU" sz="1600" b="1" i="1" dirty="0">
                <a:solidFill>
                  <a:schemeClr val="bg1"/>
                </a:solidFill>
              </a:rPr>
              <a:t> района!</a:t>
            </a:r>
            <a:endParaRPr lang="en-US" sz="1600" b="1" i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600" i="1" dirty="0">
                <a:solidFill>
                  <a:schemeClr val="bg1"/>
                </a:solidFill>
              </a:rPr>
              <a:t>Приоритетной задачей бюджетной политики на 2017 -2019 годы является обеспечение прозрачности и открытости бюджетного процесса. </a:t>
            </a:r>
          </a:p>
          <a:p>
            <a:pPr indent="457200">
              <a:defRPr/>
            </a:pPr>
            <a:r>
              <a:rPr lang="ru-RU" sz="1600" i="1" dirty="0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pPr indent="457200">
              <a:defRPr/>
            </a:pPr>
            <a:r>
              <a:rPr lang="ru-RU" sz="1600" i="1" dirty="0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</a:t>
            </a:r>
            <a:r>
              <a:rPr lang="ru-RU" sz="1600" i="1" dirty="0" err="1">
                <a:solidFill>
                  <a:schemeClr val="bg1"/>
                </a:solidFill>
              </a:rPr>
              <a:t>Угранского</a:t>
            </a:r>
            <a:r>
              <a:rPr lang="ru-RU" sz="1600" i="1" dirty="0">
                <a:solidFill>
                  <a:schemeClr val="bg1"/>
                </a:solidFill>
              </a:rPr>
              <a:t> района.</a:t>
            </a:r>
          </a:p>
        </p:txBody>
      </p:sp>
      <p:sp>
        <p:nvSpPr>
          <p:cNvPr id="188419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188420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1884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208898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15 ноября текущего года.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208899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208900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208901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15 ноября текущего года внес на рассмотрение в Угранский район Совета депутатов проект решения о местном бюджете на 2018 год и плановый период 2019 и 2020 годов. Проект местного бюджета рассмотрен на заседании Угранским районным Советом депутатов 23 ноября 2017 года, 12 декабря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2019 год и на плановый период 2020 и 2021 годов</a:t>
            </a:r>
          </a:p>
        </p:txBody>
      </p:sp>
      <p:graphicFrame>
        <p:nvGraphicFramePr>
          <p:cNvPr id="126002" name="Group 50"/>
          <p:cNvGraphicFramePr>
            <a:graphicFrameLocks noGrp="1"/>
          </p:cNvGraphicFramePr>
          <p:nvPr/>
        </p:nvGraphicFramePr>
        <p:xfrm>
          <a:off x="179388" y="1250950"/>
          <a:ext cx="8905875" cy="5272088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а/д Ломенка-Староселье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 коммунальных инфраструктур, для создания условий по передаче объектов ЖКХ в концессию, за счет средств, поступивших от Фонда содействия по реформированию ЖКХ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2019 год и на плановый период 2020 и 2021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212994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2019 год и на плановый период 2020 и 2021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реализации задач, поставленных в указах Президента РФ, в том числе в части исполнения социальных обязательств по финансовому обеспечению реализации указов Президента РФ по повышению оплаты труда работников образования и культуры в соотношении с показателем среднемесячного дохода от трудовой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с 1 октября 2019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эффективности бюджетных расходов, формирование бюджетных параметров исходя из необходимости безусловного исполнения действующих расходных обязательств, осуществление взвешенного подхода к принятию новых расходных обязательств;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2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недопущение установленных расходных обязательств, не связанных с решением вопросов, отнесенных Конституцией РФ и федеральными законами к полномочиям органов местного самоуправления;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844675"/>
            <a:ext cx="9144000" cy="50133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1600" b="1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algn="ctr" eaLnBrk="1" hangingPunct="1">
              <a:lnSpc>
                <a:spcPct val="70000"/>
              </a:lnSpc>
              <a:defRPr/>
            </a:pPr>
            <a:r>
              <a:rPr lang="ru-RU" sz="1600" b="1" i="1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</a:t>
            </a:r>
          </a:p>
          <a:p>
            <a:pPr algn="ctr" eaLnBrk="1" hangingPunct="1">
              <a:defRPr/>
            </a:pPr>
            <a:r>
              <a:rPr lang="ru-RU" sz="16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целях мобилизации доходов в консолидированный бюджет муниципального образования планируется проведение следующих мероприятий: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усиление работы по погашению задолженности по налоговым платежам;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переход с 1 января 2019 года к исчислению налога на имущество физических лиц исходя из кадастровой стоимости объектов налогообложения;</a:t>
            </a:r>
          </a:p>
        </p:txBody>
      </p:sp>
      <p:sp>
        <p:nvSpPr>
          <p:cNvPr id="2160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2019 год и плановый период 2020-2021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2804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оптимизация налоговых льгот;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совершенствование налогового администрирования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оперативный контроль за поступлением доходов в консолидированный бюджет муниципального образования;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формирование устойчивости налоговой базы для обеспечения сбалансированности бюджета, обеспечение своевременности и полноты поступлений в бюджет по доходным источникам, укрепление платежной и налоговой дисциплины;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эффективности управления муниципальной собственностью, в том числе за счет повышения качества претензионно-исковой работы;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эффективности деятельности Межведомственной комиссии при Администрации муниципального образования «Угранский район» Смоленской области по укреплению налоговой дисциплины.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0563" y="1773238"/>
            <a:ext cx="7680325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218114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2018 год и плановый период 2019-2020годов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4294967295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91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2019 год и плановый период 2020  и 2021 годов</a:t>
            </a:r>
          </a:p>
        </p:txBody>
      </p:sp>
      <p:pic>
        <p:nvPicPr>
          <p:cNvPr id="219192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64" name="Group 84"/>
          <p:cNvGraphicFramePr>
            <a:graphicFrameLocks noGrp="1"/>
          </p:cNvGraphicFramePr>
          <p:nvPr>
            <p:ph sz="quarter" idx="4294967295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650,61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20656,0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kern="1200" spc="30">
                <a:cs typeface="Tahoma" pitchFamily="34" charset="0"/>
              </a:rPr>
              <a:t>  </a:t>
            </a:r>
            <a:r>
              <a:rPr lang="ru-RU" sz="2400" b="1" i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kern="1200" spc="30">
              <a:solidFill>
                <a:srgbClr val="CC0066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kern="1200" spc="3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kern="1200" spc="30">
                <a:cs typeface="Tahoma" pitchFamily="34" charset="0"/>
              </a:rPr>
              <a:t>     </a:t>
            </a:r>
          </a:p>
        </p:txBody>
      </p:sp>
      <p:pic>
        <p:nvPicPr>
          <p:cNvPr id="2211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8" name="Text Box 7"/>
          <p:cNvSpPr txBox="1">
            <a:spLocks noChangeArrowheads="1"/>
          </p:cNvSpPr>
          <p:nvPr/>
        </p:nvSpPr>
        <p:spPr bwMode="auto">
          <a:xfrm>
            <a:off x="5278438" y="2665413"/>
            <a:ext cx="2951162" cy="1063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23399,0</a:t>
            </a:r>
          </a:p>
        </p:txBody>
      </p:sp>
      <p:sp>
        <p:nvSpPr>
          <p:cNvPr id="221189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13382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17947,0</a:t>
            </a:r>
          </a:p>
        </p:txBody>
      </p:sp>
      <p:sp>
        <p:nvSpPr>
          <p:cNvPr id="221190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5101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2355,9</a:t>
            </a:r>
          </a:p>
          <a:p>
            <a:pPr algn="ctr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21191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063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370,0</a:t>
            </a:r>
          </a:p>
        </p:txBody>
      </p:sp>
      <p:sp>
        <p:nvSpPr>
          <p:cNvPr id="221192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1621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2726,1</a:t>
            </a:r>
          </a:p>
        </p:txBody>
      </p:sp>
      <p:sp>
        <p:nvSpPr>
          <p:cNvPr id="221193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221194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221195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221196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2210" name="Text Box 4"/>
          <p:cNvSpPr txBox="1">
            <a:spLocks noChangeArrowheads="1"/>
          </p:cNvSpPr>
          <p:nvPr/>
        </p:nvSpPr>
        <p:spPr bwMode="auto">
          <a:xfrm>
            <a:off x="2843213" y="2562225"/>
            <a:ext cx="3313112" cy="788988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2019г. – 3601,9</a:t>
            </a:r>
          </a:p>
        </p:txBody>
      </p:sp>
      <p:sp>
        <p:nvSpPr>
          <p:cNvPr id="222211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18875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1599,0</a:t>
            </a:r>
          </a:p>
        </p:txBody>
      </p:sp>
      <p:sp>
        <p:nvSpPr>
          <p:cNvPr id="222212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13382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546,7</a:t>
            </a:r>
          </a:p>
        </p:txBody>
      </p:sp>
      <p:sp>
        <p:nvSpPr>
          <p:cNvPr id="222213" name="Text Box 7"/>
          <p:cNvSpPr txBox="1">
            <a:spLocks noChangeArrowheads="1"/>
          </p:cNvSpPr>
          <p:nvPr/>
        </p:nvSpPr>
        <p:spPr bwMode="auto">
          <a:xfrm>
            <a:off x="6443663" y="3716338"/>
            <a:ext cx="2449512" cy="1612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1,7</a:t>
            </a:r>
          </a:p>
        </p:txBody>
      </p:sp>
      <p:sp>
        <p:nvSpPr>
          <p:cNvPr id="222214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2215" name="Line 9"/>
          <p:cNvSpPr>
            <a:spLocks noChangeShapeType="1"/>
          </p:cNvSpPr>
          <p:nvPr/>
        </p:nvSpPr>
        <p:spPr bwMode="auto">
          <a:xfrm flipH="1">
            <a:off x="4572000" y="3429000"/>
            <a:ext cx="0" cy="50482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2216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</a:rPr>
              <a:t/>
            </a:r>
            <a:br>
              <a:rPr lang="ru-RU" sz="1600" b="1" smtClean="0">
                <a:solidFill>
                  <a:schemeClr val="bg1"/>
                </a:solidFill>
              </a:rPr>
            </a:br>
            <a:r>
              <a:rPr lang="ru-RU" sz="1600" b="1" smtClean="0">
                <a:solidFill>
                  <a:schemeClr val="bg1"/>
                </a:solidFill>
              </a:rPr>
              <a:t/>
            </a:r>
            <a:br>
              <a:rPr lang="ru-RU" sz="1600" b="1" smtClean="0">
                <a:solidFill>
                  <a:schemeClr val="bg1"/>
                </a:solidFill>
              </a:rPr>
            </a:br>
            <a:r>
              <a:rPr lang="ru-RU" sz="1600" b="1" smtClean="0">
                <a:solidFill>
                  <a:schemeClr val="bg1"/>
                </a:solidFill>
              </a:rPr>
              <a:t/>
            </a:r>
            <a:br>
              <a:rPr lang="ru-RU" sz="1600" b="1" smtClean="0">
                <a:solidFill>
                  <a:schemeClr val="bg1"/>
                </a:solidFill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</a:endParaRPr>
          </a:p>
        </p:txBody>
      </p:sp>
      <p:sp>
        <p:nvSpPr>
          <p:cNvPr id="223234" name="Text Box 5"/>
          <p:cNvSpPr txBox="1">
            <a:spLocks noChangeArrowheads="1"/>
          </p:cNvSpPr>
          <p:nvPr/>
        </p:nvSpPr>
        <p:spPr bwMode="auto">
          <a:xfrm>
            <a:off x="1908175" y="2073275"/>
            <a:ext cx="4968875" cy="7064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213430,8</a:t>
            </a:r>
          </a:p>
        </p:txBody>
      </p:sp>
      <p:sp>
        <p:nvSpPr>
          <p:cNvPr id="223235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33680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97491,8</a:t>
            </a:r>
          </a:p>
        </p:txBody>
      </p:sp>
      <p:sp>
        <p:nvSpPr>
          <p:cNvPr id="223236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062162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Субсидии для софинансирования расходов по выравниванию уровня бюджетной обеспеченности поселений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39076,6</a:t>
            </a:r>
          </a:p>
        </p:txBody>
      </p:sp>
      <p:sp>
        <p:nvSpPr>
          <p:cNvPr id="223237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40677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56,7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23238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3239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3240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за  2019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0800" y="965200"/>
          <a:ext cx="8982075" cy="5673725"/>
        </p:xfrm>
        <a:graphic>
          <a:graphicData uri="http://schemas.openxmlformats.org/presentationml/2006/ole">
            <p:oleObj spid="_x0000_s50178" name="Диаграмма" r:id="rId3" imgW="8848758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Особенности планирования доходов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 rtlCol="0"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176213"/>
            <a:ext cx="7680325" cy="746125"/>
          </a:xfrm>
        </p:spPr>
        <p:txBody>
          <a:bodyPr/>
          <a:lstStyle/>
          <a:p>
            <a:pPr algn="ctr"/>
            <a:r>
              <a:rPr lang="ru-RU" sz="2800" i="1" smtClean="0">
                <a:solidFill>
                  <a:srgbClr val="FF3300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791575" cy="4343400"/>
          </a:xfrm>
        </p:spPr>
        <p:txBody>
          <a:bodyPr rtlCol="0"/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Сокращение недоимки по налогам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прогнозирования доходной и расходной части бюджета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Создание условий для обеспечения устойчивого исполнения местных бюджетов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Повышение эффективности управления муниципальной собственностью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2019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2314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2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3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47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23347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за  2019 ( тыс.руб)</a:t>
            </a:r>
          </a:p>
        </p:txBody>
      </p:sp>
      <p:graphicFrame>
        <p:nvGraphicFramePr>
          <p:cNvPr id="111646" name="Group 30"/>
          <p:cNvGraphicFramePr>
            <a:graphicFrameLocks noGrp="1"/>
          </p:cNvGraphicFramePr>
          <p:nvPr/>
        </p:nvGraphicFramePr>
        <p:xfrm>
          <a:off x="468313" y="1844675"/>
          <a:ext cx="7559675" cy="4464050"/>
        </p:xfrm>
        <a:graphic>
          <a:graphicData uri="http://schemas.openxmlformats.org/drawingml/2006/table">
            <a:tbl>
              <a:tblPr/>
              <a:tblGrid>
                <a:gridCol w="4291012"/>
                <a:gridCol w="1635125"/>
                <a:gridCol w="1633538"/>
              </a:tblGrid>
              <a:tr h="1114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(прогноз)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 год (отчет)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4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240431,7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227654,3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256562,4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267354,5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2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3702,0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2895,7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2019 г.</a:t>
            </a:r>
          </a:p>
        </p:txBody>
      </p:sp>
      <p:sp>
        <p:nvSpPr>
          <p:cNvPr id="23552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52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52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52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3552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552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552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552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553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23553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23553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23553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23553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33937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2828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23553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3991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23553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12780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1065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23553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2382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199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236546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6547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6548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6549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36550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6551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6552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6553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6554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236555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236556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236557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236558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29011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2418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236559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4336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236560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14776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236561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962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23757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757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757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757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3757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757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757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757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757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23757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23758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23758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23758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27599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2300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23758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23758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13629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1136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23758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984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 (в тыс.руб.)</a:t>
            </a:r>
          </a:p>
        </p:txBody>
      </p:sp>
      <p:graphicFrame>
        <p:nvGraphicFramePr>
          <p:cNvPr id="152616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8880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576,3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23961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23961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23962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62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62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62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24064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24064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24064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58408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16475,7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14166,0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13466,8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191490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191491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24269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24269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24371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24371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371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371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371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372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2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372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372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372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372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372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372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64" name="Group 64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538">
                  <a:extLst>
                    <a:ext uri="{9D8B030D-6E8A-4147-A177-3AD203B41FA5}"/>
                  </a:extLst>
                </a:gridCol>
                <a:gridCol w="1036954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985505">
                  <a:extLst>
                    <a:ext uri="{9D8B030D-6E8A-4147-A177-3AD203B41FA5}"/>
                  </a:extLst>
                </a:gridCol>
                <a:gridCol w="1927640">
                  <a:extLst>
                    <a:ext uri="{9D8B030D-6E8A-4147-A177-3AD203B41FA5}"/>
                  </a:extLst>
                </a:gridCol>
                <a:gridCol w="1838826">
                  <a:extLst>
                    <a:ext uri="{9D8B030D-6E8A-4147-A177-3AD203B41FA5}"/>
                  </a:extLst>
                </a:gridCol>
              </a:tblGrid>
              <a:tr h="837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93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106623,5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92513,4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95629,4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039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Патриотическое  воспитание граждан в муниципальном образовании«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образования  Администрации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39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33299,0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32031,0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29742,8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4477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2018 год и плановый период 2019 и 2020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24576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24576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576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78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24678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78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9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679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679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79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9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79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9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679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2018 год и плановый период 2019 и 2020 г.</a:t>
            </a: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25544,2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23522,4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22643,3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24883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24883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883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3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24985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24986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25088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25088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251946" name="Group 42"/>
          <p:cNvGraphicFramePr>
            <a:graphicFrameLocks noGrp="1"/>
          </p:cNvGraphicFramePr>
          <p:nvPr>
            <p:ph idx="4294967295"/>
          </p:nvPr>
        </p:nvGraphicFramePr>
        <p:xfrm>
          <a:off x="250825" y="1087438"/>
          <a:ext cx="8507413" cy="5637212"/>
        </p:xfrm>
        <a:graphic>
          <a:graphicData uri="http://schemas.openxmlformats.org/drawingml/2006/table">
            <a:tbl>
              <a:tblPr/>
              <a:tblGrid>
                <a:gridCol w="2659063"/>
                <a:gridCol w="787400"/>
                <a:gridCol w="793750"/>
                <a:gridCol w="801687"/>
                <a:gridCol w="1755775"/>
                <a:gridCol w="1709738"/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5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7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20685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685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685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0685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20685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20685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20685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2068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25293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25293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395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25395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25395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25497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25498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/>
        </p:nvGraphicFramePr>
        <p:xfrm>
          <a:off x="107950" y="1125538"/>
          <a:ext cx="9036050" cy="5614987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227654,3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186335,0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177339,0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27000,9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267354,5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160426,0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2019 и плановый период 2020 и 2021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36662,1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29281,5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28031,3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1451,4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116881,5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84142,6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84413,7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36220,1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28760,3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26647,1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13658,8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15221,4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17874,8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19770,4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18913,1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18034,0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2019год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0800" y="263525"/>
          <a:ext cx="9169400" cy="6262688"/>
        </p:xfrm>
        <a:graphic>
          <a:graphicData uri="http://schemas.openxmlformats.org/presentationml/2006/ole">
            <p:oleObj spid="_x0000_s67586" name="Диаграмма" r:id="rId3" imgW="8848758" imgH="6181749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0800" y="449263"/>
          <a:ext cx="9031288" cy="6316662"/>
        </p:xfrm>
        <a:graphic>
          <a:graphicData uri="http://schemas.openxmlformats.org/presentationml/2006/ole">
            <p:oleObj spid="_x0000_s68611" name="Диаграмма" r:id="rId4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958262" cy="6215062"/>
        </p:xfrm>
        <a:graphic>
          <a:graphicData uri="http://schemas.openxmlformats.org/presentationml/2006/ole">
            <p:oleObj spid="_x0000_s69634" name="Диаграмма" r:id="rId3" imgW="8820118" imgH="6115075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264194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2641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3539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3543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3545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194562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194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588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1955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Mylar">
  <a:themeElements>
    <a:clrScheme name="8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8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Mylar">
  <a:themeElements>
    <a:clrScheme name="10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0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Mylar">
  <a:themeElements>
    <a:clrScheme name="1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Mylar">
  <a:themeElements>
    <a:clrScheme name="1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Mylar">
  <a:themeElements>
    <a:clrScheme name="1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Mylar">
  <a:themeElements>
    <a:clrScheme name="14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4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ylar">
  <a:themeElements>
    <a:clrScheme name="4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4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ylar">
  <a:themeElements>
    <a:clrScheme name="5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5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ylar">
  <a:themeElements>
    <a:clrScheme name="6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6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ylar">
  <a:themeElements>
    <a:clrScheme name="7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7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Mylar">
  <a:themeElements>
    <a:clrScheme name="9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9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9777</TotalTime>
  <Words>4966</Words>
  <Application>Microsoft Office PowerPoint</Application>
  <PresentationFormat>Экран (4:3)</PresentationFormat>
  <Paragraphs>752</Paragraphs>
  <Slides>69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26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110" baseType="lpstr">
      <vt:lpstr>Times New Roman</vt:lpstr>
      <vt:lpstr>Arial</vt:lpstr>
      <vt:lpstr>Corbel</vt:lpstr>
      <vt:lpstr>Tunga</vt:lpstr>
      <vt:lpstr>Tahoma</vt:lpstr>
      <vt:lpstr>Bodoni MT</vt:lpstr>
      <vt:lpstr>Verdana</vt:lpstr>
      <vt:lpstr>Wingdings</vt:lpstr>
      <vt:lpstr>Bodoni MT Black</vt:lpstr>
      <vt:lpstr>华文楷体</vt:lpstr>
      <vt:lpstr>Calibri</vt:lpstr>
      <vt:lpstr>Mylar</vt:lpstr>
      <vt:lpstr>1_Mylar</vt:lpstr>
      <vt:lpstr>3_Mylar</vt:lpstr>
      <vt:lpstr>4_Mylar</vt:lpstr>
      <vt:lpstr>2_Mylar</vt:lpstr>
      <vt:lpstr>5_Mylar</vt:lpstr>
      <vt:lpstr>6_Mylar</vt:lpstr>
      <vt:lpstr>7_Mylar</vt:lpstr>
      <vt:lpstr>9_Mylar</vt:lpstr>
      <vt:lpstr>8_Mylar</vt:lpstr>
      <vt:lpstr>10_Mylar</vt:lpstr>
      <vt:lpstr>11_Mylar</vt:lpstr>
      <vt:lpstr>12_Mylar</vt:lpstr>
      <vt:lpstr>13_Mylar</vt:lpstr>
      <vt:lpstr>14_Mylar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Диаграмма Microsoft Office Excel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2019 год и плановый период 2020-2021 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2019 год и плановый период 2020  и 2021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Особенности планирования доходов</vt:lpstr>
      <vt:lpstr>Направления увеличения доходной базы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2019 год</vt:lpstr>
      <vt:lpstr> </vt:lpstr>
      <vt:lpstr>Слайд 40</vt:lpstr>
      <vt:lpstr>Слайд 41</vt:lpstr>
      <vt:lpstr>Основные характеристики  районного  бюджета за  2019 ( тыс.руб)</vt:lpstr>
      <vt:lpstr>Слайд 43</vt:lpstr>
      <vt:lpstr>Слайд 44</vt:lpstr>
      <vt:lpstr>Слайд 45</vt:lpstr>
      <vt:lpstr>Программная структура расходов  районного бюджета на 2019 год и плановый период 2020 и 2021 г (в тыс.руб.)</vt:lpstr>
      <vt:lpstr>Слайд 47</vt:lpstr>
      <vt:lpstr>Слайд 48</vt:lpstr>
      <vt:lpstr>Программная структура расходов  районного бюджета на 2018 год и плановый период 2019 и 2020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2018 год и плановый период 2019 и 2020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2019 год и плановый период 2020 и 2021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Распределение  бюджетных ассигнований по разделам расходов  на 2019 и плановый период 2020 и 2021 год(тыс. руб.)</vt:lpstr>
      <vt:lpstr>Слайд 65</vt:lpstr>
      <vt:lpstr>Слайд 66</vt:lpstr>
      <vt:lpstr>Слайд 67</vt:lpstr>
      <vt:lpstr>Контактная информация</vt:lpstr>
      <vt:lpstr>Слайд 69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324</cp:revision>
  <dcterms:created xsi:type="dcterms:W3CDTF">2013-12-02T14:04:15Z</dcterms:created>
  <dcterms:modified xsi:type="dcterms:W3CDTF">2020-03-16T05:54:42Z</dcterms:modified>
</cp:coreProperties>
</file>