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1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378" r:id="rId26"/>
    <p:sldId id="274" r:id="rId27"/>
    <p:sldId id="327" r:id="rId28"/>
    <p:sldId id="328" r:id="rId29"/>
    <p:sldId id="345" r:id="rId30"/>
    <p:sldId id="338" r:id="rId31"/>
    <p:sldId id="330" r:id="rId32"/>
    <p:sldId id="331" r:id="rId33"/>
    <p:sldId id="332" r:id="rId34"/>
    <p:sldId id="314" r:id="rId35"/>
    <p:sldId id="315" r:id="rId36"/>
    <p:sldId id="266" r:id="rId37"/>
    <p:sldId id="290" r:id="rId38"/>
    <p:sldId id="291" r:id="rId39"/>
    <p:sldId id="302" r:id="rId40"/>
    <p:sldId id="350" r:id="rId41"/>
    <p:sldId id="351" r:id="rId42"/>
    <p:sldId id="268" r:id="rId43"/>
    <p:sldId id="272" r:id="rId44"/>
    <p:sldId id="261" r:id="rId45"/>
    <p:sldId id="299" r:id="rId46"/>
    <p:sldId id="352" r:id="rId47"/>
    <p:sldId id="263" r:id="rId48"/>
    <p:sldId id="367" r:id="rId49"/>
    <p:sldId id="368" r:id="rId50"/>
    <p:sldId id="369" r:id="rId51"/>
    <p:sldId id="294" r:id="rId52"/>
    <p:sldId id="355" r:id="rId53"/>
    <p:sldId id="356" r:id="rId54"/>
    <p:sldId id="296" r:id="rId55"/>
    <p:sldId id="357" r:id="rId56"/>
    <p:sldId id="358" r:id="rId57"/>
    <p:sldId id="295" r:id="rId58"/>
    <p:sldId id="359" r:id="rId59"/>
    <p:sldId id="360" r:id="rId60"/>
    <p:sldId id="297" r:id="rId61"/>
    <p:sldId id="361" r:id="rId62"/>
    <p:sldId id="362" r:id="rId63"/>
    <p:sldId id="363" r:id="rId64"/>
    <p:sldId id="298" r:id="rId65"/>
    <p:sldId id="364" r:id="rId66"/>
    <p:sldId id="365" r:id="rId67"/>
    <p:sldId id="366" r:id="rId68"/>
    <p:sldId id="373" r:id="rId69"/>
    <p:sldId id="374" r:id="rId70"/>
    <p:sldId id="370" r:id="rId71"/>
    <p:sldId id="371" r:id="rId72"/>
    <p:sldId id="372" r:id="rId73"/>
    <p:sldId id="347" r:id="rId74"/>
    <p:sldId id="273" r:id="rId75"/>
    <p:sldId id="377" r:id="rId76"/>
    <p:sldId id="353" r:id="rId77"/>
    <p:sldId id="354" r:id="rId78"/>
    <p:sldId id="348" r:id="rId79"/>
    <p:sldId id="278" r:id="rId80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5"/>
        <p:sld r:id="rId48"/>
        <p:sld r:id="rId37"/>
        <p:sld r:id="rId43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presProps" Target="presProp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5E-2"/>
          <c:w val="0.53820033955857516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117470</c:v>
                </c:pt>
                <c:pt idx="1">
                  <c:v>90394</c:v>
                </c:pt>
                <c:pt idx="2">
                  <c:v>78725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55510.400000000001</c:v>
                </c:pt>
                <c:pt idx="1">
                  <c:v>649.79999999999995</c:v>
                </c:pt>
                <c:pt idx="2">
                  <c:v>647.4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88795.7</c:v>
                </c:pt>
                <c:pt idx="1">
                  <c:v>76551.199999999997</c:v>
                </c:pt>
                <c:pt idx="2">
                  <c:v>80594.899999999994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5543</c:v>
                </c:pt>
                <c:pt idx="1">
                  <c:v>240.7</c:v>
                </c:pt>
                <c:pt idx="2">
                  <c:v>240.7</c:v>
                </c:pt>
              </c:numCache>
            </c:numRef>
          </c:val>
        </c:ser>
        <c:dLbls>
          <c:showVal val="1"/>
        </c:dLbls>
        <c:gapWidth val="75"/>
        <c:shape val="box"/>
        <c:axId val="153271680"/>
        <c:axId val="59393152"/>
        <c:axId val="0"/>
      </c:bar3DChart>
      <c:catAx>
        <c:axId val="153271680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9393152"/>
        <c:crosses val="autoZero"/>
        <c:auto val="1"/>
        <c:lblAlgn val="ctr"/>
        <c:lblOffset val="100"/>
      </c:catAx>
      <c:valAx>
        <c:axId val="5939315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3271680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929"/>
          <c:h val="0.59966777180326558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33E-2"/>
          <c:w val="0.8039867109634552"/>
          <c:h val="0.7768817204301090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3069</c:v>
                </c:pt>
              </c:numCache>
            </c:numRef>
          </c:val>
        </c:ser>
        <c:gapWidth val="75"/>
        <c:overlap val="-25"/>
        <c:axId val="170428288"/>
        <c:axId val="170429824"/>
      </c:barChart>
      <c:dateAx>
        <c:axId val="170428288"/>
        <c:scaling>
          <c:orientation val="minMax"/>
        </c:scaling>
        <c:axPos val="b"/>
        <c:majorTickMark val="none"/>
        <c:tickLblPos val="none"/>
        <c:crossAx val="170429824"/>
        <c:crosses val="autoZero"/>
        <c:lblOffset val="100"/>
      </c:dateAx>
      <c:valAx>
        <c:axId val="170429824"/>
        <c:scaling>
          <c:orientation val="minMax"/>
        </c:scaling>
        <c:axPos val="l"/>
        <c:majorGridlines>
          <c:spPr>
            <a:ln w="1459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6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0428288"/>
        <c:crosses val="autoZero"/>
        <c:crossBetween val="between"/>
      </c:valAx>
      <c:spPr>
        <a:noFill/>
        <a:ln w="19456">
          <a:noFill/>
        </a:ln>
      </c:spPr>
    </c:plotArea>
    <c:legend>
      <c:legendPos val="r"/>
      <c:layout>
        <c:manualLayout>
          <c:xMode val="edge"/>
          <c:yMode val="edge"/>
          <c:x val="0.90476190476190366"/>
          <c:y val="0.30107526881720503"/>
          <c:w val="9.3023255813953501E-2"/>
          <c:h val="0.28494623655913975"/>
        </c:manualLayout>
      </c:layout>
      <c:spPr>
        <a:solidFill>
          <a:srgbClr val="FFFFFF"/>
        </a:solidFill>
        <a:ln w="2432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3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63E-2"/>
                  <c:y val="-3.6809659472970761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23682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481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6532.3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867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267824.2</c:v>
                </c:pt>
              </c:numCache>
            </c:numRef>
          </c:val>
        </c:ser>
        <c:shape val="cylinder"/>
        <c:axId val="119919744"/>
        <c:axId val="119921280"/>
        <c:axId val="0"/>
      </c:bar3DChart>
      <c:catAx>
        <c:axId val="119919744"/>
        <c:scaling>
          <c:orientation val="minMax"/>
        </c:scaling>
        <c:delete val="1"/>
        <c:axPos val="b"/>
        <c:tickLblPos val="nextTo"/>
        <c:crossAx val="119921280"/>
        <c:crosses val="autoZero"/>
        <c:auto val="1"/>
        <c:lblAlgn val="ctr"/>
        <c:lblOffset val="100"/>
      </c:catAx>
      <c:valAx>
        <c:axId val="1199212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91974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18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83E-2"/>
                  <c:y val="-0.14846724517006746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09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41203.599999999999</c:v>
                </c:pt>
                <c:pt idx="1">
                  <c:v>167.4</c:v>
                </c:pt>
                <c:pt idx="2" formatCode="General">
                  <c:v>41336.800000000003</c:v>
                </c:pt>
                <c:pt idx="3">
                  <c:v>201</c:v>
                </c:pt>
                <c:pt idx="4" formatCode="General">
                  <c:v>131711.9</c:v>
                </c:pt>
                <c:pt idx="5" formatCode="General">
                  <c:v>43941.5</c:v>
                </c:pt>
                <c:pt idx="6" formatCode="General">
                  <c:v>14794.1</c:v>
                </c:pt>
                <c:pt idx="7">
                  <c:v>434.7</c:v>
                </c:pt>
                <c:pt idx="8">
                  <c:v>5</c:v>
                </c:pt>
                <c:pt idx="9">
                  <c:v>26150.400000000001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296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41E-2"/>
                  <c:y val="-0.1484672451700673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4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88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46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89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50004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91"/>
                  <c:y val="5.3568789220032727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14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98E-2"/>
                  <c:y val="5.7880573648123143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75E-2"/>
                  <c:y val="-8.7676161977806363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228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23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</a:t>
            </a:r>
            <a:r>
              <a:rPr lang="ru-RU" altLang="ru-RU" sz="2000" i="1" dirty="0" err="1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>
                <a:solidFill>
                  <a:schemeClr val="bg1"/>
                </a:solidFill>
              </a:rPr>
              <a:t> район» Смоленской области на 2021 год и  на плановый период  2022-2023 годов» 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22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.1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.2021г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№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82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267824,2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167835,7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161776,5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117470,0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55510,4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88795,7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5543,0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увеличить  доходную часть бюджета на  4704,923 тыс. руб., в т.ч.: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Субсидии на </a:t>
            </a:r>
            <a:r>
              <a:rPr lang="ru-RU" sz="1400" dirty="0" err="1" smtClean="0">
                <a:solidFill>
                  <a:schemeClr val="bg1"/>
                </a:solidFill>
              </a:rPr>
              <a:t>гос.поддержку</a:t>
            </a:r>
            <a:r>
              <a:rPr lang="ru-RU" sz="1400" dirty="0" smtClean="0">
                <a:solidFill>
                  <a:schemeClr val="bg1"/>
                </a:solidFill>
              </a:rPr>
              <a:t> отрасли культуры (комплектование книжных фондов библиотек муниципальных образований) за счет средств резервного фонда Правительства РФ – 20,133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дошкольного образования – 500,0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– 2100,0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Субвенция на выплату ежемесячных денежных средств на содержание ребенка, находящегося под опекой (попечительством) – 70,0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Субвенция на выплату компенсации платы, взимаемой с родителей (законных представителей), за присмотр и уход за детьми в образовательных организациях (за исключением государственных образовательных организаций), реализующих образовательную программу дошкольного образования – 70,0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иной МБТ за счет средств федерального бюджета для поощрения муниципальных управленческих команд за достижение показателей деятельности – 179,0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Субвенции на осуществление переданных полномочий Российской Федерации на государственную регистрацию актов гражданского состояния 159,790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Дотация на сбалансированность – 1606,0 тыс. руб.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Изменения, внесенные в бюджет муниципального образования «</a:t>
            </a:r>
            <a:r>
              <a:rPr lang="ru-RU" sz="2400" b="1" i="1" dirty="0" err="1">
                <a:solidFill>
                  <a:srgbClr val="FF3300"/>
                </a:solidFill>
              </a:rPr>
              <a:t>Угранский</a:t>
            </a:r>
            <a:r>
              <a:rPr lang="ru-RU" sz="2400" b="1" i="1" dirty="0">
                <a:solidFill>
                  <a:srgbClr val="FF3300"/>
                </a:solidFill>
              </a:rPr>
              <a:t> район» Смоленской области на </a:t>
            </a:r>
            <a:r>
              <a:rPr lang="ru-RU" sz="2400" b="1" i="1" dirty="0" smtClean="0">
                <a:solidFill>
                  <a:srgbClr val="FF3300"/>
                </a:solidFill>
              </a:rPr>
              <a:t>2021 </a:t>
            </a:r>
            <a:r>
              <a:rPr lang="ru-RU" sz="2400" b="1" i="1" dirty="0">
                <a:solidFill>
                  <a:srgbClr val="FF330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и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500042"/>
            <a:ext cx="879157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уменьшить  доходную часть бюджета на 3800,2 тыс. руб., в т.ч.: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Субвенция для осуществления мер социальной поддержки по предоставлению компенсации расходов на оплату жилы помещений, отопления и освещения педагогическим и иным работникам образовательных организаций - 55,0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 - Субвенция на выплату вознаграждения, причитающегося приемным родителям 54,0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Субвенция на выплату денежных средств на содержание ребенка, переданного на воспитание в приемную семью – 185,0 </a:t>
            </a:r>
            <a:r>
              <a:rPr lang="ru-RU" sz="1200" dirty="0" err="1" smtClean="0">
                <a:solidFill>
                  <a:schemeClr val="bg1"/>
                </a:solidFill>
              </a:rPr>
              <a:t>тыс.уб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Субвенция на выплату вознаграждения за выполнение функций классного руководителя- 16,0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3490,2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За счет прочих поступлений в бюджет муниципального района в сумме 237,9 тыс. руб. увеличить ЛБО на приобретение новогодних подарков для учащихся школ и воспитанников детских садов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За счет экономии по резервному фонду Администрации МО в сумме 414,0 тыс. руб.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МП «Обеспечение жильем молодых семей» 58,693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увеличить ЛБО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- МП «Создание условий для осуществления градостроительной деятельности на территории муниципального образования "</a:t>
            </a:r>
            <a:r>
              <a:rPr lang="ru-RU" sz="1200" b="1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dirty="0" smtClean="0">
                <a:solidFill>
                  <a:schemeClr val="bg1"/>
                </a:solidFill>
              </a:rPr>
              <a:t> район" Смоленской области"</a:t>
            </a:r>
            <a:r>
              <a:rPr lang="ru-RU" sz="1200" dirty="0" smtClean="0">
                <a:solidFill>
                  <a:schemeClr val="bg1"/>
                </a:solidFill>
              </a:rPr>
              <a:t> (затраты по постановке на кадастровый учет границ населенного пункта с. Угра)  </a:t>
            </a:r>
            <a:r>
              <a:rPr lang="ru-RU" sz="1200" b="1" dirty="0" smtClean="0">
                <a:solidFill>
                  <a:schemeClr val="bg1"/>
                </a:solidFill>
              </a:rPr>
              <a:t>- 7,0 тыс. руб.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-  МП "Развитие культуры и туризма в муниципальном образовании "</a:t>
            </a:r>
            <a:r>
              <a:rPr lang="ru-RU" sz="1200" b="1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dirty="0" smtClean="0">
                <a:solidFill>
                  <a:schemeClr val="bg1"/>
                </a:solidFill>
              </a:rPr>
              <a:t> район" Смоленской области"-231,673 тыс. руб.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Отделу культуры и спорта: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для предоставления субсидий на выполнение муниципального задания на выплату заработной платы совместителям: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         МБУК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200" dirty="0" smtClean="0">
                <a:solidFill>
                  <a:schemeClr val="bg1"/>
                </a:solidFill>
              </a:rPr>
              <a:t> РЦБС» - 18,308тыс.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         МБУК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dirty="0" smtClean="0">
                <a:solidFill>
                  <a:schemeClr val="bg1"/>
                </a:solidFill>
              </a:rPr>
              <a:t> РСКЦ –41,638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 для предоставления целевых субсидий: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МБУДО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200" dirty="0" smtClean="0">
                <a:solidFill>
                  <a:schemeClr val="bg1"/>
                </a:solidFill>
              </a:rPr>
              <a:t> ДШИ» в сумме 106,727 тыс. руб. в т.ч.: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приобретение входной двери – 39,340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приобретение компьютера – 67,387 тыс. руб.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МБУК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200" dirty="0" smtClean="0">
                <a:solidFill>
                  <a:schemeClr val="bg1"/>
                </a:solidFill>
              </a:rPr>
              <a:t> РЦБС» (ремонт пола) – 65,0 тыс.руб.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429684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 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- МП "Повышение эффективности деятельности Администрации муниципального образования "</a:t>
            </a:r>
            <a:r>
              <a:rPr lang="ru-RU" sz="1400" b="1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b="1" dirty="0" smtClean="0">
                <a:solidFill>
                  <a:schemeClr val="bg1"/>
                </a:solidFill>
              </a:rPr>
              <a:t> район" Смоленской области"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восстановление ФОТ на единовременное денежное поощрение в связи с выходом на пенсию) – 81,420 тыс. руб. (ст.211 – 62,520 тыс. руб., ст.213- 18,9 тыс. руб.)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- плата за водоотведение – 5,0 тыс. руб.</a:t>
            </a:r>
          </a:p>
          <a:p>
            <a:r>
              <a:rPr lang="ru-RU" sz="1400" b="1" dirty="0" err="1" smtClean="0">
                <a:solidFill>
                  <a:schemeClr val="bg1"/>
                </a:solidFill>
              </a:rPr>
              <a:t>Непрограммная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часть расходов районного бюджета  14,0</a:t>
            </a:r>
            <a:r>
              <a:rPr lang="ru-RU" sz="1400" dirty="0" smtClean="0">
                <a:solidFill>
                  <a:schemeClr val="bg1"/>
                </a:solidFill>
              </a:rPr>
              <a:t> тыс. руб. (выплата пенсий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МП "Повышение эффективности управления муниципальным имуществом муниципального образования "</a:t>
            </a:r>
            <a:r>
              <a:rPr lang="ru-RU" sz="1400" b="1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b="1" dirty="0" smtClean="0">
                <a:solidFill>
                  <a:schemeClr val="bg1"/>
                </a:solidFill>
              </a:rPr>
              <a:t> район" Смоленской области" -133,6 тыс. руб.</a:t>
            </a:r>
            <a:r>
              <a:rPr lang="ru-RU" sz="1400" dirty="0" smtClean="0">
                <a:solidFill>
                  <a:schemeClr val="bg1"/>
                </a:solidFill>
              </a:rPr>
              <a:t> (приобретение и установка 4 окон, приобретение стульев и кресел)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За счет дотации на сбалансированность в сумме 1606,0 тыс. руб. уменьшить плановые назначения по налогу на доходы физ. лиц. </a:t>
            </a:r>
            <a:endParaRPr lang="ru-RU" sz="1400" dirty="0" smtClean="0">
              <a:solidFill>
                <a:schemeClr val="bg1"/>
              </a:solidFill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За счет перевыполнения плановых показателей по доходам от продажи земельных участков в сумме 1856,6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Увеличить ЛБО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МП «Управление муниципальными финансами в муниципальном образовании «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район» Смоленской области»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предоставление МБТ 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Угранскому</a:t>
            </a:r>
            <a:r>
              <a:rPr lang="ru-RU" sz="1400" dirty="0" smtClean="0">
                <a:solidFill>
                  <a:schemeClr val="bg1"/>
                </a:solidFill>
              </a:rPr>
              <a:t> с/</a:t>
            </a:r>
            <a:r>
              <a:rPr lang="ru-RU" sz="1400" dirty="0" err="1" smtClean="0">
                <a:solidFill>
                  <a:schemeClr val="bg1"/>
                </a:solidFill>
              </a:rPr>
              <a:t>п</a:t>
            </a:r>
            <a:r>
              <a:rPr lang="ru-RU" sz="1400" dirty="0" smtClean="0">
                <a:solidFill>
                  <a:schemeClr val="bg1"/>
                </a:solidFill>
              </a:rPr>
              <a:t> в связи со снижением поступлений ожидаемых доходов по сравнению с прогнозом поступлений в бюджет поселения    - 656,6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 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Погашение дефицита бюджета – 1200,0 тыс. руб.       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5.В  пределах общих утвержденных сумм бюджетных ассигнований  перераспределены бюджетные ассигнования между мероприятиями муниципальных программ, подразделами, целевыми статьями и видами расходов бюджетной классификации.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          </a:t>
            </a:r>
          </a:p>
          <a:p>
            <a:pPr lvl="0"/>
            <a:endParaRPr lang="ru-RU" dirty="0" smtClean="0">
              <a:solidFill>
                <a:schemeClr val="bg1"/>
              </a:solidFill>
            </a:endParaRPr>
          </a:p>
          <a:p>
            <a:pPr lvl="0"/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</a:t>
            </a:r>
            <a:r>
              <a:rPr lang="ru-RU" b="1" i="1" dirty="0" err="1">
                <a:solidFill>
                  <a:srgbClr val="FF0000"/>
                </a:solidFill>
              </a:rPr>
              <a:t>Угранский</a:t>
            </a:r>
            <a:r>
              <a:rPr lang="ru-RU" b="1" i="1" dirty="0">
                <a:solidFill>
                  <a:srgbClr val="FF0000"/>
                </a:solidFill>
              </a:rPr>
              <a:t> район» Смоленской области в объекты капитального строительства на 2021 </a:t>
            </a:r>
            <a:r>
              <a:rPr lang="ru-RU" b="1" i="1" dirty="0" smtClean="0">
                <a:solidFill>
                  <a:srgbClr val="FF0000"/>
                </a:solidFill>
              </a:rPr>
              <a:t>год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6544051" cy="4859980"/>
        </p:xfrm>
        <a:graphic>
          <a:graphicData uri="http://schemas.openxmlformats.org/drawingml/2006/table">
            <a:tbl>
              <a:tblPr/>
              <a:tblGrid>
                <a:gridCol w="5176670"/>
                <a:gridCol w="136738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(тыс.руб.)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44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автобуса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кровли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Желаньинского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центр для пожилого возраста «Клуб золотого возраста»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Приобртение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жилья «Молодым семьям»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Мытишино-Кореино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9 535,2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Большевицы-Дубки-Выгорь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19 765,3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4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Угра-Зинеевка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10 159,1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Ограждение здания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средней школы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44461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dirty="0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dirty="0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</a:t>
            </a:r>
            <a:r>
              <a:rPr lang="ru-RU" dirty="0" smtClean="0">
                <a:solidFill>
                  <a:schemeClr val="bg1"/>
                </a:solidFill>
              </a:rPr>
              <a:t>23682,0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</a:t>
            </a:r>
            <a:r>
              <a:rPr lang="ru-RU" dirty="0" smtClean="0">
                <a:solidFill>
                  <a:schemeClr val="bg1"/>
                </a:solidFill>
              </a:rPr>
              <a:t>17950,0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</a:t>
            </a:r>
            <a:r>
              <a:rPr lang="ru-RU" dirty="0" smtClean="0">
                <a:solidFill>
                  <a:schemeClr val="bg1"/>
                </a:solidFill>
              </a:rPr>
              <a:t>2250,0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</a:t>
            </a:r>
            <a:r>
              <a:rPr lang="ru-RU" dirty="0" smtClean="0">
                <a:solidFill>
                  <a:schemeClr val="bg1"/>
                </a:solidFill>
              </a:rPr>
              <a:t>450,0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</a:t>
            </a:r>
            <a:r>
              <a:rPr lang="ru-RU" dirty="0" smtClean="0">
                <a:solidFill>
                  <a:schemeClr val="bg1"/>
                </a:solidFill>
              </a:rPr>
              <a:t>3032,0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2021г. – </a:t>
            </a:r>
            <a:r>
              <a:rPr lang="ru-RU" dirty="0" smtClean="0">
                <a:solidFill>
                  <a:schemeClr val="bg1"/>
                </a:solidFill>
              </a:rPr>
              <a:t>6532,3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317009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–3251,4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2185214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860,0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–2035,6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10,7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</a:t>
            </a:r>
            <a:r>
              <a:rPr lang="ru-RU" sz="1600" dirty="0" smtClean="0">
                <a:solidFill>
                  <a:schemeClr val="bg1"/>
                </a:solidFill>
              </a:rPr>
              <a:t>374,6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267824,2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</a:t>
            </a:r>
            <a:r>
              <a:rPr lang="ru-RU" sz="1400" dirty="0" smtClean="0">
                <a:solidFill>
                  <a:schemeClr val="bg1"/>
                </a:solidFill>
              </a:rPr>
              <a:t>167835,7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161776,5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117470,0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–88795,7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5543,0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–55510,4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–649,8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647,4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294548,3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299946,5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5398,2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34970,2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2914,2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40955,8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18645,3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79458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137978,4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48184,4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284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31460,8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530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2933,1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</a:t>
            </a:r>
            <a:r>
              <a:rPr lang="ru-RU" sz="1600" i="1">
                <a:solidFill>
                  <a:schemeClr val="bg1"/>
                </a:solidFill>
              </a:rPr>
              <a:t>– </a:t>
            </a:r>
            <a:r>
              <a:rPr lang="ru-RU" sz="1600" i="1" smtClean="0">
                <a:solidFill>
                  <a:schemeClr val="bg1"/>
                </a:solidFill>
              </a:rPr>
              <a:t>1957,7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8893206" cy="5454652"/>
        </p:xfrm>
        <a:graphic>
          <a:graphicData uri="http://schemas.openxmlformats.org/drawingml/2006/table">
            <a:tbl>
              <a:tblPr/>
              <a:tblGrid>
                <a:gridCol w="2223302"/>
                <a:gridCol w="2221739"/>
                <a:gridCol w="2224864"/>
                <a:gridCol w="2223301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294548,3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30214,3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267824,2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42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41203,6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41336,8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131711,9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43941,5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14794,1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26150,4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2021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12577</TotalTime>
  <Words>6510</Words>
  <Application>Microsoft Office PowerPoint</Application>
  <PresentationFormat>Экран (4:3)</PresentationFormat>
  <Paragraphs>1010</Paragraphs>
  <Slides>75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75</vt:i4>
      </vt:variant>
      <vt:variant>
        <vt:lpstr>Произвольные показы</vt:lpstr>
      </vt:variant>
      <vt:variant>
        <vt:i4>1</vt:i4>
      </vt:variant>
    </vt:vector>
  </HeadingPairs>
  <TitlesOfParts>
    <vt:vector size="81" baseType="lpstr">
      <vt:lpstr>Mylar</vt:lpstr>
      <vt:lpstr>1_Mylar</vt:lpstr>
      <vt:lpstr>2_Mylar</vt:lpstr>
      <vt:lpstr>3_Mylar</vt:lpstr>
      <vt:lpstr>4_Mylar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Источники финансирования дефицита районного бюджета (тыс.руб).</vt:lpstr>
      <vt:lpstr>Слайд 23</vt:lpstr>
      <vt:lpstr>Слайд 24</vt:lpstr>
      <vt:lpstr>Слайд 25</vt:lpstr>
      <vt:lpstr>Слайд 26</vt:lpstr>
      <vt:lpstr>Слайд 27</vt:lpstr>
      <vt:lpstr>Слайд 28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31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35</vt:lpstr>
      <vt:lpstr>Слайд 36</vt:lpstr>
      <vt:lpstr>Слайд 37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41</vt:lpstr>
      <vt:lpstr>Слайд 42</vt:lpstr>
      <vt:lpstr>Основные характеристики  районного  бюджета на   2021 и плановый период 2022 и 2023 годов. ( тыс.руб)</vt:lpstr>
      <vt:lpstr>Слайд 44</vt:lpstr>
      <vt:lpstr>Слайд 45</vt:lpstr>
      <vt:lpstr>Слайд 46</vt:lpstr>
      <vt:lpstr>Программная структура расходов  районного бюджета на 2021 год и плановый период 2022 и 2023 г (в тыс.руб.)</vt:lpstr>
      <vt:lpstr>Слайд 48</vt:lpstr>
      <vt:lpstr>Слайд 49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53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64</vt:lpstr>
      <vt:lpstr>Слайд 65</vt:lpstr>
      <vt:lpstr>Слайд 66</vt:lpstr>
      <vt:lpstr>Слайд 67</vt:lpstr>
      <vt:lpstr>Слайд 68</vt:lpstr>
      <vt:lpstr>Слайд 69</vt:lpstr>
      <vt:lpstr>Распределение  бюджетных ассигнований по разделам расходов  на 2021 и плановый период 2022 и 2023 год (тыс. руб.)</vt:lpstr>
      <vt:lpstr>Слайд 71</vt:lpstr>
      <vt:lpstr>Слайд 72</vt:lpstr>
      <vt:lpstr>Слайд 73</vt:lpstr>
      <vt:lpstr>Контактная информация</vt:lpstr>
      <vt:lpstr>Слайд 75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430</cp:revision>
  <dcterms:created xsi:type="dcterms:W3CDTF">2013-12-02T14:04:15Z</dcterms:created>
  <dcterms:modified xsi:type="dcterms:W3CDTF">2021-12-24T09:48:50Z</dcterms:modified>
</cp:coreProperties>
</file>