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colors4.xml" ContentType="application/vnd.openxmlformats-officedocument.drawingml.diagramColor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Default Extension="bin" ContentType="application/vnd.openxmlformats-officedocument.oleObject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diagrams/layout4.xml" ContentType="application/vnd.openxmlformats-officedocument.drawingml.diagram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diagrams/layout2.xml" ContentType="application/vnd.openxmlformats-officedocument.drawingml.diagramLayout+xml"/>
  <Override PartName="/ppt/diagrams/data3.xml" ContentType="application/vnd.openxmlformats-officedocument.drawingml.diagramData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637" r:id="rId1"/>
  </p:sldMasterIdLst>
  <p:notesMasterIdLst>
    <p:notesMasterId r:id="rId54"/>
  </p:notesMasterIdLst>
  <p:sldIdLst>
    <p:sldId id="256" r:id="rId2"/>
    <p:sldId id="340" r:id="rId3"/>
    <p:sldId id="336" r:id="rId4"/>
    <p:sldId id="313" r:id="rId5"/>
    <p:sldId id="257" r:id="rId6"/>
    <p:sldId id="316" r:id="rId7"/>
    <p:sldId id="341" r:id="rId8"/>
    <p:sldId id="319" r:id="rId9"/>
    <p:sldId id="320" r:id="rId10"/>
    <p:sldId id="342" r:id="rId11"/>
    <p:sldId id="343" r:id="rId12"/>
    <p:sldId id="321" r:id="rId13"/>
    <p:sldId id="322" r:id="rId14"/>
    <p:sldId id="344" r:id="rId15"/>
    <p:sldId id="323" r:id="rId16"/>
    <p:sldId id="337" r:id="rId17"/>
    <p:sldId id="324" r:id="rId18"/>
    <p:sldId id="346" r:id="rId19"/>
    <p:sldId id="274" r:id="rId20"/>
    <p:sldId id="327" r:id="rId21"/>
    <p:sldId id="328" r:id="rId22"/>
    <p:sldId id="345" r:id="rId23"/>
    <p:sldId id="338" r:id="rId24"/>
    <p:sldId id="330" r:id="rId25"/>
    <p:sldId id="331" r:id="rId26"/>
    <p:sldId id="332" r:id="rId27"/>
    <p:sldId id="333" r:id="rId28"/>
    <p:sldId id="339" r:id="rId29"/>
    <p:sldId id="314" r:id="rId30"/>
    <p:sldId id="315" r:id="rId31"/>
    <p:sldId id="266" r:id="rId32"/>
    <p:sldId id="290" r:id="rId33"/>
    <p:sldId id="291" r:id="rId34"/>
    <p:sldId id="302" r:id="rId35"/>
    <p:sldId id="350" r:id="rId36"/>
    <p:sldId id="351" r:id="rId37"/>
    <p:sldId id="268" r:id="rId38"/>
    <p:sldId id="272" r:id="rId39"/>
    <p:sldId id="261" r:id="rId40"/>
    <p:sldId id="299" r:id="rId41"/>
    <p:sldId id="352" r:id="rId42"/>
    <p:sldId id="263" r:id="rId43"/>
    <p:sldId id="294" r:id="rId44"/>
    <p:sldId id="296" r:id="rId45"/>
    <p:sldId id="295" r:id="rId46"/>
    <p:sldId id="297" r:id="rId47"/>
    <p:sldId id="298" r:id="rId48"/>
    <p:sldId id="347" r:id="rId49"/>
    <p:sldId id="273" r:id="rId50"/>
    <p:sldId id="349" r:id="rId51"/>
    <p:sldId id="348" r:id="rId52"/>
    <p:sldId id="278" r:id="rId53"/>
  </p:sldIdLst>
  <p:sldSz cx="9144000" cy="6858000" type="screen4x3"/>
  <p:notesSz cx="6858000" cy="9144000"/>
  <p:custShowLst>
    <p:custShow name="Произвольный показ 1" id="0">
      <p:sldLst>
        <p:sld r:id="rId2"/>
        <p:sld r:id="rId6"/>
        <p:sld r:id="rId40"/>
        <p:sld r:id="rId43"/>
        <p:sld r:id="rId32"/>
        <p:sld r:id="rId38"/>
      </p:sldLst>
    </p:custShow>
  </p:custShowLst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srgbClr val="FF0000"/>
    </p:penClr>
  </p:showPr>
  <p:clrMru>
    <a:srgbClr val="FF3399"/>
    <a:srgbClr val="E185D6"/>
    <a:srgbClr val="CC66FF"/>
    <a:srgbClr val="FF33CC"/>
    <a:srgbClr val="0000FF"/>
    <a:srgbClr val="FFFF00"/>
    <a:srgbClr val="CC0000"/>
    <a:srgbClr val="FF33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192" autoAdjust="0"/>
    <p:restoredTop sz="95439" autoAdjust="0"/>
  </p:normalViewPr>
  <p:slideViewPr>
    <p:cSldViewPr snapToObjects="1">
      <p:cViewPr varScale="1">
        <p:scale>
          <a:sx n="71" d="100"/>
          <a:sy n="71" d="100"/>
        </p:scale>
        <p:origin x="-55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#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2208F5E-1538-4B26-A040-51D2A4B26CFD}" type="doc">
      <dgm:prSet loTypeId="urn:microsoft.com/office/officeart/2005/8/layout/orgChart1" loCatId="hierarchy" qsTypeId="urn:microsoft.com/office/officeart/2005/8/quickstyle/3d1" qsCatId="3D" csTypeId="urn:microsoft.com/office/officeart/2005/8/colors/accent1_2#1" csCatId="accent1" phldr="1"/>
      <dgm:spPr/>
    </dgm:pt>
    <dgm:pt modelId="{0C73346A-DA87-4019-976E-125E5C6522B0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200" b="0" i="0" u="none" strike="noStrike" cap="none" normalizeH="0" baseline="0" dirty="0" smtClean="0">
              <a:ln/>
              <a:effectLst/>
              <a:latin typeface="Arial" panose="020B0604020202020204" pitchFamily="34" charset="0"/>
            </a:rPr>
            <a:t> </a:t>
          </a: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Налоговые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доходы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бюджета МО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«</a:t>
          </a:r>
          <a:r>
            <a:rPr kumimoji="0" lang="ru-RU" altLang="ru-RU" sz="1400" b="1" i="0" u="none" strike="noStrike" cap="none" normalizeH="0" baseline="0" dirty="0" err="1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Угранский</a:t>
          </a: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район»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    Смоленской области(</a:t>
          </a:r>
          <a:r>
            <a:rPr kumimoji="0" lang="ru-RU" altLang="ru-RU" sz="1400" b="1" i="0" u="none" strike="noStrike" cap="none" normalizeH="0" baseline="0" dirty="0" err="1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тыс.руб</a:t>
          </a: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.)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На  2018 год – 21344,7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На 2019 год – 21821,0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На 2020 год – 22567,8</a:t>
          </a:r>
        </a:p>
      </dgm:t>
    </dgm:pt>
    <dgm:pt modelId="{83C2D078-457C-42C8-9832-8C2DFE7CDB7F}" type="parTrans" cxnId="{C940CA14-793D-4C55-A9F4-82A96DEF2760}">
      <dgm:prSet/>
      <dgm:spPr/>
      <dgm:t>
        <a:bodyPr/>
        <a:lstStyle/>
        <a:p>
          <a:endParaRPr lang="ru-RU"/>
        </a:p>
      </dgm:t>
    </dgm:pt>
    <dgm:pt modelId="{D8AF5014-2017-4443-AF7B-03BC22DEC2D0}" type="sibTrans" cxnId="{C940CA14-793D-4C55-A9F4-82A96DEF2760}">
      <dgm:prSet/>
      <dgm:spPr/>
      <dgm:t>
        <a:bodyPr/>
        <a:lstStyle/>
        <a:p>
          <a:endParaRPr lang="ru-RU"/>
        </a:p>
      </dgm:t>
    </dgm:pt>
    <dgm:pt modelId="{49B49468-0394-4F04-AEDE-47484E9EE7EB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600" b="0" i="0" u="none" strike="noStrike" cap="none" normalizeH="0" baseline="0" dirty="0" smtClean="0">
              <a:ln/>
              <a:effectLst/>
              <a:latin typeface="Arial" panose="020B0604020202020204" pitchFamily="34" charset="0"/>
            </a:rPr>
            <a:t> </a:t>
          </a: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Налог на доходы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физических лиц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2018 год – 16085,5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  2019 год – 16539,5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2020 год – 17242,4</a:t>
          </a:r>
        </a:p>
      </dgm:t>
    </dgm:pt>
    <dgm:pt modelId="{680B4E68-73BB-470D-91E9-71631C64105A}" type="parTrans" cxnId="{64A48968-486E-4DD7-8FB5-777302D80E0B}">
      <dgm:prSet/>
      <dgm:spPr/>
      <dgm:t>
        <a:bodyPr/>
        <a:lstStyle/>
        <a:p>
          <a:endParaRPr lang="ru-RU"/>
        </a:p>
      </dgm:t>
    </dgm:pt>
    <dgm:pt modelId="{8A671A6C-70D8-41F0-9684-EC22DADB22CA}" type="sibTrans" cxnId="{64A48968-486E-4DD7-8FB5-777302D80E0B}">
      <dgm:prSet/>
      <dgm:spPr/>
      <dgm:t>
        <a:bodyPr/>
        <a:lstStyle/>
        <a:p>
          <a:endParaRPr lang="ru-RU"/>
        </a:p>
      </dgm:t>
    </dgm:pt>
    <dgm:pt modelId="{D21C9E3F-B4BF-408E-9FBD-44285AC82E38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1400" b="1" i="0" u="none" strike="noStrike" cap="none" normalizeH="0" baseline="0" dirty="0" smtClean="0">
            <a:ln/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1400" b="1" i="0" u="none" strike="noStrike" cap="none" normalizeH="0" baseline="0" dirty="0" smtClean="0">
            <a:ln/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1400" b="1" i="0" u="none" strike="noStrike" cap="none" normalizeH="0" baseline="0" dirty="0" smtClean="0">
            <a:ln/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1400" b="1" i="0" u="none" strike="noStrike" cap="none" normalizeH="0" baseline="0" dirty="0" smtClean="0">
            <a:ln/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1400" b="1" i="0" u="none" strike="noStrike" cap="none" normalizeH="0" baseline="0" dirty="0" smtClean="0">
            <a:ln/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1400" b="1" i="0" u="none" strike="noStrike" cap="none" normalizeH="0" baseline="0" dirty="0" smtClean="0">
            <a:ln/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Налоги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на совокупный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Доход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2018 год – 2552,2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   2019 год – 2557,8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2020 год – 2584,7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1400" b="1" i="0" u="none" strike="noStrike" cap="none" normalizeH="0" baseline="0" dirty="0" smtClean="0">
            <a:ln/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500" b="1" i="0" u="none" strike="noStrike" cap="none" normalizeH="0" baseline="0" dirty="0" smtClean="0">
            <a:ln/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500" b="1" i="0" u="none" strike="noStrike" cap="none" normalizeH="0" baseline="0" dirty="0" smtClean="0">
            <a:ln/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500" b="1" i="0" u="none" strike="noStrike" cap="none" normalizeH="0" baseline="0" dirty="0" smtClean="0">
            <a:ln/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500" b="1" i="0" u="none" strike="noStrike" cap="none" normalizeH="0" baseline="0" dirty="0" smtClean="0">
            <a:ln/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500" b="1" i="0" u="none" strike="noStrike" cap="none" normalizeH="0" baseline="0" dirty="0" smtClean="0">
            <a:ln/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500" b="1" i="0" u="none" strike="noStrike" cap="none" normalizeH="0" baseline="0" dirty="0" smtClean="0">
            <a:ln/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500" b="1" i="0" u="none" strike="noStrike" cap="none" normalizeH="0" baseline="0" dirty="0" smtClean="0">
            <a:ln/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500" b="1" i="0" u="none" strike="noStrike" cap="none" normalizeH="0" baseline="0" dirty="0" smtClean="0">
            <a:ln/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500" b="1" i="0" u="none" strike="noStrike" cap="none" normalizeH="0" baseline="0" dirty="0" smtClean="0">
            <a:ln/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500" b="1" i="0" u="none" strike="noStrike" cap="none" normalizeH="0" baseline="0" dirty="0" smtClean="0">
            <a:ln/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500" b="1" i="0" u="none" strike="noStrike" cap="none" normalizeH="0" baseline="0" dirty="0" smtClean="0">
            <a:ln/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500" b="1" i="0" u="none" strike="noStrike" cap="none" normalizeH="0" baseline="0" dirty="0" smtClean="0">
            <a:ln/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500" b="1" i="0" u="none" strike="noStrike" cap="none" normalizeH="0" baseline="0" dirty="0" smtClean="0">
            <a:ln/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500" b="1" i="0" u="none" strike="noStrike" cap="none" normalizeH="0" baseline="0" dirty="0" smtClean="0">
            <a:ln/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500" b="1" i="0" u="none" strike="noStrike" cap="none" normalizeH="0" baseline="0" dirty="0" smtClean="0">
            <a:ln/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500" b="0" i="0" u="none" strike="noStrike" cap="none" normalizeH="0" baseline="0" dirty="0" smtClean="0">
            <a:ln/>
            <a:effectLst/>
            <a:latin typeface="Arial" panose="020B0604020202020204" pitchFamily="34" charset="0"/>
          </a:endParaRPr>
        </a:p>
      </dgm:t>
    </dgm:pt>
    <dgm:pt modelId="{F216E566-727E-4517-B842-491DD7EF702A}" type="parTrans" cxnId="{E50898D1-3B70-41CF-B5C2-A37501C0FA38}">
      <dgm:prSet/>
      <dgm:spPr/>
      <dgm:t>
        <a:bodyPr/>
        <a:lstStyle/>
        <a:p>
          <a:endParaRPr lang="ru-RU"/>
        </a:p>
      </dgm:t>
    </dgm:pt>
    <dgm:pt modelId="{EC564007-6900-4F71-9799-91DDBCCD8A68}" type="sibTrans" cxnId="{E50898D1-3B70-41CF-B5C2-A37501C0FA38}">
      <dgm:prSet/>
      <dgm:spPr/>
      <dgm:t>
        <a:bodyPr/>
        <a:lstStyle/>
        <a:p>
          <a:endParaRPr lang="ru-RU"/>
        </a:p>
      </dgm:t>
    </dgm:pt>
    <dgm:pt modelId="{ECCFD4B5-AEE3-4596-AE43-52CAB6BE2025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Налог на добычу полезных ископаемых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2018 год – 2301,0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2019 – 2301,7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2020- 2301,7</a:t>
          </a:r>
        </a:p>
      </dgm:t>
    </dgm:pt>
    <dgm:pt modelId="{66FF6897-0F70-43C7-BA25-BB91DDFD800F}" type="parTrans" cxnId="{1EE06E29-E614-44ED-B528-2E38CEF6B606}">
      <dgm:prSet/>
      <dgm:spPr/>
      <dgm:t>
        <a:bodyPr/>
        <a:lstStyle/>
        <a:p>
          <a:endParaRPr lang="ru-RU"/>
        </a:p>
      </dgm:t>
    </dgm:pt>
    <dgm:pt modelId="{29DE674B-7C46-4FBF-BBE3-B9B40D35839F}" type="sibTrans" cxnId="{1EE06E29-E614-44ED-B528-2E38CEF6B606}">
      <dgm:prSet/>
      <dgm:spPr/>
      <dgm:t>
        <a:bodyPr/>
        <a:lstStyle/>
        <a:p>
          <a:endParaRPr lang="ru-RU"/>
        </a:p>
      </dgm:t>
    </dgm:pt>
    <dgm:pt modelId="{1E70317E-2FF2-43CE-A967-BBAB21718BD4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Государственная пошлина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2018 год – 406,0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2019 год - 422,0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2020 год - 439,0</a:t>
          </a:r>
        </a:p>
      </dgm:t>
    </dgm:pt>
    <dgm:pt modelId="{A2DF45CB-100C-4076-9216-9AD6A56D8882}" type="parTrans" cxnId="{44F00EBF-CBE8-439B-AB96-9BBA3474BAF8}">
      <dgm:prSet/>
      <dgm:spPr/>
      <dgm:t>
        <a:bodyPr/>
        <a:lstStyle/>
        <a:p>
          <a:endParaRPr lang="ru-RU"/>
        </a:p>
      </dgm:t>
    </dgm:pt>
    <dgm:pt modelId="{79CA014A-249E-4DC3-8A4F-8871D9E7F7EA}" type="sibTrans" cxnId="{44F00EBF-CBE8-439B-AB96-9BBA3474BAF8}">
      <dgm:prSet/>
      <dgm:spPr/>
      <dgm:t>
        <a:bodyPr/>
        <a:lstStyle/>
        <a:p>
          <a:endParaRPr lang="ru-RU"/>
        </a:p>
      </dgm:t>
    </dgm:pt>
    <dgm:pt modelId="{7CD59A4B-D980-4C1F-A83B-CB71EBF95551}" type="pres">
      <dgm:prSet presAssocID="{02208F5E-1538-4B26-A040-51D2A4B26CFD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11159795-52DD-4164-9897-58EF9E2CB4F4}" type="pres">
      <dgm:prSet presAssocID="{0C73346A-DA87-4019-976E-125E5C6522B0}" presName="hierRoot1" presStyleCnt="0">
        <dgm:presLayoutVars>
          <dgm:hierBranch/>
        </dgm:presLayoutVars>
      </dgm:prSet>
      <dgm:spPr/>
    </dgm:pt>
    <dgm:pt modelId="{5D4759D2-4866-43DE-AB50-582FF4F8EA40}" type="pres">
      <dgm:prSet presAssocID="{0C73346A-DA87-4019-976E-125E5C6522B0}" presName="rootComposite1" presStyleCnt="0"/>
      <dgm:spPr/>
    </dgm:pt>
    <dgm:pt modelId="{D5CC10AF-CAD5-4F47-9E52-5F79764A6D46}" type="pres">
      <dgm:prSet presAssocID="{0C73346A-DA87-4019-976E-125E5C6522B0}" presName="rootText1" presStyleLbl="node0" presStyleIdx="0" presStyleCnt="1" custScaleX="173075" custScaleY="222965" custLinFactX="60517" custLinFactNeighborX="100000" custLinFactNeighborY="571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E10919E-70E7-43B0-8078-B6C760B1FE64}" type="pres">
      <dgm:prSet presAssocID="{0C73346A-DA87-4019-976E-125E5C6522B0}" presName="rootConnector1" presStyleLbl="node1" presStyleIdx="0" presStyleCnt="0"/>
      <dgm:spPr/>
      <dgm:t>
        <a:bodyPr/>
        <a:lstStyle/>
        <a:p>
          <a:endParaRPr lang="ru-RU"/>
        </a:p>
      </dgm:t>
    </dgm:pt>
    <dgm:pt modelId="{7C635323-4527-40DA-8E3D-EAB0E16D989A}" type="pres">
      <dgm:prSet presAssocID="{0C73346A-DA87-4019-976E-125E5C6522B0}" presName="hierChild2" presStyleCnt="0"/>
      <dgm:spPr/>
    </dgm:pt>
    <dgm:pt modelId="{5BFC2807-40FD-4A51-85A6-7E88B2B8AB39}" type="pres">
      <dgm:prSet presAssocID="{680B4E68-73BB-470D-91E9-71631C64105A}" presName="Name35" presStyleLbl="parChTrans1D2" presStyleIdx="0" presStyleCnt="4"/>
      <dgm:spPr/>
      <dgm:t>
        <a:bodyPr/>
        <a:lstStyle/>
        <a:p>
          <a:endParaRPr lang="ru-RU"/>
        </a:p>
      </dgm:t>
    </dgm:pt>
    <dgm:pt modelId="{84C8C64F-A5DA-4921-822F-CF30C444DC78}" type="pres">
      <dgm:prSet presAssocID="{49B49468-0394-4F04-AEDE-47484E9EE7EB}" presName="hierRoot2" presStyleCnt="0">
        <dgm:presLayoutVars>
          <dgm:hierBranch/>
        </dgm:presLayoutVars>
      </dgm:prSet>
      <dgm:spPr/>
    </dgm:pt>
    <dgm:pt modelId="{69D93197-4549-4774-B5E4-AE0E3CC5117A}" type="pres">
      <dgm:prSet presAssocID="{49B49468-0394-4F04-AEDE-47484E9EE7EB}" presName="rootComposite" presStyleCnt="0"/>
      <dgm:spPr/>
    </dgm:pt>
    <dgm:pt modelId="{7B756329-E069-4D0D-9D3B-E0EDCE38E6B7}" type="pres">
      <dgm:prSet presAssocID="{49B49468-0394-4F04-AEDE-47484E9EE7EB}" presName="rootText" presStyleLbl="node2" presStyleIdx="0" presStyleCnt="4" custScaleX="119613" custScaleY="22562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1C2CA3D-A091-4DCD-BF2E-F24B2B248A02}" type="pres">
      <dgm:prSet presAssocID="{49B49468-0394-4F04-AEDE-47484E9EE7EB}" presName="rootConnector" presStyleLbl="node2" presStyleIdx="0" presStyleCnt="4"/>
      <dgm:spPr/>
      <dgm:t>
        <a:bodyPr/>
        <a:lstStyle/>
        <a:p>
          <a:endParaRPr lang="ru-RU"/>
        </a:p>
      </dgm:t>
    </dgm:pt>
    <dgm:pt modelId="{54FA583B-6A0F-4FE8-8047-2AE8D34F630E}" type="pres">
      <dgm:prSet presAssocID="{49B49468-0394-4F04-AEDE-47484E9EE7EB}" presName="hierChild4" presStyleCnt="0"/>
      <dgm:spPr/>
    </dgm:pt>
    <dgm:pt modelId="{04B2AFC2-E349-4C87-AA79-7FC75897EC5B}" type="pres">
      <dgm:prSet presAssocID="{49B49468-0394-4F04-AEDE-47484E9EE7EB}" presName="hierChild5" presStyleCnt="0"/>
      <dgm:spPr/>
    </dgm:pt>
    <dgm:pt modelId="{690A42ED-D2A7-413A-8517-1BDCE3BFE9F5}" type="pres">
      <dgm:prSet presAssocID="{F216E566-727E-4517-B842-491DD7EF702A}" presName="Name35" presStyleLbl="parChTrans1D2" presStyleIdx="1" presStyleCnt="4"/>
      <dgm:spPr/>
      <dgm:t>
        <a:bodyPr/>
        <a:lstStyle/>
        <a:p>
          <a:endParaRPr lang="ru-RU"/>
        </a:p>
      </dgm:t>
    </dgm:pt>
    <dgm:pt modelId="{4BEF8757-3508-4ECC-9704-B6A1F1DCF63A}" type="pres">
      <dgm:prSet presAssocID="{D21C9E3F-B4BF-408E-9FBD-44285AC82E38}" presName="hierRoot2" presStyleCnt="0">
        <dgm:presLayoutVars>
          <dgm:hierBranch/>
        </dgm:presLayoutVars>
      </dgm:prSet>
      <dgm:spPr/>
    </dgm:pt>
    <dgm:pt modelId="{FDF4F3E2-4CDE-448A-BAF8-A9C121B84D0D}" type="pres">
      <dgm:prSet presAssocID="{D21C9E3F-B4BF-408E-9FBD-44285AC82E38}" presName="rootComposite" presStyleCnt="0"/>
      <dgm:spPr/>
    </dgm:pt>
    <dgm:pt modelId="{497860C5-AB2F-44DA-A309-7BF5BE2E2483}" type="pres">
      <dgm:prSet presAssocID="{D21C9E3F-B4BF-408E-9FBD-44285AC82E38}" presName="rootText" presStyleLbl="node2" presStyleIdx="1" presStyleCnt="4" custScaleX="119688" custScaleY="27273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61B8ABB-DC93-4089-8226-60A713423D47}" type="pres">
      <dgm:prSet presAssocID="{D21C9E3F-B4BF-408E-9FBD-44285AC82E38}" presName="rootConnector" presStyleLbl="node2" presStyleIdx="1" presStyleCnt="4"/>
      <dgm:spPr/>
      <dgm:t>
        <a:bodyPr/>
        <a:lstStyle/>
        <a:p>
          <a:endParaRPr lang="ru-RU"/>
        </a:p>
      </dgm:t>
    </dgm:pt>
    <dgm:pt modelId="{A7877B85-7C19-4D68-86B2-7CB7C1DAF8A7}" type="pres">
      <dgm:prSet presAssocID="{D21C9E3F-B4BF-408E-9FBD-44285AC82E38}" presName="hierChild4" presStyleCnt="0"/>
      <dgm:spPr/>
    </dgm:pt>
    <dgm:pt modelId="{11C93FFB-5F5C-444D-85E9-6FC853C99BD5}" type="pres">
      <dgm:prSet presAssocID="{D21C9E3F-B4BF-408E-9FBD-44285AC82E38}" presName="hierChild5" presStyleCnt="0"/>
      <dgm:spPr/>
    </dgm:pt>
    <dgm:pt modelId="{5FE860E3-D200-49C0-A8C9-AE00728E2DC8}" type="pres">
      <dgm:prSet presAssocID="{66FF6897-0F70-43C7-BA25-BB91DDFD800F}" presName="Name35" presStyleLbl="parChTrans1D2" presStyleIdx="2" presStyleCnt="4"/>
      <dgm:spPr/>
      <dgm:t>
        <a:bodyPr/>
        <a:lstStyle/>
        <a:p>
          <a:endParaRPr lang="ru-RU"/>
        </a:p>
      </dgm:t>
    </dgm:pt>
    <dgm:pt modelId="{16BCE38D-2574-442B-9348-DFD0BE2DFDFE}" type="pres">
      <dgm:prSet presAssocID="{ECCFD4B5-AEE3-4596-AE43-52CAB6BE2025}" presName="hierRoot2" presStyleCnt="0">
        <dgm:presLayoutVars>
          <dgm:hierBranch/>
        </dgm:presLayoutVars>
      </dgm:prSet>
      <dgm:spPr/>
    </dgm:pt>
    <dgm:pt modelId="{4D4CB8E5-6055-4952-8569-4C7526CB9023}" type="pres">
      <dgm:prSet presAssocID="{ECCFD4B5-AEE3-4596-AE43-52CAB6BE2025}" presName="rootComposite" presStyleCnt="0"/>
      <dgm:spPr/>
    </dgm:pt>
    <dgm:pt modelId="{8CC1C1A0-029C-4541-A5F8-8FD0C1051B7F}" type="pres">
      <dgm:prSet presAssocID="{ECCFD4B5-AEE3-4596-AE43-52CAB6BE2025}" presName="rootText" presStyleLbl="node2" presStyleIdx="2" presStyleCnt="4" custScaleX="110131" custScaleY="24618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2D3E51A-EE7E-4547-A8F8-23083C9BA915}" type="pres">
      <dgm:prSet presAssocID="{ECCFD4B5-AEE3-4596-AE43-52CAB6BE2025}" presName="rootConnector" presStyleLbl="node2" presStyleIdx="2" presStyleCnt="4"/>
      <dgm:spPr/>
      <dgm:t>
        <a:bodyPr/>
        <a:lstStyle/>
        <a:p>
          <a:endParaRPr lang="ru-RU"/>
        </a:p>
      </dgm:t>
    </dgm:pt>
    <dgm:pt modelId="{1CCA156C-B4E0-4438-B584-FB2F9977D161}" type="pres">
      <dgm:prSet presAssocID="{ECCFD4B5-AEE3-4596-AE43-52CAB6BE2025}" presName="hierChild4" presStyleCnt="0"/>
      <dgm:spPr/>
    </dgm:pt>
    <dgm:pt modelId="{4A3DC70B-81E5-4EB4-A724-970EEC57FF99}" type="pres">
      <dgm:prSet presAssocID="{ECCFD4B5-AEE3-4596-AE43-52CAB6BE2025}" presName="hierChild5" presStyleCnt="0"/>
      <dgm:spPr/>
    </dgm:pt>
    <dgm:pt modelId="{B185D066-621E-42C5-9FEB-6EE72D8B947F}" type="pres">
      <dgm:prSet presAssocID="{A2DF45CB-100C-4076-9216-9AD6A56D8882}" presName="Name35" presStyleLbl="parChTrans1D2" presStyleIdx="3" presStyleCnt="4"/>
      <dgm:spPr/>
      <dgm:t>
        <a:bodyPr/>
        <a:lstStyle/>
        <a:p>
          <a:endParaRPr lang="ru-RU"/>
        </a:p>
      </dgm:t>
    </dgm:pt>
    <dgm:pt modelId="{A9EE58E0-2991-4697-83B7-2AB0AAF6DC2E}" type="pres">
      <dgm:prSet presAssocID="{1E70317E-2FF2-43CE-A967-BBAB21718BD4}" presName="hierRoot2" presStyleCnt="0">
        <dgm:presLayoutVars>
          <dgm:hierBranch/>
        </dgm:presLayoutVars>
      </dgm:prSet>
      <dgm:spPr/>
    </dgm:pt>
    <dgm:pt modelId="{33CFDBE0-2B8D-4F85-84F9-C533917AADF0}" type="pres">
      <dgm:prSet presAssocID="{1E70317E-2FF2-43CE-A967-BBAB21718BD4}" presName="rootComposite" presStyleCnt="0"/>
      <dgm:spPr/>
    </dgm:pt>
    <dgm:pt modelId="{328D7783-A8B0-493D-9655-E1866AE5B806}" type="pres">
      <dgm:prSet presAssocID="{1E70317E-2FF2-43CE-A967-BBAB21718BD4}" presName="rootText" presStyleLbl="node2" presStyleIdx="3" presStyleCnt="4" custScaleX="109623" custScaleY="13978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0ADC09B-0B32-4D16-91CD-9D9B5F64DBAA}" type="pres">
      <dgm:prSet presAssocID="{1E70317E-2FF2-43CE-A967-BBAB21718BD4}" presName="rootConnector" presStyleLbl="node2" presStyleIdx="3" presStyleCnt="4"/>
      <dgm:spPr/>
      <dgm:t>
        <a:bodyPr/>
        <a:lstStyle/>
        <a:p>
          <a:endParaRPr lang="ru-RU"/>
        </a:p>
      </dgm:t>
    </dgm:pt>
    <dgm:pt modelId="{3D1954A0-3806-41AF-9A70-2E8DC8424182}" type="pres">
      <dgm:prSet presAssocID="{1E70317E-2FF2-43CE-A967-BBAB21718BD4}" presName="hierChild4" presStyleCnt="0"/>
      <dgm:spPr/>
    </dgm:pt>
    <dgm:pt modelId="{DA5B8DA7-9C30-4FAE-BBF7-C86567BCDF64}" type="pres">
      <dgm:prSet presAssocID="{1E70317E-2FF2-43CE-A967-BBAB21718BD4}" presName="hierChild5" presStyleCnt="0"/>
      <dgm:spPr/>
    </dgm:pt>
    <dgm:pt modelId="{C0B1D45F-51A6-40A6-80EF-8844C912766C}" type="pres">
      <dgm:prSet presAssocID="{0C73346A-DA87-4019-976E-125E5C6522B0}" presName="hierChild3" presStyleCnt="0"/>
      <dgm:spPr/>
    </dgm:pt>
  </dgm:ptLst>
  <dgm:cxnLst>
    <dgm:cxn modelId="{E50898D1-3B70-41CF-B5C2-A37501C0FA38}" srcId="{0C73346A-DA87-4019-976E-125E5C6522B0}" destId="{D21C9E3F-B4BF-408E-9FBD-44285AC82E38}" srcOrd="1" destOrd="0" parTransId="{F216E566-727E-4517-B842-491DD7EF702A}" sibTransId="{EC564007-6900-4F71-9799-91DDBCCD8A68}"/>
    <dgm:cxn modelId="{3FF03CCB-371D-4874-8E20-9A89C3FA3CC8}" type="presOf" srcId="{D21C9E3F-B4BF-408E-9FBD-44285AC82E38}" destId="{B61B8ABB-DC93-4089-8226-60A713423D47}" srcOrd="1" destOrd="0" presId="urn:microsoft.com/office/officeart/2005/8/layout/orgChart1"/>
    <dgm:cxn modelId="{474ED92F-F66A-4E1A-8FF0-3735C81755F5}" type="presOf" srcId="{F216E566-727E-4517-B842-491DD7EF702A}" destId="{690A42ED-D2A7-413A-8517-1BDCE3BFE9F5}" srcOrd="0" destOrd="0" presId="urn:microsoft.com/office/officeart/2005/8/layout/orgChart1"/>
    <dgm:cxn modelId="{9A0CF221-3EC0-4285-B75F-037471B9C59E}" type="presOf" srcId="{D21C9E3F-B4BF-408E-9FBD-44285AC82E38}" destId="{497860C5-AB2F-44DA-A309-7BF5BE2E2483}" srcOrd="0" destOrd="0" presId="urn:microsoft.com/office/officeart/2005/8/layout/orgChart1"/>
    <dgm:cxn modelId="{0DB43E0E-076F-4EB0-BDFC-45957A8F55F4}" type="presOf" srcId="{ECCFD4B5-AEE3-4596-AE43-52CAB6BE2025}" destId="{62D3E51A-EE7E-4547-A8F8-23083C9BA915}" srcOrd="1" destOrd="0" presId="urn:microsoft.com/office/officeart/2005/8/layout/orgChart1"/>
    <dgm:cxn modelId="{64A48968-486E-4DD7-8FB5-777302D80E0B}" srcId="{0C73346A-DA87-4019-976E-125E5C6522B0}" destId="{49B49468-0394-4F04-AEDE-47484E9EE7EB}" srcOrd="0" destOrd="0" parTransId="{680B4E68-73BB-470D-91E9-71631C64105A}" sibTransId="{8A671A6C-70D8-41F0-9684-EC22DADB22CA}"/>
    <dgm:cxn modelId="{7438FABB-3A1D-43B4-9692-EFEB938EC4D6}" type="presOf" srcId="{49B49468-0394-4F04-AEDE-47484E9EE7EB}" destId="{21C2CA3D-A091-4DCD-BF2E-F24B2B248A02}" srcOrd="1" destOrd="0" presId="urn:microsoft.com/office/officeart/2005/8/layout/orgChart1"/>
    <dgm:cxn modelId="{F82844F0-5B5A-4722-AD47-595380139ABC}" type="presOf" srcId="{1E70317E-2FF2-43CE-A967-BBAB21718BD4}" destId="{328D7783-A8B0-493D-9655-E1866AE5B806}" srcOrd="0" destOrd="0" presId="urn:microsoft.com/office/officeart/2005/8/layout/orgChart1"/>
    <dgm:cxn modelId="{1EE06E29-E614-44ED-B528-2E38CEF6B606}" srcId="{0C73346A-DA87-4019-976E-125E5C6522B0}" destId="{ECCFD4B5-AEE3-4596-AE43-52CAB6BE2025}" srcOrd="2" destOrd="0" parTransId="{66FF6897-0F70-43C7-BA25-BB91DDFD800F}" sibTransId="{29DE674B-7C46-4FBF-BBE3-B9B40D35839F}"/>
    <dgm:cxn modelId="{44F00EBF-CBE8-439B-AB96-9BBA3474BAF8}" srcId="{0C73346A-DA87-4019-976E-125E5C6522B0}" destId="{1E70317E-2FF2-43CE-A967-BBAB21718BD4}" srcOrd="3" destOrd="0" parTransId="{A2DF45CB-100C-4076-9216-9AD6A56D8882}" sibTransId="{79CA014A-249E-4DC3-8A4F-8871D9E7F7EA}"/>
    <dgm:cxn modelId="{33E169BD-F132-40BB-81BC-286D88B9AE67}" type="presOf" srcId="{49B49468-0394-4F04-AEDE-47484E9EE7EB}" destId="{7B756329-E069-4D0D-9D3B-E0EDCE38E6B7}" srcOrd="0" destOrd="0" presId="urn:microsoft.com/office/officeart/2005/8/layout/orgChart1"/>
    <dgm:cxn modelId="{46AFEB6E-28D3-4E6D-B30D-F013F9091A88}" type="presOf" srcId="{680B4E68-73BB-470D-91E9-71631C64105A}" destId="{5BFC2807-40FD-4A51-85A6-7E88B2B8AB39}" srcOrd="0" destOrd="0" presId="urn:microsoft.com/office/officeart/2005/8/layout/orgChart1"/>
    <dgm:cxn modelId="{FAB8A31D-7E92-4725-9E87-3D4CEEDFDD4D}" type="presOf" srcId="{1E70317E-2FF2-43CE-A967-BBAB21718BD4}" destId="{20ADC09B-0B32-4D16-91CD-9D9B5F64DBAA}" srcOrd="1" destOrd="0" presId="urn:microsoft.com/office/officeart/2005/8/layout/orgChart1"/>
    <dgm:cxn modelId="{656BD74E-B786-4277-9044-BB893D668BD6}" type="presOf" srcId="{A2DF45CB-100C-4076-9216-9AD6A56D8882}" destId="{B185D066-621E-42C5-9FEB-6EE72D8B947F}" srcOrd="0" destOrd="0" presId="urn:microsoft.com/office/officeart/2005/8/layout/orgChart1"/>
    <dgm:cxn modelId="{16C67982-79D3-467F-A38B-9E3836FAE0C7}" type="presOf" srcId="{0C73346A-DA87-4019-976E-125E5C6522B0}" destId="{D5CC10AF-CAD5-4F47-9E52-5F79764A6D46}" srcOrd="0" destOrd="0" presId="urn:microsoft.com/office/officeart/2005/8/layout/orgChart1"/>
    <dgm:cxn modelId="{C356A964-9C5B-4110-AC18-D64776F5AB48}" type="presOf" srcId="{0C73346A-DA87-4019-976E-125E5C6522B0}" destId="{FE10919E-70E7-43B0-8078-B6C760B1FE64}" srcOrd="1" destOrd="0" presId="urn:microsoft.com/office/officeart/2005/8/layout/orgChart1"/>
    <dgm:cxn modelId="{D9ABFA72-AE64-42EC-8347-ADA2DAEDA24C}" type="presOf" srcId="{02208F5E-1538-4B26-A040-51D2A4B26CFD}" destId="{7CD59A4B-D980-4C1F-A83B-CB71EBF95551}" srcOrd="0" destOrd="0" presId="urn:microsoft.com/office/officeart/2005/8/layout/orgChart1"/>
    <dgm:cxn modelId="{C553FF33-D268-41A0-B03E-22FA4B92A5F4}" type="presOf" srcId="{ECCFD4B5-AEE3-4596-AE43-52CAB6BE2025}" destId="{8CC1C1A0-029C-4541-A5F8-8FD0C1051B7F}" srcOrd="0" destOrd="0" presId="urn:microsoft.com/office/officeart/2005/8/layout/orgChart1"/>
    <dgm:cxn modelId="{C940CA14-793D-4C55-A9F4-82A96DEF2760}" srcId="{02208F5E-1538-4B26-A040-51D2A4B26CFD}" destId="{0C73346A-DA87-4019-976E-125E5C6522B0}" srcOrd="0" destOrd="0" parTransId="{83C2D078-457C-42C8-9832-8C2DFE7CDB7F}" sibTransId="{D8AF5014-2017-4443-AF7B-03BC22DEC2D0}"/>
    <dgm:cxn modelId="{355EBC93-E25D-40CB-94E2-C48B50C9834B}" type="presOf" srcId="{66FF6897-0F70-43C7-BA25-BB91DDFD800F}" destId="{5FE860E3-D200-49C0-A8C9-AE00728E2DC8}" srcOrd="0" destOrd="0" presId="urn:microsoft.com/office/officeart/2005/8/layout/orgChart1"/>
    <dgm:cxn modelId="{F449D8AD-2900-42DB-8C4B-AA8C6DB4B5D8}" type="presParOf" srcId="{7CD59A4B-D980-4C1F-A83B-CB71EBF95551}" destId="{11159795-52DD-4164-9897-58EF9E2CB4F4}" srcOrd="0" destOrd="0" presId="urn:microsoft.com/office/officeart/2005/8/layout/orgChart1"/>
    <dgm:cxn modelId="{6B830DB1-499A-4483-B27C-713AC9D6134E}" type="presParOf" srcId="{11159795-52DD-4164-9897-58EF9E2CB4F4}" destId="{5D4759D2-4866-43DE-AB50-582FF4F8EA40}" srcOrd="0" destOrd="0" presId="urn:microsoft.com/office/officeart/2005/8/layout/orgChart1"/>
    <dgm:cxn modelId="{A2CCA655-AF69-4474-B1FD-F29757175025}" type="presParOf" srcId="{5D4759D2-4866-43DE-AB50-582FF4F8EA40}" destId="{D5CC10AF-CAD5-4F47-9E52-5F79764A6D46}" srcOrd="0" destOrd="0" presId="urn:microsoft.com/office/officeart/2005/8/layout/orgChart1"/>
    <dgm:cxn modelId="{9AC6EB00-7162-4049-BDEF-6AC8EF73A945}" type="presParOf" srcId="{5D4759D2-4866-43DE-AB50-582FF4F8EA40}" destId="{FE10919E-70E7-43B0-8078-B6C760B1FE64}" srcOrd="1" destOrd="0" presId="urn:microsoft.com/office/officeart/2005/8/layout/orgChart1"/>
    <dgm:cxn modelId="{BE1819A6-EBCC-46AF-8B0B-853F4C88DF57}" type="presParOf" srcId="{11159795-52DD-4164-9897-58EF9E2CB4F4}" destId="{7C635323-4527-40DA-8E3D-EAB0E16D989A}" srcOrd="1" destOrd="0" presId="urn:microsoft.com/office/officeart/2005/8/layout/orgChart1"/>
    <dgm:cxn modelId="{B7407822-6D89-4FE1-8B73-5D99CA746046}" type="presParOf" srcId="{7C635323-4527-40DA-8E3D-EAB0E16D989A}" destId="{5BFC2807-40FD-4A51-85A6-7E88B2B8AB39}" srcOrd="0" destOrd="0" presId="urn:microsoft.com/office/officeart/2005/8/layout/orgChart1"/>
    <dgm:cxn modelId="{A2D11303-C1E6-42A6-A9D2-A895DF546F56}" type="presParOf" srcId="{7C635323-4527-40DA-8E3D-EAB0E16D989A}" destId="{84C8C64F-A5DA-4921-822F-CF30C444DC78}" srcOrd="1" destOrd="0" presId="urn:microsoft.com/office/officeart/2005/8/layout/orgChart1"/>
    <dgm:cxn modelId="{D0363A2A-38FE-4A7C-B47F-99676062E0D9}" type="presParOf" srcId="{84C8C64F-A5DA-4921-822F-CF30C444DC78}" destId="{69D93197-4549-4774-B5E4-AE0E3CC5117A}" srcOrd="0" destOrd="0" presId="urn:microsoft.com/office/officeart/2005/8/layout/orgChart1"/>
    <dgm:cxn modelId="{77DB1810-D117-4D70-AB65-B390ABB7787B}" type="presParOf" srcId="{69D93197-4549-4774-B5E4-AE0E3CC5117A}" destId="{7B756329-E069-4D0D-9D3B-E0EDCE38E6B7}" srcOrd="0" destOrd="0" presId="urn:microsoft.com/office/officeart/2005/8/layout/orgChart1"/>
    <dgm:cxn modelId="{D8AD2C82-C4A7-412B-BAD4-045EF1995A01}" type="presParOf" srcId="{69D93197-4549-4774-B5E4-AE0E3CC5117A}" destId="{21C2CA3D-A091-4DCD-BF2E-F24B2B248A02}" srcOrd="1" destOrd="0" presId="urn:microsoft.com/office/officeart/2005/8/layout/orgChart1"/>
    <dgm:cxn modelId="{FD0C476C-3780-4C68-9BE6-3CD153031CEE}" type="presParOf" srcId="{84C8C64F-A5DA-4921-822F-CF30C444DC78}" destId="{54FA583B-6A0F-4FE8-8047-2AE8D34F630E}" srcOrd="1" destOrd="0" presId="urn:microsoft.com/office/officeart/2005/8/layout/orgChart1"/>
    <dgm:cxn modelId="{26471DBE-B110-4B83-B4C9-266558835738}" type="presParOf" srcId="{84C8C64F-A5DA-4921-822F-CF30C444DC78}" destId="{04B2AFC2-E349-4C87-AA79-7FC75897EC5B}" srcOrd="2" destOrd="0" presId="urn:microsoft.com/office/officeart/2005/8/layout/orgChart1"/>
    <dgm:cxn modelId="{E7E412D6-EEA9-42AF-9E62-833BDB88D422}" type="presParOf" srcId="{7C635323-4527-40DA-8E3D-EAB0E16D989A}" destId="{690A42ED-D2A7-413A-8517-1BDCE3BFE9F5}" srcOrd="2" destOrd="0" presId="urn:microsoft.com/office/officeart/2005/8/layout/orgChart1"/>
    <dgm:cxn modelId="{461919ED-F147-4722-9DB0-2C5030060B1B}" type="presParOf" srcId="{7C635323-4527-40DA-8E3D-EAB0E16D989A}" destId="{4BEF8757-3508-4ECC-9704-B6A1F1DCF63A}" srcOrd="3" destOrd="0" presId="urn:microsoft.com/office/officeart/2005/8/layout/orgChart1"/>
    <dgm:cxn modelId="{DDC02641-D540-4C22-9EF3-CA894721F5E7}" type="presParOf" srcId="{4BEF8757-3508-4ECC-9704-B6A1F1DCF63A}" destId="{FDF4F3E2-4CDE-448A-BAF8-A9C121B84D0D}" srcOrd="0" destOrd="0" presId="urn:microsoft.com/office/officeart/2005/8/layout/orgChart1"/>
    <dgm:cxn modelId="{2CE17A71-B782-4E7E-AC5C-AF3F9A6FBFB8}" type="presParOf" srcId="{FDF4F3E2-4CDE-448A-BAF8-A9C121B84D0D}" destId="{497860C5-AB2F-44DA-A309-7BF5BE2E2483}" srcOrd="0" destOrd="0" presId="urn:microsoft.com/office/officeart/2005/8/layout/orgChart1"/>
    <dgm:cxn modelId="{E597789E-2BFC-486F-96B4-ACCD27199074}" type="presParOf" srcId="{FDF4F3E2-4CDE-448A-BAF8-A9C121B84D0D}" destId="{B61B8ABB-DC93-4089-8226-60A713423D47}" srcOrd="1" destOrd="0" presId="urn:microsoft.com/office/officeart/2005/8/layout/orgChart1"/>
    <dgm:cxn modelId="{86E95DAA-00C6-4890-A3F6-E1B93A6BCE7D}" type="presParOf" srcId="{4BEF8757-3508-4ECC-9704-B6A1F1DCF63A}" destId="{A7877B85-7C19-4D68-86B2-7CB7C1DAF8A7}" srcOrd="1" destOrd="0" presId="urn:microsoft.com/office/officeart/2005/8/layout/orgChart1"/>
    <dgm:cxn modelId="{888089EB-6466-4AF7-86C2-AF845614A0D2}" type="presParOf" srcId="{4BEF8757-3508-4ECC-9704-B6A1F1DCF63A}" destId="{11C93FFB-5F5C-444D-85E9-6FC853C99BD5}" srcOrd="2" destOrd="0" presId="urn:microsoft.com/office/officeart/2005/8/layout/orgChart1"/>
    <dgm:cxn modelId="{69CB454A-5C90-4792-8DEC-26380DB8AD59}" type="presParOf" srcId="{7C635323-4527-40DA-8E3D-EAB0E16D989A}" destId="{5FE860E3-D200-49C0-A8C9-AE00728E2DC8}" srcOrd="4" destOrd="0" presId="urn:microsoft.com/office/officeart/2005/8/layout/orgChart1"/>
    <dgm:cxn modelId="{D137B90A-E077-488F-9947-B76CB78C4AD0}" type="presParOf" srcId="{7C635323-4527-40DA-8E3D-EAB0E16D989A}" destId="{16BCE38D-2574-442B-9348-DFD0BE2DFDFE}" srcOrd="5" destOrd="0" presId="urn:microsoft.com/office/officeart/2005/8/layout/orgChart1"/>
    <dgm:cxn modelId="{EFE3FAA6-4140-4CD2-A233-E6AA11AC985F}" type="presParOf" srcId="{16BCE38D-2574-442B-9348-DFD0BE2DFDFE}" destId="{4D4CB8E5-6055-4952-8569-4C7526CB9023}" srcOrd="0" destOrd="0" presId="urn:microsoft.com/office/officeart/2005/8/layout/orgChart1"/>
    <dgm:cxn modelId="{C986C77F-A149-4913-9230-0A4F371ECF39}" type="presParOf" srcId="{4D4CB8E5-6055-4952-8569-4C7526CB9023}" destId="{8CC1C1A0-029C-4541-A5F8-8FD0C1051B7F}" srcOrd="0" destOrd="0" presId="urn:microsoft.com/office/officeart/2005/8/layout/orgChart1"/>
    <dgm:cxn modelId="{5C05A429-BE69-4F52-839F-ED65F36C81A0}" type="presParOf" srcId="{4D4CB8E5-6055-4952-8569-4C7526CB9023}" destId="{62D3E51A-EE7E-4547-A8F8-23083C9BA915}" srcOrd="1" destOrd="0" presId="urn:microsoft.com/office/officeart/2005/8/layout/orgChart1"/>
    <dgm:cxn modelId="{B1D51486-19CC-4EE7-87C1-C8D905D52443}" type="presParOf" srcId="{16BCE38D-2574-442B-9348-DFD0BE2DFDFE}" destId="{1CCA156C-B4E0-4438-B584-FB2F9977D161}" srcOrd="1" destOrd="0" presId="urn:microsoft.com/office/officeart/2005/8/layout/orgChart1"/>
    <dgm:cxn modelId="{17E52772-B679-4566-9E32-1B4338F31C19}" type="presParOf" srcId="{16BCE38D-2574-442B-9348-DFD0BE2DFDFE}" destId="{4A3DC70B-81E5-4EB4-A724-970EEC57FF99}" srcOrd="2" destOrd="0" presId="urn:microsoft.com/office/officeart/2005/8/layout/orgChart1"/>
    <dgm:cxn modelId="{3961BD4D-455E-406A-98FF-618F33CFE48F}" type="presParOf" srcId="{7C635323-4527-40DA-8E3D-EAB0E16D989A}" destId="{B185D066-621E-42C5-9FEB-6EE72D8B947F}" srcOrd="6" destOrd="0" presId="urn:microsoft.com/office/officeart/2005/8/layout/orgChart1"/>
    <dgm:cxn modelId="{C6D93F15-4A6B-4563-91D2-87B7303D5CAE}" type="presParOf" srcId="{7C635323-4527-40DA-8E3D-EAB0E16D989A}" destId="{A9EE58E0-2991-4697-83B7-2AB0AAF6DC2E}" srcOrd="7" destOrd="0" presId="urn:microsoft.com/office/officeart/2005/8/layout/orgChart1"/>
    <dgm:cxn modelId="{3EF21B17-36D4-40A7-A6AC-DD9BFE588AE8}" type="presParOf" srcId="{A9EE58E0-2991-4697-83B7-2AB0AAF6DC2E}" destId="{33CFDBE0-2B8D-4F85-84F9-C533917AADF0}" srcOrd="0" destOrd="0" presId="urn:microsoft.com/office/officeart/2005/8/layout/orgChart1"/>
    <dgm:cxn modelId="{C8785089-BC09-410F-818E-960B7F70B15D}" type="presParOf" srcId="{33CFDBE0-2B8D-4F85-84F9-C533917AADF0}" destId="{328D7783-A8B0-493D-9655-E1866AE5B806}" srcOrd="0" destOrd="0" presId="urn:microsoft.com/office/officeart/2005/8/layout/orgChart1"/>
    <dgm:cxn modelId="{C36BA384-DBBB-4C97-ACD4-FB30E9B972F2}" type="presParOf" srcId="{33CFDBE0-2B8D-4F85-84F9-C533917AADF0}" destId="{20ADC09B-0B32-4D16-91CD-9D9B5F64DBAA}" srcOrd="1" destOrd="0" presId="urn:microsoft.com/office/officeart/2005/8/layout/orgChart1"/>
    <dgm:cxn modelId="{733B204E-D649-4AFF-AE38-E12BEF1978D7}" type="presParOf" srcId="{A9EE58E0-2991-4697-83B7-2AB0AAF6DC2E}" destId="{3D1954A0-3806-41AF-9A70-2E8DC8424182}" srcOrd="1" destOrd="0" presId="urn:microsoft.com/office/officeart/2005/8/layout/orgChart1"/>
    <dgm:cxn modelId="{0E834F4B-8B06-4A94-A55B-D43C910618B7}" type="presParOf" srcId="{A9EE58E0-2991-4697-83B7-2AB0AAF6DC2E}" destId="{DA5B8DA7-9C30-4FAE-BBF7-C86567BCDF64}" srcOrd="2" destOrd="0" presId="urn:microsoft.com/office/officeart/2005/8/layout/orgChart1"/>
    <dgm:cxn modelId="{0D264789-601D-4F9B-ACFF-1AB0214DF8A0}" type="presParOf" srcId="{11159795-52DD-4164-9897-58EF9E2CB4F4}" destId="{C0B1D45F-51A6-40A6-80EF-8844C912766C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8376836-0BAC-4829-BC81-6874E597F618}" type="doc">
      <dgm:prSet loTypeId="urn:microsoft.com/office/officeart/2005/8/layout/orgChart1" loCatId="hierarchy" qsTypeId="urn:microsoft.com/office/officeart/2005/8/quickstyle/3d1" qsCatId="3D" csTypeId="urn:microsoft.com/office/officeart/2005/8/colors/accent1_2#1" csCatId="accent1" phldr="1"/>
      <dgm:spPr/>
    </dgm:pt>
    <dgm:pt modelId="{B95FE1B3-545F-48DE-8103-37EAA7C61566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0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Неналоговые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доходы бюджета  МО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      «</a:t>
          </a:r>
          <a:r>
            <a:rPr kumimoji="0" lang="ru-RU" altLang="ru-RU" sz="1400" b="1" i="0" u="none" strike="noStrike" cap="none" normalizeH="0" baseline="0" dirty="0" err="1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Угранский</a:t>
          </a: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район»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      Смоленской области (</a:t>
          </a:r>
          <a:r>
            <a:rPr kumimoji="0" lang="ru-RU" altLang="ru-RU" sz="1400" b="1" i="0" u="none" strike="noStrike" cap="none" normalizeH="0" baseline="0" dirty="0" err="1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тыс.руб</a:t>
          </a: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.)</a:t>
          </a:r>
          <a:r>
            <a:rPr kumimoji="0" lang="ru-RU" altLang="ru-RU" sz="1400" b="0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На  2018 год – 1777,7 </a:t>
          </a:r>
        </a:p>
        <a:p>
          <a:pPr marL="0" lvl="0" indent="0" algn="ctr" defTabSz="914400" rtl="0">
            <a:lnSpc>
              <a:spcPct val="100000"/>
            </a:lnSpc>
            <a:spcBef>
              <a:spcPct val="0"/>
            </a:spcBef>
            <a:spcAft>
              <a:spcPct val="0"/>
            </a:spcAft>
            <a:buNone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На 2019 год – 1779,8</a:t>
          </a:r>
        </a:p>
        <a:p>
          <a:pPr marL="0" lvl="0" indent="0" algn="ctr" defTabSz="914400" rtl="0">
            <a:lnSpc>
              <a:spcPct val="100000"/>
            </a:lnSpc>
            <a:spcBef>
              <a:spcPct val="0"/>
            </a:spcBef>
            <a:spcAft>
              <a:spcPct val="0"/>
            </a:spcAft>
            <a:buNone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На 2020 год – 1781,9</a:t>
          </a:r>
        </a:p>
      </dgm:t>
    </dgm:pt>
    <dgm:pt modelId="{012FCB13-2659-4091-9947-F561A7CDBFFF}" type="parTrans" cxnId="{279A9036-74EB-4476-ABC8-CFB190969550}">
      <dgm:prSet/>
      <dgm:spPr/>
      <dgm:t>
        <a:bodyPr/>
        <a:lstStyle/>
        <a:p>
          <a:endParaRPr lang="ru-RU"/>
        </a:p>
      </dgm:t>
    </dgm:pt>
    <dgm:pt modelId="{46DBE421-0E0A-4718-A53C-F214BE357CC4}" type="sibTrans" cxnId="{279A9036-74EB-4476-ABC8-CFB190969550}">
      <dgm:prSet/>
      <dgm:spPr/>
      <dgm:t>
        <a:bodyPr/>
        <a:lstStyle/>
        <a:p>
          <a:endParaRPr lang="ru-RU"/>
        </a:p>
      </dgm:t>
    </dgm:pt>
    <dgm:pt modelId="{E7281D51-497B-4144-9889-A4024B6AA2E4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Доходы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от использования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  имущества,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находящегося в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государственной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и муниципальной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собственности (</a:t>
          </a:r>
          <a:r>
            <a:rPr kumimoji="0" lang="ru-RU" altLang="ru-RU" sz="1400" b="1" i="0" u="none" strike="noStrike" cap="none" normalizeH="0" baseline="0" dirty="0" err="1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тыс.руб</a:t>
          </a: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)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2018 год -1482,2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2019 год -1482,2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2020 год – 1482,3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500" b="1" i="0" u="none" strike="noStrike" cap="none" normalizeH="0" baseline="0" dirty="0" smtClean="0">
            <a:ln/>
            <a:effectLst/>
            <a:latin typeface="Arial" panose="020B0604020202020204" pitchFamily="34" charset="0"/>
          </a:endParaRPr>
        </a:p>
      </dgm:t>
    </dgm:pt>
    <dgm:pt modelId="{9C30AB53-BCDD-4A92-8508-7F1E63870011}" type="parTrans" cxnId="{599EFD9A-ED16-4431-89EB-F7EBA259CB2F}">
      <dgm:prSet/>
      <dgm:spPr/>
      <dgm:t>
        <a:bodyPr/>
        <a:lstStyle/>
        <a:p>
          <a:endParaRPr lang="ru-RU"/>
        </a:p>
      </dgm:t>
    </dgm:pt>
    <dgm:pt modelId="{F957DC0C-CEFA-4846-9AA6-A57702EA8A38}" type="sibTrans" cxnId="{599EFD9A-ED16-4431-89EB-F7EBA259CB2F}">
      <dgm:prSet/>
      <dgm:spPr/>
      <dgm:t>
        <a:bodyPr/>
        <a:lstStyle/>
        <a:p>
          <a:endParaRPr lang="ru-RU"/>
        </a:p>
      </dgm:t>
    </dgm:pt>
    <dgm:pt modelId="{F17F1279-C9CF-4B54-B1FC-358FC6E7E741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000" b="1" i="0" u="none" strike="noStrike" cap="none" normalizeH="0" baseline="0" dirty="0" smtClean="0">
              <a:ln/>
              <a:effectLst/>
              <a:latin typeface="Arial" panose="020B0604020202020204" pitchFamily="34" charset="0"/>
            </a:rPr>
            <a:t> </a:t>
          </a: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Платежи при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пользовании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природными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ресурсами (</a:t>
          </a:r>
          <a:r>
            <a:rPr kumimoji="0" lang="ru-RU" altLang="ru-RU" sz="1400" b="1" i="0" u="none" strike="noStrike" cap="none" normalizeH="0" baseline="0" dirty="0" err="1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тыс.руб</a:t>
          </a: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2018 год -52,0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2019 год -54,1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2020 год – 56,2</a:t>
          </a:r>
        </a:p>
      </dgm:t>
    </dgm:pt>
    <dgm:pt modelId="{9C177CE2-E35B-4602-8250-709C50CE2482}" type="parTrans" cxnId="{31B64CEF-7A1D-48ED-B324-DE262E26B30B}">
      <dgm:prSet/>
      <dgm:spPr/>
      <dgm:t>
        <a:bodyPr/>
        <a:lstStyle/>
        <a:p>
          <a:endParaRPr lang="ru-RU"/>
        </a:p>
      </dgm:t>
    </dgm:pt>
    <dgm:pt modelId="{6A873BDE-6C1D-4605-87A2-5666CE007582}" type="sibTrans" cxnId="{31B64CEF-7A1D-48ED-B324-DE262E26B30B}">
      <dgm:prSet/>
      <dgm:spPr/>
      <dgm:t>
        <a:bodyPr/>
        <a:lstStyle/>
        <a:p>
          <a:endParaRPr lang="ru-RU"/>
        </a:p>
      </dgm:t>
    </dgm:pt>
    <dgm:pt modelId="{AA78E22B-6F87-4CC2-B793-AE7CF1BA6FFC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000" b="0" i="0" u="none" strike="noStrike" cap="none" normalizeH="0" baseline="0" dirty="0" smtClean="0">
              <a:ln/>
              <a:effectLst/>
              <a:latin typeface="Arial" panose="020B0604020202020204" pitchFamily="34" charset="0"/>
            </a:rPr>
            <a:t>                                                                            </a:t>
          </a: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Доходы от продажи материальных и нематериальных активов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</a:t>
          </a:r>
        </a:p>
      </dgm:t>
    </dgm:pt>
    <dgm:pt modelId="{1985ECFB-E785-4F14-A493-1098F22772C7}" type="parTrans" cxnId="{85013957-DC50-4CA7-B005-E426328BAB72}">
      <dgm:prSet/>
      <dgm:spPr/>
      <dgm:t>
        <a:bodyPr/>
        <a:lstStyle/>
        <a:p>
          <a:endParaRPr lang="ru-RU"/>
        </a:p>
      </dgm:t>
    </dgm:pt>
    <dgm:pt modelId="{9FBC9D02-9F46-45AE-B117-9CFB8F0889BE}" type="sibTrans" cxnId="{85013957-DC50-4CA7-B005-E426328BAB72}">
      <dgm:prSet/>
      <dgm:spPr/>
      <dgm:t>
        <a:bodyPr/>
        <a:lstStyle/>
        <a:p>
          <a:endParaRPr lang="ru-RU"/>
        </a:p>
      </dgm:t>
    </dgm:pt>
    <dgm:pt modelId="{1FB59F35-1172-4D81-A6CF-410AE212BB6E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Штрафы,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санкции, возмещение ущерба (</a:t>
          </a:r>
          <a:r>
            <a:rPr kumimoji="0" lang="ru-RU" altLang="ru-RU" sz="1400" b="1" i="0" u="none" strike="noStrike" cap="none" normalizeH="0" baseline="0" dirty="0" err="1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тыс.руб</a:t>
          </a: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2018 год – 243,5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2019 год -243,5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2020 год – 243,5</a:t>
          </a:r>
        </a:p>
      </dgm:t>
    </dgm:pt>
    <dgm:pt modelId="{EE4A150D-7421-4F9C-9AFC-B55C4B34B29C}" type="parTrans" cxnId="{31ED8F88-BADA-48D7-9F09-6685A81817C3}">
      <dgm:prSet/>
      <dgm:spPr/>
      <dgm:t>
        <a:bodyPr/>
        <a:lstStyle/>
        <a:p>
          <a:endParaRPr lang="ru-RU"/>
        </a:p>
      </dgm:t>
    </dgm:pt>
    <dgm:pt modelId="{DE90FECE-34C8-4FAB-95C5-5FC98F96E7B5}" type="sibTrans" cxnId="{31ED8F88-BADA-48D7-9F09-6685A81817C3}">
      <dgm:prSet/>
      <dgm:spPr/>
      <dgm:t>
        <a:bodyPr/>
        <a:lstStyle/>
        <a:p>
          <a:endParaRPr lang="ru-RU"/>
        </a:p>
      </dgm:t>
    </dgm:pt>
    <dgm:pt modelId="{137F9534-52CD-4CF3-98FF-DBC24CEE8412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Доходы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от  оказания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      платных  услуг (работ)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и компенсации     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затрат 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Государства (</a:t>
          </a:r>
          <a:r>
            <a:rPr kumimoji="0" lang="ru-RU" altLang="ru-RU" sz="1400" b="1" i="0" u="none" strike="noStrike" cap="none" normalizeH="0" baseline="0" dirty="0" err="1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тыс.руб</a:t>
          </a: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 </a:t>
          </a:r>
        </a:p>
      </dgm:t>
    </dgm:pt>
    <dgm:pt modelId="{E582169F-2F42-4C4A-B92C-FB939BDA6576}" type="parTrans" cxnId="{3FB7D490-4563-41B9-8A12-A4C61C63750F}">
      <dgm:prSet/>
      <dgm:spPr/>
      <dgm:t>
        <a:bodyPr/>
        <a:lstStyle/>
        <a:p>
          <a:endParaRPr lang="ru-RU"/>
        </a:p>
      </dgm:t>
    </dgm:pt>
    <dgm:pt modelId="{4E92866D-9D97-4E25-8242-646AF76DBFD8}" type="sibTrans" cxnId="{3FB7D490-4563-41B9-8A12-A4C61C63750F}">
      <dgm:prSet/>
      <dgm:spPr/>
      <dgm:t>
        <a:bodyPr/>
        <a:lstStyle/>
        <a:p>
          <a:endParaRPr lang="ru-RU"/>
        </a:p>
      </dgm:t>
    </dgm:pt>
    <dgm:pt modelId="{36E45611-B6B9-4F3B-9938-A6EAAC62A5F0}" type="pres">
      <dgm:prSet presAssocID="{58376836-0BAC-4829-BC81-6874E597F618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6C96CB8C-30E5-46D8-8BFD-C5BDB202CA0A}" type="pres">
      <dgm:prSet presAssocID="{B95FE1B3-545F-48DE-8103-37EAA7C61566}" presName="hierRoot1" presStyleCnt="0">
        <dgm:presLayoutVars>
          <dgm:hierBranch/>
        </dgm:presLayoutVars>
      </dgm:prSet>
      <dgm:spPr/>
    </dgm:pt>
    <dgm:pt modelId="{1CE61E8C-6DA0-457B-BE8B-CA2F35C6A237}" type="pres">
      <dgm:prSet presAssocID="{B95FE1B3-545F-48DE-8103-37EAA7C61566}" presName="rootComposite1" presStyleCnt="0"/>
      <dgm:spPr/>
    </dgm:pt>
    <dgm:pt modelId="{47AF6FED-87B2-458B-AA0F-620BFE0BF041}" type="pres">
      <dgm:prSet presAssocID="{B95FE1B3-545F-48DE-8103-37EAA7C61566}" presName="rootText1" presStyleLbl="node0" presStyleIdx="0" presStyleCnt="1" custScaleX="229555" custScaleY="303615" custLinFactNeighborX="11755" custLinFactNeighborY="180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E5161BC-6BB8-4FC3-AE92-A8905C6F9A20}" type="pres">
      <dgm:prSet presAssocID="{B95FE1B3-545F-48DE-8103-37EAA7C61566}" presName="rootConnector1" presStyleLbl="node1" presStyleIdx="0" presStyleCnt="0"/>
      <dgm:spPr/>
      <dgm:t>
        <a:bodyPr/>
        <a:lstStyle/>
        <a:p>
          <a:endParaRPr lang="ru-RU"/>
        </a:p>
      </dgm:t>
    </dgm:pt>
    <dgm:pt modelId="{0DEBD83B-138B-4DA7-ACC7-C9474C5BA204}" type="pres">
      <dgm:prSet presAssocID="{B95FE1B3-545F-48DE-8103-37EAA7C61566}" presName="hierChild2" presStyleCnt="0"/>
      <dgm:spPr/>
    </dgm:pt>
    <dgm:pt modelId="{879B6AE2-5F19-4304-91F9-B3E0C76DEA80}" type="pres">
      <dgm:prSet presAssocID="{9C30AB53-BCDD-4A92-8508-7F1E63870011}" presName="Name35" presStyleLbl="parChTrans1D2" presStyleIdx="0" presStyleCnt="5"/>
      <dgm:spPr/>
      <dgm:t>
        <a:bodyPr/>
        <a:lstStyle/>
        <a:p>
          <a:endParaRPr lang="ru-RU"/>
        </a:p>
      </dgm:t>
    </dgm:pt>
    <dgm:pt modelId="{E68FE999-09ED-4702-94EE-745EB9F33C63}" type="pres">
      <dgm:prSet presAssocID="{E7281D51-497B-4144-9889-A4024B6AA2E4}" presName="hierRoot2" presStyleCnt="0">
        <dgm:presLayoutVars>
          <dgm:hierBranch/>
        </dgm:presLayoutVars>
      </dgm:prSet>
      <dgm:spPr/>
    </dgm:pt>
    <dgm:pt modelId="{9C16FC41-848A-47AD-A55F-A631F58F7422}" type="pres">
      <dgm:prSet presAssocID="{E7281D51-497B-4144-9889-A4024B6AA2E4}" presName="rootComposite" presStyleCnt="0"/>
      <dgm:spPr/>
    </dgm:pt>
    <dgm:pt modelId="{1A8EE8B0-C6AA-4284-A658-FADE71F3215A}" type="pres">
      <dgm:prSet presAssocID="{E7281D51-497B-4144-9889-A4024B6AA2E4}" presName="rootText" presStyleLbl="node2" presStyleIdx="0" presStyleCnt="5" custScaleX="140417" custScaleY="39081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F98DCA3-85CD-4CCF-802E-3D5B24D3E0E9}" type="pres">
      <dgm:prSet presAssocID="{E7281D51-497B-4144-9889-A4024B6AA2E4}" presName="rootConnector" presStyleLbl="node2" presStyleIdx="0" presStyleCnt="5"/>
      <dgm:spPr/>
      <dgm:t>
        <a:bodyPr/>
        <a:lstStyle/>
        <a:p>
          <a:endParaRPr lang="ru-RU"/>
        </a:p>
      </dgm:t>
    </dgm:pt>
    <dgm:pt modelId="{3CF22D36-C042-4163-9013-C635415EAEFD}" type="pres">
      <dgm:prSet presAssocID="{E7281D51-497B-4144-9889-A4024B6AA2E4}" presName="hierChild4" presStyleCnt="0"/>
      <dgm:spPr/>
    </dgm:pt>
    <dgm:pt modelId="{B8160737-D075-4F66-8273-F8DC8C5649B2}" type="pres">
      <dgm:prSet presAssocID="{E7281D51-497B-4144-9889-A4024B6AA2E4}" presName="hierChild5" presStyleCnt="0"/>
      <dgm:spPr/>
    </dgm:pt>
    <dgm:pt modelId="{816AAEF7-525D-4DD7-862B-73C5BE5C8FA6}" type="pres">
      <dgm:prSet presAssocID="{9C177CE2-E35B-4602-8250-709C50CE2482}" presName="Name35" presStyleLbl="parChTrans1D2" presStyleIdx="1" presStyleCnt="5"/>
      <dgm:spPr/>
      <dgm:t>
        <a:bodyPr/>
        <a:lstStyle/>
        <a:p>
          <a:endParaRPr lang="ru-RU"/>
        </a:p>
      </dgm:t>
    </dgm:pt>
    <dgm:pt modelId="{3FBF229D-FC63-4584-85C0-EF0067D1A7F9}" type="pres">
      <dgm:prSet presAssocID="{F17F1279-C9CF-4B54-B1FC-358FC6E7E741}" presName="hierRoot2" presStyleCnt="0">
        <dgm:presLayoutVars>
          <dgm:hierBranch/>
        </dgm:presLayoutVars>
      </dgm:prSet>
      <dgm:spPr/>
    </dgm:pt>
    <dgm:pt modelId="{33FCFA02-8A30-4E89-B920-D60AF853D9E9}" type="pres">
      <dgm:prSet presAssocID="{F17F1279-C9CF-4B54-B1FC-358FC6E7E741}" presName="rootComposite" presStyleCnt="0"/>
      <dgm:spPr/>
    </dgm:pt>
    <dgm:pt modelId="{2F1B6222-DDBE-4290-BEE9-51B32C550B3B}" type="pres">
      <dgm:prSet presAssocID="{F17F1279-C9CF-4B54-B1FC-358FC6E7E741}" presName="rootText" presStyleLbl="node2" presStyleIdx="1" presStyleCnt="5" custScaleX="139053" custScaleY="26332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87570CC-0A22-495C-93A3-B9B12692BD36}" type="pres">
      <dgm:prSet presAssocID="{F17F1279-C9CF-4B54-B1FC-358FC6E7E741}" presName="rootConnector" presStyleLbl="node2" presStyleIdx="1" presStyleCnt="5"/>
      <dgm:spPr/>
      <dgm:t>
        <a:bodyPr/>
        <a:lstStyle/>
        <a:p>
          <a:endParaRPr lang="ru-RU"/>
        </a:p>
      </dgm:t>
    </dgm:pt>
    <dgm:pt modelId="{A7F910B5-6A0D-4AE6-8414-172AEDE4F1B5}" type="pres">
      <dgm:prSet presAssocID="{F17F1279-C9CF-4B54-B1FC-358FC6E7E741}" presName="hierChild4" presStyleCnt="0"/>
      <dgm:spPr/>
    </dgm:pt>
    <dgm:pt modelId="{F86B9448-E783-446D-B366-A45BE3AE2484}" type="pres">
      <dgm:prSet presAssocID="{F17F1279-C9CF-4B54-B1FC-358FC6E7E741}" presName="hierChild5" presStyleCnt="0"/>
      <dgm:spPr/>
    </dgm:pt>
    <dgm:pt modelId="{35D8C196-1587-41CA-B63D-56C052CEF625}" type="pres">
      <dgm:prSet presAssocID="{1985ECFB-E785-4F14-A493-1098F22772C7}" presName="Name35" presStyleLbl="parChTrans1D2" presStyleIdx="2" presStyleCnt="5"/>
      <dgm:spPr/>
      <dgm:t>
        <a:bodyPr/>
        <a:lstStyle/>
        <a:p>
          <a:endParaRPr lang="ru-RU"/>
        </a:p>
      </dgm:t>
    </dgm:pt>
    <dgm:pt modelId="{07BE0985-A4D6-4803-8BA7-F8EF6DE7DA89}" type="pres">
      <dgm:prSet presAssocID="{AA78E22B-6F87-4CC2-B793-AE7CF1BA6FFC}" presName="hierRoot2" presStyleCnt="0">
        <dgm:presLayoutVars>
          <dgm:hierBranch/>
        </dgm:presLayoutVars>
      </dgm:prSet>
      <dgm:spPr/>
    </dgm:pt>
    <dgm:pt modelId="{9D6E80AD-CEC7-4A11-AF28-70BBAD8A17DA}" type="pres">
      <dgm:prSet presAssocID="{AA78E22B-6F87-4CC2-B793-AE7CF1BA6FFC}" presName="rootComposite" presStyleCnt="0"/>
      <dgm:spPr/>
    </dgm:pt>
    <dgm:pt modelId="{21C61543-3563-4F42-872B-D32DFACCFBC2}" type="pres">
      <dgm:prSet presAssocID="{AA78E22B-6F87-4CC2-B793-AE7CF1BA6FFC}" presName="rootText" presStyleLbl="node2" presStyleIdx="2" presStyleCnt="5" custScaleX="113559" custScaleY="30725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9D9E4F4-55C9-4524-BBC6-ED44CF94994A}" type="pres">
      <dgm:prSet presAssocID="{AA78E22B-6F87-4CC2-B793-AE7CF1BA6FFC}" presName="rootConnector" presStyleLbl="node2" presStyleIdx="2" presStyleCnt="5"/>
      <dgm:spPr/>
      <dgm:t>
        <a:bodyPr/>
        <a:lstStyle/>
        <a:p>
          <a:endParaRPr lang="ru-RU"/>
        </a:p>
      </dgm:t>
    </dgm:pt>
    <dgm:pt modelId="{9280E61C-56D5-47A2-8AB8-8FFF93070E4D}" type="pres">
      <dgm:prSet presAssocID="{AA78E22B-6F87-4CC2-B793-AE7CF1BA6FFC}" presName="hierChild4" presStyleCnt="0"/>
      <dgm:spPr/>
    </dgm:pt>
    <dgm:pt modelId="{5C0B433B-2AC6-4FCB-868E-A76B61E56C25}" type="pres">
      <dgm:prSet presAssocID="{AA78E22B-6F87-4CC2-B793-AE7CF1BA6FFC}" presName="hierChild5" presStyleCnt="0"/>
      <dgm:spPr/>
    </dgm:pt>
    <dgm:pt modelId="{01D81832-38EB-48CB-9E1B-441CC02242B4}" type="pres">
      <dgm:prSet presAssocID="{EE4A150D-7421-4F9C-9AFC-B55C4B34B29C}" presName="Name35" presStyleLbl="parChTrans1D2" presStyleIdx="3" presStyleCnt="5"/>
      <dgm:spPr/>
      <dgm:t>
        <a:bodyPr/>
        <a:lstStyle/>
        <a:p>
          <a:endParaRPr lang="ru-RU"/>
        </a:p>
      </dgm:t>
    </dgm:pt>
    <dgm:pt modelId="{A53316BF-7921-4DEB-BEA1-C5AA38289A9B}" type="pres">
      <dgm:prSet presAssocID="{1FB59F35-1172-4D81-A6CF-410AE212BB6E}" presName="hierRoot2" presStyleCnt="0">
        <dgm:presLayoutVars>
          <dgm:hierBranch/>
        </dgm:presLayoutVars>
      </dgm:prSet>
      <dgm:spPr/>
    </dgm:pt>
    <dgm:pt modelId="{C3D42966-CCBB-4E57-9475-EAF9964B3807}" type="pres">
      <dgm:prSet presAssocID="{1FB59F35-1172-4D81-A6CF-410AE212BB6E}" presName="rootComposite" presStyleCnt="0"/>
      <dgm:spPr/>
    </dgm:pt>
    <dgm:pt modelId="{E665CCA5-7F75-4740-85D4-EC8AD20B15C5}" type="pres">
      <dgm:prSet presAssocID="{1FB59F35-1172-4D81-A6CF-410AE212BB6E}" presName="rootText" presStyleLbl="node2" presStyleIdx="3" presStyleCnt="5" custScaleX="129595" custScaleY="31486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6AAF305-534D-4FCA-87C5-F05D075EAFAC}" type="pres">
      <dgm:prSet presAssocID="{1FB59F35-1172-4D81-A6CF-410AE212BB6E}" presName="rootConnector" presStyleLbl="node2" presStyleIdx="3" presStyleCnt="5"/>
      <dgm:spPr/>
      <dgm:t>
        <a:bodyPr/>
        <a:lstStyle/>
        <a:p>
          <a:endParaRPr lang="ru-RU"/>
        </a:p>
      </dgm:t>
    </dgm:pt>
    <dgm:pt modelId="{1C128959-1DE8-47C3-8C67-8D5C4FA0B4ED}" type="pres">
      <dgm:prSet presAssocID="{1FB59F35-1172-4D81-A6CF-410AE212BB6E}" presName="hierChild4" presStyleCnt="0"/>
      <dgm:spPr/>
    </dgm:pt>
    <dgm:pt modelId="{528EB3F3-5C39-4A61-851A-717F87CF3144}" type="pres">
      <dgm:prSet presAssocID="{1FB59F35-1172-4D81-A6CF-410AE212BB6E}" presName="hierChild5" presStyleCnt="0"/>
      <dgm:spPr/>
    </dgm:pt>
    <dgm:pt modelId="{050C7A7C-ECDA-4C6C-933E-6882D106B4A6}" type="pres">
      <dgm:prSet presAssocID="{E582169F-2F42-4C4A-B92C-FB939BDA6576}" presName="Name35" presStyleLbl="parChTrans1D2" presStyleIdx="4" presStyleCnt="5"/>
      <dgm:spPr/>
      <dgm:t>
        <a:bodyPr/>
        <a:lstStyle/>
        <a:p>
          <a:endParaRPr lang="ru-RU"/>
        </a:p>
      </dgm:t>
    </dgm:pt>
    <dgm:pt modelId="{21B0A329-14E8-4C7E-86C6-DD0E0D796BAE}" type="pres">
      <dgm:prSet presAssocID="{137F9534-52CD-4CF3-98FF-DBC24CEE8412}" presName="hierRoot2" presStyleCnt="0">
        <dgm:presLayoutVars>
          <dgm:hierBranch/>
        </dgm:presLayoutVars>
      </dgm:prSet>
      <dgm:spPr/>
    </dgm:pt>
    <dgm:pt modelId="{22BED659-171C-4A7D-A5AE-DA3D2EF7AEC3}" type="pres">
      <dgm:prSet presAssocID="{137F9534-52CD-4CF3-98FF-DBC24CEE8412}" presName="rootComposite" presStyleCnt="0"/>
      <dgm:spPr/>
    </dgm:pt>
    <dgm:pt modelId="{A91EBAE2-E626-49D8-943C-755F93216F0B}" type="pres">
      <dgm:prSet presAssocID="{137F9534-52CD-4CF3-98FF-DBC24CEE8412}" presName="rootText" presStyleLbl="node2" presStyleIdx="4" presStyleCnt="5" custScaleX="111538" custScaleY="34040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742C5D9-03A3-47C6-BF84-FEB000A050DA}" type="pres">
      <dgm:prSet presAssocID="{137F9534-52CD-4CF3-98FF-DBC24CEE8412}" presName="rootConnector" presStyleLbl="node2" presStyleIdx="4" presStyleCnt="5"/>
      <dgm:spPr/>
      <dgm:t>
        <a:bodyPr/>
        <a:lstStyle/>
        <a:p>
          <a:endParaRPr lang="ru-RU"/>
        </a:p>
      </dgm:t>
    </dgm:pt>
    <dgm:pt modelId="{087469B6-85EA-4F48-BA8D-FC2EADC1F5A1}" type="pres">
      <dgm:prSet presAssocID="{137F9534-52CD-4CF3-98FF-DBC24CEE8412}" presName="hierChild4" presStyleCnt="0"/>
      <dgm:spPr/>
    </dgm:pt>
    <dgm:pt modelId="{1F1D1B67-E3C9-4E98-84D3-AC86C5A553E9}" type="pres">
      <dgm:prSet presAssocID="{137F9534-52CD-4CF3-98FF-DBC24CEE8412}" presName="hierChild5" presStyleCnt="0"/>
      <dgm:spPr/>
    </dgm:pt>
    <dgm:pt modelId="{EDEDA4CA-F25E-4E39-B801-2E8F49AFC000}" type="pres">
      <dgm:prSet presAssocID="{B95FE1B3-545F-48DE-8103-37EAA7C61566}" presName="hierChild3" presStyleCnt="0"/>
      <dgm:spPr/>
    </dgm:pt>
  </dgm:ptLst>
  <dgm:cxnLst>
    <dgm:cxn modelId="{03EF4403-791D-421F-8765-00E6A86D9A68}" type="presOf" srcId="{B95FE1B3-545F-48DE-8103-37EAA7C61566}" destId="{47AF6FED-87B2-458B-AA0F-620BFE0BF041}" srcOrd="0" destOrd="0" presId="urn:microsoft.com/office/officeart/2005/8/layout/orgChart1"/>
    <dgm:cxn modelId="{599EFD9A-ED16-4431-89EB-F7EBA259CB2F}" srcId="{B95FE1B3-545F-48DE-8103-37EAA7C61566}" destId="{E7281D51-497B-4144-9889-A4024B6AA2E4}" srcOrd="0" destOrd="0" parTransId="{9C30AB53-BCDD-4A92-8508-7F1E63870011}" sibTransId="{F957DC0C-CEFA-4846-9AA6-A57702EA8A38}"/>
    <dgm:cxn modelId="{B42F7FCE-D5E7-464B-A687-A4F556E9655D}" type="presOf" srcId="{1985ECFB-E785-4F14-A493-1098F22772C7}" destId="{35D8C196-1587-41CA-B63D-56C052CEF625}" srcOrd="0" destOrd="0" presId="urn:microsoft.com/office/officeart/2005/8/layout/orgChart1"/>
    <dgm:cxn modelId="{279A9036-74EB-4476-ABC8-CFB190969550}" srcId="{58376836-0BAC-4829-BC81-6874E597F618}" destId="{B95FE1B3-545F-48DE-8103-37EAA7C61566}" srcOrd="0" destOrd="0" parTransId="{012FCB13-2659-4091-9947-F561A7CDBFFF}" sibTransId="{46DBE421-0E0A-4718-A53C-F214BE357CC4}"/>
    <dgm:cxn modelId="{46DA2FF3-42AD-4C83-B846-E9DD521E4E03}" type="presOf" srcId="{F17F1279-C9CF-4B54-B1FC-358FC6E7E741}" destId="{2F1B6222-DDBE-4290-BEE9-51B32C550B3B}" srcOrd="0" destOrd="0" presId="urn:microsoft.com/office/officeart/2005/8/layout/orgChart1"/>
    <dgm:cxn modelId="{70449838-6A08-42C6-BF7B-A8E62F05D384}" type="presOf" srcId="{EE4A150D-7421-4F9C-9AFC-B55C4B34B29C}" destId="{01D81832-38EB-48CB-9E1B-441CC02242B4}" srcOrd="0" destOrd="0" presId="urn:microsoft.com/office/officeart/2005/8/layout/orgChart1"/>
    <dgm:cxn modelId="{B51D80EB-92DA-4265-82EF-7F5A7AACFE80}" type="presOf" srcId="{E7281D51-497B-4144-9889-A4024B6AA2E4}" destId="{1F98DCA3-85CD-4CCF-802E-3D5B24D3E0E9}" srcOrd="1" destOrd="0" presId="urn:microsoft.com/office/officeart/2005/8/layout/orgChart1"/>
    <dgm:cxn modelId="{47764BCA-2518-4A23-BDC9-59B0308B5B74}" type="presOf" srcId="{B95FE1B3-545F-48DE-8103-37EAA7C61566}" destId="{DE5161BC-6BB8-4FC3-AE92-A8905C6F9A20}" srcOrd="1" destOrd="0" presId="urn:microsoft.com/office/officeart/2005/8/layout/orgChart1"/>
    <dgm:cxn modelId="{31B64CEF-7A1D-48ED-B324-DE262E26B30B}" srcId="{B95FE1B3-545F-48DE-8103-37EAA7C61566}" destId="{F17F1279-C9CF-4B54-B1FC-358FC6E7E741}" srcOrd="1" destOrd="0" parTransId="{9C177CE2-E35B-4602-8250-709C50CE2482}" sibTransId="{6A873BDE-6C1D-4605-87A2-5666CE007582}"/>
    <dgm:cxn modelId="{62D963B9-7B75-4954-94B2-F1D6FFF34DC1}" type="presOf" srcId="{AA78E22B-6F87-4CC2-B793-AE7CF1BA6FFC}" destId="{C9D9E4F4-55C9-4524-BBC6-ED44CF94994A}" srcOrd="1" destOrd="0" presId="urn:microsoft.com/office/officeart/2005/8/layout/orgChart1"/>
    <dgm:cxn modelId="{8CEA7DE3-DA25-40BB-965A-3E60BD9D57EE}" type="presOf" srcId="{1FB59F35-1172-4D81-A6CF-410AE212BB6E}" destId="{76AAF305-534D-4FCA-87C5-F05D075EAFAC}" srcOrd="1" destOrd="0" presId="urn:microsoft.com/office/officeart/2005/8/layout/orgChart1"/>
    <dgm:cxn modelId="{31ED8F88-BADA-48D7-9F09-6685A81817C3}" srcId="{B95FE1B3-545F-48DE-8103-37EAA7C61566}" destId="{1FB59F35-1172-4D81-A6CF-410AE212BB6E}" srcOrd="3" destOrd="0" parTransId="{EE4A150D-7421-4F9C-9AFC-B55C4B34B29C}" sibTransId="{DE90FECE-34C8-4FAB-95C5-5FC98F96E7B5}"/>
    <dgm:cxn modelId="{1CADB7E5-47C3-4487-B001-CE21915D733B}" type="presOf" srcId="{9C30AB53-BCDD-4A92-8508-7F1E63870011}" destId="{879B6AE2-5F19-4304-91F9-B3E0C76DEA80}" srcOrd="0" destOrd="0" presId="urn:microsoft.com/office/officeart/2005/8/layout/orgChart1"/>
    <dgm:cxn modelId="{05DEE85A-1FC9-467C-926D-CC4BFC4593E9}" type="presOf" srcId="{137F9534-52CD-4CF3-98FF-DBC24CEE8412}" destId="{A91EBAE2-E626-49D8-943C-755F93216F0B}" srcOrd="0" destOrd="0" presId="urn:microsoft.com/office/officeart/2005/8/layout/orgChart1"/>
    <dgm:cxn modelId="{2E391960-D0A1-4CB2-BB9C-1811FB63807C}" type="presOf" srcId="{137F9534-52CD-4CF3-98FF-DBC24CEE8412}" destId="{9742C5D9-03A3-47C6-BF84-FEB000A050DA}" srcOrd="1" destOrd="0" presId="urn:microsoft.com/office/officeart/2005/8/layout/orgChart1"/>
    <dgm:cxn modelId="{5FFDFC85-2C81-4556-BD5E-6CD7D7ED4708}" type="presOf" srcId="{58376836-0BAC-4829-BC81-6874E597F618}" destId="{36E45611-B6B9-4F3B-9938-A6EAAC62A5F0}" srcOrd="0" destOrd="0" presId="urn:microsoft.com/office/officeart/2005/8/layout/orgChart1"/>
    <dgm:cxn modelId="{8D5D385C-307E-45E6-9291-627EA577CC0A}" type="presOf" srcId="{E7281D51-497B-4144-9889-A4024B6AA2E4}" destId="{1A8EE8B0-C6AA-4284-A658-FADE71F3215A}" srcOrd="0" destOrd="0" presId="urn:microsoft.com/office/officeart/2005/8/layout/orgChart1"/>
    <dgm:cxn modelId="{85013957-DC50-4CA7-B005-E426328BAB72}" srcId="{B95FE1B3-545F-48DE-8103-37EAA7C61566}" destId="{AA78E22B-6F87-4CC2-B793-AE7CF1BA6FFC}" srcOrd="2" destOrd="0" parTransId="{1985ECFB-E785-4F14-A493-1098F22772C7}" sibTransId="{9FBC9D02-9F46-45AE-B117-9CFB8F0889BE}"/>
    <dgm:cxn modelId="{E45343E0-E015-408E-B74C-AA0F173B27CC}" type="presOf" srcId="{1FB59F35-1172-4D81-A6CF-410AE212BB6E}" destId="{E665CCA5-7F75-4740-85D4-EC8AD20B15C5}" srcOrd="0" destOrd="0" presId="urn:microsoft.com/office/officeart/2005/8/layout/orgChart1"/>
    <dgm:cxn modelId="{5C33662E-7DFC-48BC-B08E-72255842B5BC}" type="presOf" srcId="{9C177CE2-E35B-4602-8250-709C50CE2482}" destId="{816AAEF7-525D-4DD7-862B-73C5BE5C8FA6}" srcOrd="0" destOrd="0" presId="urn:microsoft.com/office/officeart/2005/8/layout/orgChart1"/>
    <dgm:cxn modelId="{3FB7D490-4563-41B9-8A12-A4C61C63750F}" srcId="{B95FE1B3-545F-48DE-8103-37EAA7C61566}" destId="{137F9534-52CD-4CF3-98FF-DBC24CEE8412}" srcOrd="4" destOrd="0" parTransId="{E582169F-2F42-4C4A-B92C-FB939BDA6576}" sibTransId="{4E92866D-9D97-4E25-8242-646AF76DBFD8}"/>
    <dgm:cxn modelId="{9CE72A93-3289-40EB-B477-7E73DA248945}" type="presOf" srcId="{F17F1279-C9CF-4B54-B1FC-358FC6E7E741}" destId="{387570CC-0A22-495C-93A3-B9B12692BD36}" srcOrd="1" destOrd="0" presId="urn:microsoft.com/office/officeart/2005/8/layout/orgChart1"/>
    <dgm:cxn modelId="{2A2F53CF-8B30-43EE-ABF4-FCD517AC7B07}" type="presOf" srcId="{AA78E22B-6F87-4CC2-B793-AE7CF1BA6FFC}" destId="{21C61543-3563-4F42-872B-D32DFACCFBC2}" srcOrd="0" destOrd="0" presId="urn:microsoft.com/office/officeart/2005/8/layout/orgChart1"/>
    <dgm:cxn modelId="{400D9BCC-C6DC-4902-BED8-84A498D621A9}" type="presOf" srcId="{E582169F-2F42-4C4A-B92C-FB939BDA6576}" destId="{050C7A7C-ECDA-4C6C-933E-6882D106B4A6}" srcOrd="0" destOrd="0" presId="urn:microsoft.com/office/officeart/2005/8/layout/orgChart1"/>
    <dgm:cxn modelId="{169378EB-182F-4623-89E7-6B1FB94F8427}" type="presParOf" srcId="{36E45611-B6B9-4F3B-9938-A6EAAC62A5F0}" destId="{6C96CB8C-30E5-46D8-8BFD-C5BDB202CA0A}" srcOrd="0" destOrd="0" presId="urn:microsoft.com/office/officeart/2005/8/layout/orgChart1"/>
    <dgm:cxn modelId="{C97195C0-7E7B-479C-BA00-6DA73EED89C7}" type="presParOf" srcId="{6C96CB8C-30E5-46D8-8BFD-C5BDB202CA0A}" destId="{1CE61E8C-6DA0-457B-BE8B-CA2F35C6A237}" srcOrd="0" destOrd="0" presId="urn:microsoft.com/office/officeart/2005/8/layout/orgChart1"/>
    <dgm:cxn modelId="{DEBE3FD3-FC6E-4FA3-AA50-66494DF2EBDB}" type="presParOf" srcId="{1CE61E8C-6DA0-457B-BE8B-CA2F35C6A237}" destId="{47AF6FED-87B2-458B-AA0F-620BFE0BF041}" srcOrd="0" destOrd="0" presId="urn:microsoft.com/office/officeart/2005/8/layout/orgChart1"/>
    <dgm:cxn modelId="{63F6AAD0-3CFB-4B5A-8559-4B76F36C4DE4}" type="presParOf" srcId="{1CE61E8C-6DA0-457B-BE8B-CA2F35C6A237}" destId="{DE5161BC-6BB8-4FC3-AE92-A8905C6F9A20}" srcOrd="1" destOrd="0" presId="urn:microsoft.com/office/officeart/2005/8/layout/orgChart1"/>
    <dgm:cxn modelId="{B3C2F7FA-EDB6-41E2-9B9A-D84D14C36610}" type="presParOf" srcId="{6C96CB8C-30E5-46D8-8BFD-C5BDB202CA0A}" destId="{0DEBD83B-138B-4DA7-ACC7-C9474C5BA204}" srcOrd="1" destOrd="0" presId="urn:microsoft.com/office/officeart/2005/8/layout/orgChart1"/>
    <dgm:cxn modelId="{CBDA6339-6991-4B2E-AA76-E77EBFB2C77A}" type="presParOf" srcId="{0DEBD83B-138B-4DA7-ACC7-C9474C5BA204}" destId="{879B6AE2-5F19-4304-91F9-B3E0C76DEA80}" srcOrd="0" destOrd="0" presId="urn:microsoft.com/office/officeart/2005/8/layout/orgChart1"/>
    <dgm:cxn modelId="{95D4F1B1-BDB2-4E05-9D00-F57154B42D50}" type="presParOf" srcId="{0DEBD83B-138B-4DA7-ACC7-C9474C5BA204}" destId="{E68FE999-09ED-4702-94EE-745EB9F33C63}" srcOrd="1" destOrd="0" presId="urn:microsoft.com/office/officeart/2005/8/layout/orgChart1"/>
    <dgm:cxn modelId="{ADD3B5BB-43FE-4DDA-8427-613E78636427}" type="presParOf" srcId="{E68FE999-09ED-4702-94EE-745EB9F33C63}" destId="{9C16FC41-848A-47AD-A55F-A631F58F7422}" srcOrd="0" destOrd="0" presId="urn:microsoft.com/office/officeart/2005/8/layout/orgChart1"/>
    <dgm:cxn modelId="{F8E5116B-B79C-46CE-9FD9-6346664EA352}" type="presParOf" srcId="{9C16FC41-848A-47AD-A55F-A631F58F7422}" destId="{1A8EE8B0-C6AA-4284-A658-FADE71F3215A}" srcOrd="0" destOrd="0" presId="urn:microsoft.com/office/officeart/2005/8/layout/orgChart1"/>
    <dgm:cxn modelId="{88230BE9-1A5A-43C4-BE8C-22008AB57AD9}" type="presParOf" srcId="{9C16FC41-848A-47AD-A55F-A631F58F7422}" destId="{1F98DCA3-85CD-4CCF-802E-3D5B24D3E0E9}" srcOrd="1" destOrd="0" presId="urn:microsoft.com/office/officeart/2005/8/layout/orgChart1"/>
    <dgm:cxn modelId="{104BE06A-E3E6-46F2-887A-4E21C7B63464}" type="presParOf" srcId="{E68FE999-09ED-4702-94EE-745EB9F33C63}" destId="{3CF22D36-C042-4163-9013-C635415EAEFD}" srcOrd="1" destOrd="0" presId="urn:microsoft.com/office/officeart/2005/8/layout/orgChart1"/>
    <dgm:cxn modelId="{F6A4ED5B-24C2-4C89-B623-4DA7B0E2AD69}" type="presParOf" srcId="{E68FE999-09ED-4702-94EE-745EB9F33C63}" destId="{B8160737-D075-4F66-8273-F8DC8C5649B2}" srcOrd="2" destOrd="0" presId="urn:microsoft.com/office/officeart/2005/8/layout/orgChart1"/>
    <dgm:cxn modelId="{8120D31E-EAAF-43B1-833E-A92CF0FA083D}" type="presParOf" srcId="{0DEBD83B-138B-4DA7-ACC7-C9474C5BA204}" destId="{816AAEF7-525D-4DD7-862B-73C5BE5C8FA6}" srcOrd="2" destOrd="0" presId="urn:microsoft.com/office/officeart/2005/8/layout/orgChart1"/>
    <dgm:cxn modelId="{83256DAB-A23A-4699-9CE3-F1F5B649BC6E}" type="presParOf" srcId="{0DEBD83B-138B-4DA7-ACC7-C9474C5BA204}" destId="{3FBF229D-FC63-4584-85C0-EF0067D1A7F9}" srcOrd="3" destOrd="0" presId="urn:microsoft.com/office/officeart/2005/8/layout/orgChart1"/>
    <dgm:cxn modelId="{82E29F23-3BFE-44BB-8AAF-55A2DCBE7431}" type="presParOf" srcId="{3FBF229D-FC63-4584-85C0-EF0067D1A7F9}" destId="{33FCFA02-8A30-4E89-B920-D60AF853D9E9}" srcOrd="0" destOrd="0" presId="urn:microsoft.com/office/officeart/2005/8/layout/orgChart1"/>
    <dgm:cxn modelId="{9ACB9081-4187-4650-8E86-3B75AC66AAC6}" type="presParOf" srcId="{33FCFA02-8A30-4E89-B920-D60AF853D9E9}" destId="{2F1B6222-DDBE-4290-BEE9-51B32C550B3B}" srcOrd="0" destOrd="0" presId="urn:microsoft.com/office/officeart/2005/8/layout/orgChart1"/>
    <dgm:cxn modelId="{9EE71B7B-6504-43C6-8E51-C30D5FB038DA}" type="presParOf" srcId="{33FCFA02-8A30-4E89-B920-D60AF853D9E9}" destId="{387570CC-0A22-495C-93A3-B9B12692BD36}" srcOrd="1" destOrd="0" presId="urn:microsoft.com/office/officeart/2005/8/layout/orgChart1"/>
    <dgm:cxn modelId="{7C829085-1B4C-4E53-884B-91A5466B9D10}" type="presParOf" srcId="{3FBF229D-FC63-4584-85C0-EF0067D1A7F9}" destId="{A7F910B5-6A0D-4AE6-8414-172AEDE4F1B5}" srcOrd="1" destOrd="0" presId="urn:microsoft.com/office/officeart/2005/8/layout/orgChart1"/>
    <dgm:cxn modelId="{508069B0-DDAF-4FB4-9AC0-F56141F67157}" type="presParOf" srcId="{3FBF229D-FC63-4584-85C0-EF0067D1A7F9}" destId="{F86B9448-E783-446D-B366-A45BE3AE2484}" srcOrd="2" destOrd="0" presId="urn:microsoft.com/office/officeart/2005/8/layout/orgChart1"/>
    <dgm:cxn modelId="{64742AD5-4331-40DA-8787-4B18FD15E837}" type="presParOf" srcId="{0DEBD83B-138B-4DA7-ACC7-C9474C5BA204}" destId="{35D8C196-1587-41CA-B63D-56C052CEF625}" srcOrd="4" destOrd="0" presId="urn:microsoft.com/office/officeart/2005/8/layout/orgChart1"/>
    <dgm:cxn modelId="{BEB671A4-1375-4DBB-AD97-C346805A197B}" type="presParOf" srcId="{0DEBD83B-138B-4DA7-ACC7-C9474C5BA204}" destId="{07BE0985-A4D6-4803-8BA7-F8EF6DE7DA89}" srcOrd="5" destOrd="0" presId="urn:microsoft.com/office/officeart/2005/8/layout/orgChart1"/>
    <dgm:cxn modelId="{87ABD761-9BDD-4B3A-B708-66E9BC247CE8}" type="presParOf" srcId="{07BE0985-A4D6-4803-8BA7-F8EF6DE7DA89}" destId="{9D6E80AD-CEC7-4A11-AF28-70BBAD8A17DA}" srcOrd="0" destOrd="0" presId="urn:microsoft.com/office/officeart/2005/8/layout/orgChart1"/>
    <dgm:cxn modelId="{FC2DF728-E006-4063-9E0D-0FF0524D98FA}" type="presParOf" srcId="{9D6E80AD-CEC7-4A11-AF28-70BBAD8A17DA}" destId="{21C61543-3563-4F42-872B-D32DFACCFBC2}" srcOrd="0" destOrd="0" presId="urn:microsoft.com/office/officeart/2005/8/layout/orgChart1"/>
    <dgm:cxn modelId="{2E303F27-BA81-40D9-AC3A-848D8D6F131D}" type="presParOf" srcId="{9D6E80AD-CEC7-4A11-AF28-70BBAD8A17DA}" destId="{C9D9E4F4-55C9-4524-BBC6-ED44CF94994A}" srcOrd="1" destOrd="0" presId="urn:microsoft.com/office/officeart/2005/8/layout/orgChart1"/>
    <dgm:cxn modelId="{5A96C89A-4E99-4673-98D8-C0A318ED811C}" type="presParOf" srcId="{07BE0985-A4D6-4803-8BA7-F8EF6DE7DA89}" destId="{9280E61C-56D5-47A2-8AB8-8FFF93070E4D}" srcOrd="1" destOrd="0" presId="urn:microsoft.com/office/officeart/2005/8/layout/orgChart1"/>
    <dgm:cxn modelId="{F59E9B34-0509-4423-8536-253E37B22C1C}" type="presParOf" srcId="{07BE0985-A4D6-4803-8BA7-F8EF6DE7DA89}" destId="{5C0B433B-2AC6-4FCB-868E-A76B61E56C25}" srcOrd="2" destOrd="0" presId="urn:microsoft.com/office/officeart/2005/8/layout/orgChart1"/>
    <dgm:cxn modelId="{CAA10372-1475-451D-AAA4-34023036487A}" type="presParOf" srcId="{0DEBD83B-138B-4DA7-ACC7-C9474C5BA204}" destId="{01D81832-38EB-48CB-9E1B-441CC02242B4}" srcOrd="6" destOrd="0" presId="urn:microsoft.com/office/officeart/2005/8/layout/orgChart1"/>
    <dgm:cxn modelId="{3AD46D51-33B7-4106-A39D-79545DF6BC9D}" type="presParOf" srcId="{0DEBD83B-138B-4DA7-ACC7-C9474C5BA204}" destId="{A53316BF-7921-4DEB-BEA1-C5AA38289A9B}" srcOrd="7" destOrd="0" presId="urn:microsoft.com/office/officeart/2005/8/layout/orgChart1"/>
    <dgm:cxn modelId="{8F2DB78F-D8BE-470A-AFFC-C0EB80C822A0}" type="presParOf" srcId="{A53316BF-7921-4DEB-BEA1-C5AA38289A9B}" destId="{C3D42966-CCBB-4E57-9475-EAF9964B3807}" srcOrd="0" destOrd="0" presId="urn:microsoft.com/office/officeart/2005/8/layout/orgChart1"/>
    <dgm:cxn modelId="{0550B28A-8C3D-4B71-86BE-0231C44D62E7}" type="presParOf" srcId="{C3D42966-CCBB-4E57-9475-EAF9964B3807}" destId="{E665CCA5-7F75-4740-85D4-EC8AD20B15C5}" srcOrd="0" destOrd="0" presId="urn:microsoft.com/office/officeart/2005/8/layout/orgChart1"/>
    <dgm:cxn modelId="{E7AA65E9-9860-4EFA-ABF1-99F41AEBE79F}" type="presParOf" srcId="{C3D42966-CCBB-4E57-9475-EAF9964B3807}" destId="{76AAF305-534D-4FCA-87C5-F05D075EAFAC}" srcOrd="1" destOrd="0" presId="urn:microsoft.com/office/officeart/2005/8/layout/orgChart1"/>
    <dgm:cxn modelId="{B1D2FB1F-2DA6-4E1E-99C5-794EFC3707AA}" type="presParOf" srcId="{A53316BF-7921-4DEB-BEA1-C5AA38289A9B}" destId="{1C128959-1DE8-47C3-8C67-8D5C4FA0B4ED}" srcOrd="1" destOrd="0" presId="urn:microsoft.com/office/officeart/2005/8/layout/orgChart1"/>
    <dgm:cxn modelId="{D8C1AC66-77BD-498C-B039-AD348A9D1822}" type="presParOf" srcId="{A53316BF-7921-4DEB-BEA1-C5AA38289A9B}" destId="{528EB3F3-5C39-4A61-851A-717F87CF3144}" srcOrd="2" destOrd="0" presId="urn:microsoft.com/office/officeart/2005/8/layout/orgChart1"/>
    <dgm:cxn modelId="{3F13161B-5FE6-4789-BD51-DBBC75030B12}" type="presParOf" srcId="{0DEBD83B-138B-4DA7-ACC7-C9474C5BA204}" destId="{050C7A7C-ECDA-4C6C-933E-6882D106B4A6}" srcOrd="8" destOrd="0" presId="urn:microsoft.com/office/officeart/2005/8/layout/orgChart1"/>
    <dgm:cxn modelId="{F78B11B7-6B56-4ECF-8222-C48206099D18}" type="presParOf" srcId="{0DEBD83B-138B-4DA7-ACC7-C9474C5BA204}" destId="{21B0A329-14E8-4C7E-86C6-DD0E0D796BAE}" srcOrd="9" destOrd="0" presId="urn:microsoft.com/office/officeart/2005/8/layout/orgChart1"/>
    <dgm:cxn modelId="{1BAF0C4E-4554-4796-A952-316F0AA53481}" type="presParOf" srcId="{21B0A329-14E8-4C7E-86C6-DD0E0D796BAE}" destId="{22BED659-171C-4A7D-A5AE-DA3D2EF7AEC3}" srcOrd="0" destOrd="0" presId="urn:microsoft.com/office/officeart/2005/8/layout/orgChart1"/>
    <dgm:cxn modelId="{F872D5A6-EA9D-444C-B004-5FB3A7AD5003}" type="presParOf" srcId="{22BED659-171C-4A7D-A5AE-DA3D2EF7AEC3}" destId="{A91EBAE2-E626-49D8-943C-755F93216F0B}" srcOrd="0" destOrd="0" presId="urn:microsoft.com/office/officeart/2005/8/layout/orgChart1"/>
    <dgm:cxn modelId="{FFC89A4D-691E-47B1-AE78-D6322D00A5EF}" type="presParOf" srcId="{22BED659-171C-4A7D-A5AE-DA3D2EF7AEC3}" destId="{9742C5D9-03A3-47C6-BF84-FEB000A050DA}" srcOrd="1" destOrd="0" presId="urn:microsoft.com/office/officeart/2005/8/layout/orgChart1"/>
    <dgm:cxn modelId="{259A58E1-954E-4174-933A-EF58876C86B3}" type="presParOf" srcId="{21B0A329-14E8-4C7E-86C6-DD0E0D796BAE}" destId="{087469B6-85EA-4F48-BA8D-FC2EADC1F5A1}" srcOrd="1" destOrd="0" presId="urn:microsoft.com/office/officeart/2005/8/layout/orgChart1"/>
    <dgm:cxn modelId="{C784BD55-D1C8-4CCB-97EF-F0F6140582FE}" type="presParOf" srcId="{21B0A329-14E8-4C7E-86C6-DD0E0D796BAE}" destId="{1F1D1B67-E3C9-4E98-84D3-AC86C5A553E9}" srcOrd="2" destOrd="0" presId="urn:microsoft.com/office/officeart/2005/8/layout/orgChart1"/>
    <dgm:cxn modelId="{8FE72876-E2F3-4F59-9684-C1A950BE9007}" type="presParOf" srcId="{6C96CB8C-30E5-46D8-8BFD-C5BDB202CA0A}" destId="{EDEDA4CA-F25E-4E39-B801-2E8F49AFC000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7D8FDC0-0FE8-4F07-9764-DD9B502DDE43}" type="doc">
      <dgm:prSet loTypeId="urn:microsoft.com/office/officeart/2005/8/layout/orgChart1" loCatId="hierarchy" qsTypeId="urn:microsoft.com/office/officeart/2005/8/quickstyle/3d1" qsCatId="3D" csTypeId="urn:microsoft.com/office/officeart/2005/8/colors/accent1_2#2" csCatId="accent1" phldr="1"/>
      <dgm:spPr/>
    </dgm:pt>
    <dgm:pt modelId="{321C4DB7-5762-4379-82FA-6E4F449507BB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600" b="1" i="0" u="none" strike="noStrike" cap="none" normalizeH="0" baseline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Безвозмездные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600" b="1" i="0" u="none" strike="noStrike" cap="none" normalizeH="0" baseline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поступления МО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600" b="1" i="0" u="none" strike="noStrike" cap="none" normalizeH="0" baseline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  «Угранский район»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600" b="1" i="0" u="none" strike="noStrike" cap="none" normalizeH="0" baseline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   Смоленской области ( тыс.руб.) 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600" b="1" i="0" u="none" strike="noStrike" cap="none" normalizeH="0" baseline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на 2018 год – 174717,6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600" b="1" i="0" u="none" strike="noStrike" cap="none" normalizeH="0" baseline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2019 год – 152920,5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600" b="1" i="0" u="none" strike="noStrike" cap="none" normalizeH="0" baseline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2020 год – 152989,3</a:t>
          </a:r>
          <a:endParaRPr kumimoji="0" lang="ru-RU" altLang="ru-RU" sz="1600" b="1" i="0" u="none" strike="noStrike" cap="none" normalizeH="0" baseline="0" dirty="0" smtClean="0">
            <a:ln/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0CDD6C0-7126-4B9F-A0F1-11D9DE2D6DA5}" type="parTrans" cxnId="{7A4A27F0-46AA-42D3-9C81-4E64EF002464}">
      <dgm:prSet/>
      <dgm:spPr/>
      <dgm:t>
        <a:bodyPr/>
        <a:lstStyle/>
        <a:p>
          <a:endParaRPr lang="ru-RU" sz="16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092F5C5-840E-401C-9537-436B1AA7D2A2}" type="sibTrans" cxnId="{7A4A27F0-46AA-42D3-9C81-4E64EF002464}">
      <dgm:prSet/>
      <dgm:spPr/>
      <dgm:t>
        <a:bodyPr/>
        <a:lstStyle/>
        <a:p>
          <a:endParaRPr lang="ru-RU" sz="16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AA413C9-9D02-4730-B35E-93B76D0C3AB3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600" b="0" i="0" u="none" strike="noStrike" cap="none" normalizeH="0" baseline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kumimoji="0" lang="ru-RU" altLang="ru-RU" sz="1600" b="1" i="0" u="none" strike="noStrike" cap="none" normalizeH="0" baseline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Безвозмездные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600" b="1" i="0" u="none" strike="noStrike" cap="none" normalizeH="0" baseline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поступления  от других бюджетов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600" b="1" i="0" u="none" strike="noStrike" cap="none" normalizeH="0" baseline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бюджетной системы Российской Федерации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600" b="1" i="0" u="none" strike="noStrike" cap="none" normalizeH="0" baseline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на 2018 год – 174717,6</a:t>
          </a:r>
        </a:p>
        <a:p>
          <a:pPr marL="0" lvl="0" indent="0" algn="ctr" defTabSz="914400" rtl="0">
            <a:lnSpc>
              <a:spcPct val="100000"/>
            </a:lnSpc>
            <a:spcBef>
              <a:spcPct val="0"/>
            </a:spcBef>
            <a:spcAft>
              <a:spcPct val="0"/>
            </a:spcAft>
            <a:buNone/>
          </a:pPr>
          <a:r>
            <a:rPr kumimoji="0" lang="ru-RU" altLang="ru-RU" sz="1600" b="1" i="0" u="none" strike="noStrike" cap="none" normalizeH="0" baseline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2019 год – 152920,5</a:t>
          </a:r>
        </a:p>
        <a:p>
          <a:pPr marL="0" lvl="0" indent="0" algn="ctr" defTabSz="914400" rtl="0">
            <a:lnSpc>
              <a:spcPct val="100000"/>
            </a:lnSpc>
            <a:spcBef>
              <a:spcPct val="0"/>
            </a:spcBef>
            <a:spcAft>
              <a:spcPct val="0"/>
            </a:spcAft>
            <a:buNone/>
          </a:pPr>
          <a:r>
            <a:rPr kumimoji="0" lang="ru-RU" altLang="ru-RU" sz="1600" b="1" i="0" u="none" strike="noStrike" cap="none" normalizeH="0" baseline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2020 год – 152989,3</a:t>
          </a:r>
          <a:endParaRPr kumimoji="0" lang="ru-RU" altLang="ru-RU" sz="1600" b="1" i="0" u="none" strike="noStrike" cap="none" normalizeH="0" baseline="0" dirty="0" smtClean="0">
            <a:ln/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DF585AA-8444-4F9E-A6D8-C128BC56FBE5}" type="parTrans" cxnId="{C57E0D61-F5D9-421C-85A2-AB9FFCE0DD67}">
      <dgm:prSet/>
      <dgm:spPr/>
      <dgm:t>
        <a:bodyPr/>
        <a:lstStyle/>
        <a:p>
          <a:endParaRPr lang="ru-RU" sz="16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3D30EAD-D914-4A9D-9E06-0F359FEF4533}" type="sibTrans" cxnId="{C57E0D61-F5D9-421C-85A2-AB9FFCE0DD67}">
      <dgm:prSet/>
      <dgm:spPr/>
      <dgm:t>
        <a:bodyPr/>
        <a:lstStyle/>
        <a:p>
          <a:endParaRPr lang="ru-RU" sz="16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52A5F44-E740-40A3-905F-7C9E9CA0E05E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1600" b="1" i="0" u="none" strike="noStrike" cap="none" normalizeH="0" baseline="0" smtClean="0">
            <a:ln/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600" b="1" i="0" u="none" strike="noStrike" cap="none" normalizeH="0" baseline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Прочие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600" b="1" i="0" u="none" strike="noStrike" cap="none" normalizeH="0" baseline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безвозмездные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600" b="1" i="0" u="none" strike="noStrike" cap="none" normalizeH="0" baseline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поступления</a:t>
          </a:r>
          <a:r>
            <a:rPr kumimoji="0" lang="ru-RU" altLang="ru-RU" sz="1600" b="0" i="0" u="none" strike="noStrike" cap="none" normalizeH="0" baseline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kumimoji="0" lang="ru-RU" altLang="ru-RU" sz="1600" b="1" i="0" u="none" strike="noStrike" cap="none" normalizeH="0" baseline="0" smtClean="0">
            <a:ln/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600" b="1" i="0" u="none" strike="noStrike" cap="none" normalizeH="0" baseline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</a:t>
          </a:r>
          <a:endParaRPr kumimoji="0" lang="ru-RU" altLang="ru-RU" sz="1600" b="1" i="0" u="none" strike="noStrike" cap="none" normalizeH="0" baseline="0" dirty="0" smtClean="0">
            <a:ln/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E895D29-878C-4FB4-9EA6-669AB23C85DD}" type="parTrans" cxnId="{C165C3FE-BAA8-4C1A-ADEC-9AA8AB9B3745}">
      <dgm:prSet/>
      <dgm:spPr/>
      <dgm:t>
        <a:bodyPr/>
        <a:lstStyle/>
        <a:p>
          <a:endParaRPr lang="ru-RU" sz="16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243D465-F0C7-4FA3-B7AB-84A97B809787}" type="sibTrans" cxnId="{C165C3FE-BAA8-4C1A-ADEC-9AA8AB9B3745}">
      <dgm:prSet/>
      <dgm:spPr/>
      <dgm:t>
        <a:bodyPr/>
        <a:lstStyle/>
        <a:p>
          <a:endParaRPr lang="ru-RU" sz="16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9145E6D-0C38-428E-B1F8-79BA431CD4E9}" type="pres">
      <dgm:prSet presAssocID="{17D8FDC0-0FE8-4F07-9764-DD9B502DDE43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7EEDC3AD-7624-41FB-829D-7497DCDFAEDC}" type="pres">
      <dgm:prSet presAssocID="{321C4DB7-5762-4379-82FA-6E4F449507BB}" presName="hierRoot1" presStyleCnt="0">
        <dgm:presLayoutVars>
          <dgm:hierBranch val="init"/>
        </dgm:presLayoutVars>
      </dgm:prSet>
      <dgm:spPr/>
    </dgm:pt>
    <dgm:pt modelId="{266AD375-B83C-431B-BB11-C825142C89EB}" type="pres">
      <dgm:prSet presAssocID="{321C4DB7-5762-4379-82FA-6E4F449507BB}" presName="rootComposite1" presStyleCnt="0"/>
      <dgm:spPr/>
    </dgm:pt>
    <dgm:pt modelId="{406B9F64-A193-47A3-9AC8-C0C8E69C2F7C}" type="pres">
      <dgm:prSet presAssocID="{321C4DB7-5762-4379-82FA-6E4F449507BB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469139B-D79C-4018-8017-D4D87B4097B1}" type="pres">
      <dgm:prSet presAssocID="{321C4DB7-5762-4379-82FA-6E4F449507BB}" presName="rootConnector1" presStyleLbl="node1" presStyleIdx="0" presStyleCnt="0"/>
      <dgm:spPr/>
      <dgm:t>
        <a:bodyPr/>
        <a:lstStyle/>
        <a:p>
          <a:endParaRPr lang="ru-RU"/>
        </a:p>
      </dgm:t>
    </dgm:pt>
    <dgm:pt modelId="{F146568C-2CE5-4F71-B8F7-78C6A40CCDB3}" type="pres">
      <dgm:prSet presAssocID="{321C4DB7-5762-4379-82FA-6E4F449507BB}" presName="hierChild2" presStyleCnt="0"/>
      <dgm:spPr/>
    </dgm:pt>
    <dgm:pt modelId="{539CB382-1F6C-497D-BC33-70889311257D}" type="pres">
      <dgm:prSet presAssocID="{5DF585AA-8444-4F9E-A6D8-C128BC56FBE5}" presName="Name37" presStyleLbl="parChTrans1D2" presStyleIdx="0" presStyleCnt="2"/>
      <dgm:spPr/>
      <dgm:t>
        <a:bodyPr/>
        <a:lstStyle/>
        <a:p>
          <a:endParaRPr lang="ru-RU"/>
        </a:p>
      </dgm:t>
    </dgm:pt>
    <dgm:pt modelId="{F79B1F56-4C0E-4A16-BF4A-B4EDE1C261C5}" type="pres">
      <dgm:prSet presAssocID="{2AA413C9-9D02-4730-B35E-93B76D0C3AB3}" presName="hierRoot2" presStyleCnt="0">
        <dgm:presLayoutVars>
          <dgm:hierBranch val="init"/>
        </dgm:presLayoutVars>
      </dgm:prSet>
      <dgm:spPr/>
    </dgm:pt>
    <dgm:pt modelId="{29A2889A-70A7-4CA7-A2DE-4A1B69C7C877}" type="pres">
      <dgm:prSet presAssocID="{2AA413C9-9D02-4730-B35E-93B76D0C3AB3}" presName="rootComposite" presStyleCnt="0"/>
      <dgm:spPr/>
    </dgm:pt>
    <dgm:pt modelId="{B3AA0648-88C8-4395-9E83-36DF1670B7F0}" type="pres">
      <dgm:prSet presAssocID="{2AA413C9-9D02-4730-B35E-93B76D0C3AB3}" presName="rootText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71FEB6E-2B47-43D0-AB4C-55001794DA91}" type="pres">
      <dgm:prSet presAssocID="{2AA413C9-9D02-4730-B35E-93B76D0C3AB3}" presName="rootConnector" presStyleLbl="node2" presStyleIdx="0" presStyleCnt="2"/>
      <dgm:spPr/>
      <dgm:t>
        <a:bodyPr/>
        <a:lstStyle/>
        <a:p>
          <a:endParaRPr lang="ru-RU"/>
        </a:p>
      </dgm:t>
    </dgm:pt>
    <dgm:pt modelId="{91A7925C-C69E-4778-9CBA-D544E4E3F9E8}" type="pres">
      <dgm:prSet presAssocID="{2AA413C9-9D02-4730-B35E-93B76D0C3AB3}" presName="hierChild4" presStyleCnt="0"/>
      <dgm:spPr/>
    </dgm:pt>
    <dgm:pt modelId="{5252F3C5-816F-4294-8A42-E915692C18E7}" type="pres">
      <dgm:prSet presAssocID="{2AA413C9-9D02-4730-B35E-93B76D0C3AB3}" presName="hierChild5" presStyleCnt="0"/>
      <dgm:spPr/>
    </dgm:pt>
    <dgm:pt modelId="{E23CF15A-778C-4AF2-897E-668D168AB845}" type="pres">
      <dgm:prSet presAssocID="{0E895D29-878C-4FB4-9EA6-669AB23C85DD}" presName="Name37" presStyleLbl="parChTrans1D2" presStyleIdx="1" presStyleCnt="2"/>
      <dgm:spPr/>
      <dgm:t>
        <a:bodyPr/>
        <a:lstStyle/>
        <a:p>
          <a:endParaRPr lang="ru-RU"/>
        </a:p>
      </dgm:t>
    </dgm:pt>
    <dgm:pt modelId="{41460063-2E39-41A5-9674-C334E06F3269}" type="pres">
      <dgm:prSet presAssocID="{252A5F44-E740-40A3-905F-7C9E9CA0E05E}" presName="hierRoot2" presStyleCnt="0">
        <dgm:presLayoutVars>
          <dgm:hierBranch val="init"/>
        </dgm:presLayoutVars>
      </dgm:prSet>
      <dgm:spPr/>
    </dgm:pt>
    <dgm:pt modelId="{1D6C3847-277E-4B96-B0FB-5DB1D0437EE7}" type="pres">
      <dgm:prSet presAssocID="{252A5F44-E740-40A3-905F-7C9E9CA0E05E}" presName="rootComposite" presStyleCnt="0"/>
      <dgm:spPr/>
    </dgm:pt>
    <dgm:pt modelId="{F19F6FF5-D685-49FA-B289-F918B7CC710F}" type="pres">
      <dgm:prSet presAssocID="{252A5F44-E740-40A3-905F-7C9E9CA0E05E}" presName="rootText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A9A8FE5-048A-4032-A211-53D3DE5DE462}" type="pres">
      <dgm:prSet presAssocID="{252A5F44-E740-40A3-905F-7C9E9CA0E05E}" presName="rootConnector" presStyleLbl="node2" presStyleIdx="1" presStyleCnt="2"/>
      <dgm:spPr/>
      <dgm:t>
        <a:bodyPr/>
        <a:lstStyle/>
        <a:p>
          <a:endParaRPr lang="ru-RU"/>
        </a:p>
      </dgm:t>
    </dgm:pt>
    <dgm:pt modelId="{9F9B9C35-2D75-48E9-91E8-658813D93E17}" type="pres">
      <dgm:prSet presAssocID="{252A5F44-E740-40A3-905F-7C9E9CA0E05E}" presName="hierChild4" presStyleCnt="0"/>
      <dgm:spPr/>
    </dgm:pt>
    <dgm:pt modelId="{8C4E7693-AC5D-47BE-B34E-9E61C0B37F01}" type="pres">
      <dgm:prSet presAssocID="{252A5F44-E740-40A3-905F-7C9E9CA0E05E}" presName="hierChild5" presStyleCnt="0"/>
      <dgm:spPr/>
    </dgm:pt>
    <dgm:pt modelId="{2C77F32D-EB46-4C6A-9890-33C7E75FC14B}" type="pres">
      <dgm:prSet presAssocID="{321C4DB7-5762-4379-82FA-6E4F449507BB}" presName="hierChild3" presStyleCnt="0"/>
      <dgm:spPr/>
    </dgm:pt>
  </dgm:ptLst>
  <dgm:cxnLst>
    <dgm:cxn modelId="{CD0D6CA4-2BC4-42DB-8B3C-D23853D968ED}" type="presOf" srcId="{2AA413C9-9D02-4730-B35E-93B76D0C3AB3}" destId="{B3AA0648-88C8-4395-9E83-36DF1670B7F0}" srcOrd="0" destOrd="0" presId="urn:microsoft.com/office/officeart/2005/8/layout/orgChart1"/>
    <dgm:cxn modelId="{5CDA4E3D-E450-4DB6-89DF-08CDD05CBF08}" type="presOf" srcId="{252A5F44-E740-40A3-905F-7C9E9CA0E05E}" destId="{F19F6FF5-D685-49FA-B289-F918B7CC710F}" srcOrd="0" destOrd="0" presId="urn:microsoft.com/office/officeart/2005/8/layout/orgChart1"/>
    <dgm:cxn modelId="{BCA40F33-2CED-4659-A2E3-A26702305607}" type="presOf" srcId="{5DF585AA-8444-4F9E-A6D8-C128BC56FBE5}" destId="{539CB382-1F6C-497D-BC33-70889311257D}" srcOrd="0" destOrd="0" presId="urn:microsoft.com/office/officeart/2005/8/layout/orgChart1"/>
    <dgm:cxn modelId="{1BF242DD-92F6-4E65-82DB-ECD9CDE592EA}" type="presOf" srcId="{321C4DB7-5762-4379-82FA-6E4F449507BB}" destId="{C469139B-D79C-4018-8017-D4D87B4097B1}" srcOrd="1" destOrd="0" presId="urn:microsoft.com/office/officeart/2005/8/layout/orgChart1"/>
    <dgm:cxn modelId="{BDDD9346-CF64-4579-AAE3-4663886BE937}" type="presOf" srcId="{252A5F44-E740-40A3-905F-7C9E9CA0E05E}" destId="{BA9A8FE5-048A-4032-A211-53D3DE5DE462}" srcOrd="1" destOrd="0" presId="urn:microsoft.com/office/officeart/2005/8/layout/orgChart1"/>
    <dgm:cxn modelId="{C165C3FE-BAA8-4C1A-ADEC-9AA8AB9B3745}" srcId="{321C4DB7-5762-4379-82FA-6E4F449507BB}" destId="{252A5F44-E740-40A3-905F-7C9E9CA0E05E}" srcOrd="1" destOrd="0" parTransId="{0E895D29-878C-4FB4-9EA6-669AB23C85DD}" sibTransId="{E243D465-F0C7-4FA3-B7AB-84A97B809787}"/>
    <dgm:cxn modelId="{F95D4D96-8D38-4BA9-8895-04C3084E3E55}" type="presOf" srcId="{321C4DB7-5762-4379-82FA-6E4F449507BB}" destId="{406B9F64-A193-47A3-9AC8-C0C8E69C2F7C}" srcOrd="0" destOrd="0" presId="urn:microsoft.com/office/officeart/2005/8/layout/orgChart1"/>
    <dgm:cxn modelId="{7A4A27F0-46AA-42D3-9C81-4E64EF002464}" srcId="{17D8FDC0-0FE8-4F07-9764-DD9B502DDE43}" destId="{321C4DB7-5762-4379-82FA-6E4F449507BB}" srcOrd="0" destOrd="0" parTransId="{E0CDD6C0-7126-4B9F-A0F1-11D9DE2D6DA5}" sibTransId="{2092F5C5-840E-401C-9537-436B1AA7D2A2}"/>
    <dgm:cxn modelId="{7330B1E1-5944-4EC9-A763-3AB2DEB42805}" type="presOf" srcId="{2AA413C9-9D02-4730-B35E-93B76D0C3AB3}" destId="{E71FEB6E-2B47-43D0-AB4C-55001794DA91}" srcOrd="1" destOrd="0" presId="urn:microsoft.com/office/officeart/2005/8/layout/orgChart1"/>
    <dgm:cxn modelId="{19F3589A-14FB-4472-AC5C-CC6FE010D44A}" type="presOf" srcId="{17D8FDC0-0FE8-4F07-9764-DD9B502DDE43}" destId="{E9145E6D-0C38-428E-B1F8-79BA431CD4E9}" srcOrd="0" destOrd="0" presId="urn:microsoft.com/office/officeart/2005/8/layout/orgChart1"/>
    <dgm:cxn modelId="{C57E0D61-F5D9-421C-85A2-AB9FFCE0DD67}" srcId="{321C4DB7-5762-4379-82FA-6E4F449507BB}" destId="{2AA413C9-9D02-4730-B35E-93B76D0C3AB3}" srcOrd="0" destOrd="0" parTransId="{5DF585AA-8444-4F9E-A6D8-C128BC56FBE5}" sibTransId="{B3D30EAD-D914-4A9D-9E06-0F359FEF4533}"/>
    <dgm:cxn modelId="{4DB2C426-7820-4DCF-B557-C4E1C34F7CF3}" type="presOf" srcId="{0E895D29-878C-4FB4-9EA6-669AB23C85DD}" destId="{E23CF15A-778C-4AF2-897E-668D168AB845}" srcOrd="0" destOrd="0" presId="urn:microsoft.com/office/officeart/2005/8/layout/orgChart1"/>
    <dgm:cxn modelId="{3ACB4F5F-9497-4BC2-931A-EFC10F791376}" type="presParOf" srcId="{E9145E6D-0C38-428E-B1F8-79BA431CD4E9}" destId="{7EEDC3AD-7624-41FB-829D-7497DCDFAEDC}" srcOrd="0" destOrd="0" presId="urn:microsoft.com/office/officeart/2005/8/layout/orgChart1"/>
    <dgm:cxn modelId="{B0B60FB3-17A7-403C-B424-BDC4E5E8093D}" type="presParOf" srcId="{7EEDC3AD-7624-41FB-829D-7497DCDFAEDC}" destId="{266AD375-B83C-431B-BB11-C825142C89EB}" srcOrd="0" destOrd="0" presId="urn:microsoft.com/office/officeart/2005/8/layout/orgChart1"/>
    <dgm:cxn modelId="{50745D38-4CAB-4692-964A-C033B025A6CE}" type="presParOf" srcId="{266AD375-B83C-431B-BB11-C825142C89EB}" destId="{406B9F64-A193-47A3-9AC8-C0C8E69C2F7C}" srcOrd="0" destOrd="0" presId="urn:microsoft.com/office/officeart/2005/8/layout/orgChart1"/>
    <dgm:cxn modelId="{368C2373-3FA9-4497-AF2C-78EAF3C1B4A4}" type="presParOf" srcId="{266AD375-B83C-431B-BB11-C825142C89EB}" destId="{C469139B-D79C-4018-8017-D4D87B4097B1}" srcOrd="1" destOrd="0" presId="urn:microsoft.com/office/officeart/2005/8/layout/orgChart1"/>
    <dgm:cxn modelId="{E9F54974-E9E5-4477-8DB3-671162F0D8A3}" type="presParOf" srcId="{7EEDC3AD-7624-41FB-829D-7497DCDFAEDC}" destId="{F146568C-2CE5-4F71-B8F7-78C6A40CCDB3}" srcOrd="1" destOrd="0" presId="urn:microsoft.com/office/officeart/2005/8/layout/orgChart1"/>
    <dgm:cxn modelId="{A2800203-662E-437E-B272-5F9260D16E9D}" type="presParOf" srcId="{F146568C-2CE5-4F71-B8F7-78C6A40CCDB3}" destId="{539CB382-1F6C-497D-BC33-70889311257D}" srcOrd="0" destOrd="0" presId="urn:microsoft.com/office/officeart/2005/8/layout/orgChart1"/>
    <dgm:cxn modelId="{7CF4E609-3A92-4744-848F-B02C711349B7}" type="presParOf" srcId="{F146568C-2CE5-4F71-B8F7-78C6A40CCDB3}" destId="{F79B1F56-4C0E-4A16-BF4A-B4EDE1C261C5}" srcOrd="1" destOrd="0" presId="urn:microsoft.com/office/officeart/2005/8/layout/orgChart1"/>
    <dgm:cxn modelId="{D510FDDE-9516-438B-8FCC-A303C8FA3D92}" type="presParOf" srcId="{F79B1F56-4C0E-4A16-BF4A-B4EDE1C261C5}" destId="{29A2889A-70A7-4CA7-A2DE-4A1B69C7C877}" srcOrd="0" destOrd="0" presId="urn:microsoft.com/office/officeart/2005/8/layout/orgChart1"/>
    <dgm:cxn modelId="{CE3D36CC-3F2C-4948-BC57-30F79D320C67}" type="presParOf" srcId="{29A2889A-70A7-4CA7-A2DE-4A1B69C7C877}" destId="{B3AA0648-88C8-4395-9E83-36DF1670B7F0}" srcOrd="0" destOrd="0" presId="urn:microsoft.com/office/officeart/2005/8/layout/orgChart1"/>
    <dgm:cxn modelId="{3A3591ED-FA9A-4FBE-824C-2D45D4C8631A}" type="presParOf" srcId="{29A2889A-70A7-4CA7-A2DE-4A1B69C7C877}" destId="{E71FEB6E-2B47-43D0-AB4C-55001794DA91}" srcOrd="1" destOrd="0" presId="urn:microsoft.com/office/officeart/2005/8/layout/orgChart1"/>
    <dgm:cxn modelId="{2DAA7A66-A31D-4772-9AE6-AC6DECCDCEF6}" type="presParOf" srcId="{F79B1F56-4C0E-4A16-BF4A-B4EDE1C261C5}" destId="{91A7925C-C69E-4778-9CBA-D544E4E3F9E8}" srcOrd="1" destOrd="0" presId="urn:microsoft.com/office/officeart/2005/8/layout/orgChart1"/>
    <dgm:cxn modelId="{7D31AA02-5879-4877-869B-B06BDFD523F2}" type="presParOf" srcId="{F79B1F56-4C0E-4A16-BF4A-B4EDE1C261C5}" destId="{5252F3C5-816F-4294-8A42-E915692C18E7}" srcOrd="2" destOrd="0" presId="urn:microsoft.com/office/officeart/2005/8/layout/orgChart1"/>
    <dgm:cxn modelId="{1E424298-9E55-4D06-854A-0D0DD12EA4AB}" type="presParOf" srcId="{F146568C-2CE5-4F71-B8F7-78C6A40CCDB3}" destId="{E23CF15A-778C-4AF2-897E-668D168AB845}" srcOrd="2" destOrd="0" presId="urn:microsoft.com/office/officeart/2005/8/layout/orgChart1"/>
    <dgm:cxn modelId="{8FDDEF00-4318-4F89-A4DD-5BFD9EBD9E17}" type="presParOf" srcId="{F146568C-2CE5-4F71-B8F7-78C6A40CCDB3}" destId="{41460063-2E39-41A5-9674-C334E06F3269}" srcOrd="3" destOrd="0" presId="urn:microsoft.com/office/officeart/2005/8/layout/orgChart1"/>
    <dgm:cxn modelId="{0E9455EB-6231-40CC-BA5C-2CBAC3C92C45}" type="presParOf" srcId="{41460063-2E39-41A5-9674-C334E06F3269}" destId="{1D6C3847-277E-4B96-B0FB-5DB1D0437EE7}" srcOrd="0" destOrd="0" presId="urn:microsoft.com/office/officeart/2005/8/layout/orgChart1"/>
    <dgm:cxn modelId="{452E04B6-DF92-4A94-8E3F-1E9C2B22FB33}" type="presParOf" srcId="{1D6C3847-277E-4B96-B0FB-5DB1D0437EE7}" destId="{F19F6FF5-D685-49FA-B289-F918B7CC710F}" srcOrd="0" destOrd="0" presId="urn:microsoft.com/office/officeart/2005/8/layout/orgChart1"/>
    <dgm:cxn modelId="{7D857D3B-A81A-4BEE-8DBB-96174B078850}" type="presParOf" srcId="{1D6C3847-277E-4B96-B0FB-5DB1D0437EE7}" destId="{BA9A8FE5-048A-4032-A211-53D3DE5DE462}" srcOrd="1" destOrd="0" presId="urn:microsoft.com/office/officeart/2005/8/layout/orgChart1"/>
    <dgm:cxn modelId="{5A97F92C-D189-40EF-8BFD-BAE136FD9635}" type="presParOf" srcId="{41460063-2E39-41A5-9674-C334E06F3269}" destId="{9F9B9C35-2D75-48E9-91E8-658813D93E17}" srcOrd="1" destOrd="0" presId="urn:microsoft.com/office/officeart/2005/8/layout/orgChart1"/>
    <dgm:cxn modelId="{8A382AB3-B693-4D7E-88C0-E52F156650F1}" type="presParOf" srcId="{41460063-2E39-41A5-9674-C334E06F3269}" destId="{8C4E7693-AC5D-47BE-B34E-9E61C0B37F01}" srcOrd="2" destOrd="0" presId="urn:microsoft.com/office/officeart/2005/8/layout/orgChart1"/>
    <dgm:cxn modelId="{9EA2BB2B-BB94-4D9F-BA94-62A62D9FF467}" type="presParOf" srcId="{7EEDC3AD-7624-41FB-829D-7497DCDFAEDC}" destId="{2C77F32D-EB46-4C6A-9890-33C7E75FC14B}" srcOrd="2" destOrd="0" presId="urn:microsoft.com/office/officeart/2005/8/layout/orgChart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7437F94-FE8D-481A-8CE9-FA040AF080B6}" type="doc">
      <dgm:prSet loTypeId="urn:microsoft.com/office/officeart/2005/8/layout/orgChart1" loCatId="hierarchy" qsTypeId="urn:microsoft.com/office/officeart/2005/8/quickstyle/3d4" qsCatId="3D" csTypeId="urn:microsoft.com/office/officeart/2005/8/colors/accent5_4" csCatId="accent5" phldr="1"/>
      <dgm:spPr/>
    </dgm:pt>
    <dgm:pt modelId="{0AEEF0F3-E356-4FBD-BB4A-1B5EE025C780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2400" b="1" i="1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Классификация  расходов  бюджетов по разделам</a:t>
          </a:r>
        </a:p>
      </dgm:t>
    </dgm:pt>
    <dgm:pt modelId="{7D61C70C-00B7-4428-81E0-3FE686E08542}" type="parTrans" cxnId="{C92B6474-C232-4ABB-ABEF-A4784C9DB491}">
      <dgm:prSet/>
      <dgm:spPr/>
      <dgm:t>
        <a:bodyPr/>
        <a:lstStyle/>
        <a:p>
          <a:endParaRPr lang="ru-RU"/>
        </a:p>
      </dgm:t>
    </dgm:pt>
    <dgm:pt modelId="{C37825ED-0305-4A55-BA7D-C4E42800336C}" type="sibTrans" cxnId="{C92B6474-C232-4ABB-ABEF-A4784C9DB491}">
      <dgm:prSet/>
      <dgm:spPr/>
      <dgm:t>
        <a:bodyPr/>
        <a:lstStyle/>
        <a:p>
          <a:endParaRPr lang="ru-RU"/>
        </a:p>
      </dgm:t>
    </dgm:pt>
    <dgm:pt modelId="{AF0F33A3-7834-4A44-A3A4-74A9B90DACA5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01 Общегосударственные вопросы </a:t>
          </a:r>
        </a:p>
      </dgm:t>
    </dgm:pt>
    <dgm:pt modelId="{A4704D61-C8C2-44BE-956A-70F97398C5B7}" type="parTrans" cxnId="{BAA406DC-28C6-435C-9B3D-641C07AD99D4}">
      <dgm:prSet/>
      <dgm:spPr/>
      <dgm:t>
        <a:bodyPr/>
        <a:lstStyle/>
        <a:p>
          <a:endParaRPr lang="ru-RU"/>
        </a:p>
      </dgm:t>
    </dgm:pt>
    <dgm:pt modelId="{FFF2B2FB-65FD-4A17-9DB3-A5FF45780817}" type="sibTrans" cxnId="{BAA406DC-28C6-435C-9B3D-641C07AD99D4}">
      <dgm:prSet/>
      <dgm:spPr/>
      <dgm:t>
        <a:bodyPr/>
        <a:lstStyle/>
        <a:p>
          <a:endParaRPr lang="ru-RU"/>
        </a:p>
      </dgm:t>
    </dgm:pt>
    <dgm:pt modelId="{AA4CF693-8FEA-4E6A-B7B2-7F918A3F1B5D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03 Национальная безопасность и правоохранительная деятельность</a:t>
          </a:r>
        </a:p>
      </dgm:t>
    </dgm:pt>
    <dgm:pt modelId="{83C974C2-F84F-4802-BB66-FC7A8F199885}" type="parTrans" cxnId="{3804A856-0862-42A4-8C4B-9BF9D65472F9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7628D6B-E398-43B0-8659-40E517E235BE}" type="sibTrans" cxnId="{3804A856-0862-42A4-8C4B-9BF9D65472F9}">
      <dgm:prSet/>
      <dgm:spPr/>
      <dgm:t>
        <a:bodyPr/>
        <a:lstStyle/>
        <a:p>
          <a:endParaRPr lang="ru-RU"/>
        </a:p>
      </dgm:t>
    </dgm:pt>
    <dgm:pt modelId="{FFB7562E-4CF5-4763-9377-523E13DDECCA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04 Национальная экономика</a:t>
          </a:r>
        </a:p>
      </dgm:t>
    </dgm:pt>
    <dgm:pt modelId="{399D3B1D-0D75-4435-92B6-08B50FFB5EAF}" type="parTrans" cxnId="{6AE80CB3-5CA5-460E-91DE-28314B524051}">
      <dgm:prSet/>
      <dgm:spPr/>
      <dgm:t>
        <a:bodyPr/>
        <a:lstStyle/>
        <a:p>
          <a:endParaRPr lang="ru-RU"/>
        </a:p>
      </dgm:t>
    </dgm:pt>
    <dgm:pt modelId="{381B287B-C450-4B5B-A2BD-8A9C0481562D}" type="sibTrans" cxnId="{6AE80CB3-5CA5-460E-91DE-28314B524051}">
      <dgm:prSet/>
      <dgm:spPr/>
      <dgm:t>
        <a:bodyPr/>
        <a:lstStyle/>
        <a:p>
          <a:endParaRPr lang="ru-RU"/>
        </a:p>
      </dgm:t>
    </dgm:pt>
    <dgm:pt modelId="{7CDE6DE8-F51A-4D06-98AD-F6631EBB4661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05 </a:t>
          </a:r>
          <a:r>
            <a:rPr kumimoji="0" lang="ru-RU" altLang="ru-RU" sz="1400" b="1" i="0" u="none" strike="noStrike" cap="none" normalizeH="0" baseline="0" dirty="0" err="1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Жилищно</a:t>
          </a: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– коммунальное хозяйство</a:t>
          </a:r>
        </a:p>
      </dgm:t>
    </dgm:pt>
    <dgm:pt modelId="{99C1731A-7714-422F-A8EB-474CDCA3D0F9}" type="parTrans" cxnId="{4A9701E9-77EE-4321-A480-6A18253D0320}">
      <dgm:prSet/>
      <dgm:spPr/>
      <dgm:t>
        <a:bodyPr/>
        <a:lstStyle/>
        <a:p>
          <a:endParaRPr lang="ru-RU"/>
        </a:p>
      </dgm:t>
    </dgm:pt>
    <dgm:pt modelId="{88E8AE74-F6EB-473F-B91D-62C74318F23A}" type="sibTrans" cxnId="{4A9701E9-77EE-4321-A480-6A18253D0320}">
      <dgm:prSet/>
      <dgm:spPr/>
      <dgm:t>
        <a:bodyPr/>
        <a:lstStyle/>
        <a:p>
          <a:endParaRPr lang="ru-RU"/>
        </a:p>
      </dgm:t>
    </dgm:pt>
    <dgm:pt modelId="{9AFA9194-B4AD-4CA0-B3CC-7CED2D7D96C5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07 Образование </a:t>
          </a:r>
        </a:p>
      </dgm:t>
    </dgm:pt>
    <dgm:pt modelId="{5C5D13F5-6FE0-43AF-8914-AB511990F9B9}" type="parTrans" cxnId="{AA5CA84C-6A01-4C51-A426-DA6E3EA1C60E}">
      <dgm:prSet/>
      <dgm:spPr/>
      <dgm:t>
        <a:bodyPr/>
        <a:lstStyle/>
        <a:p>
          <a:endParaRPr lang="ru-RU"/>
        </a:p>
      </dgm:t>
    </dgm:pt>
    <dgm:pt modelId="{66BBA01E-85B4-4F0C-A2D4-C3B1DC3AD182}" type="sibTrans" cxnId="{AA5CA84C-6A01-4C51-A426-DA6E3EA1C60E}">
      <dgm:prSet/>
      <dgm:spPr/>
      <dgm:t>
        <a:bodyPr/>
        <a:lstStyle/>
        <a:p>
          <a:endParaRPr lang="ru-RU"/>
        </a:p>
      </dgm:t>
    </dgm:pt>
    <dgm:pt modelId="{CB1B7A60-D625-49EE-91FB-E5749F687E02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08 Культура, кинематография </a:t>
          </a:r>
        </a:p>
      </dgm:t>
    </dgm:pt>
    <dgm:pt modelId="{B7BA9984-58A6-4B43-8EB5-709E4256BBB2}" type="parTrans" cxnId="{0009DD5B-9A63-43D1-9779-95FA2EB9B51B}">
      <dgm:prSet/>
      <dgm:spPr/>
      <dgm:t>
        <a:bodyPr/>
        <a:lstStyle/>
        <a:p>
          <a:endParaRPr lang="ru-RU"/>
        </a:p>
      </dgm:t>
    </dgm:pt>
    <dgm:pt modelId="{A471C765-BF1F-4FD1-9867-70ED1D56EEB1}" type="sibTrans" cxnId="{0009DD5B-9A63-43D1-9779-95FA2EB9B51B}">
      <dgm:prSet/>
      <dgm:spPr/>
      <dgm:t>
        <a:bodyPr/>
        <a:lstStyle/>
        <a:p>
          <a:endParaRPr lang="ru-RU"/>
        </a:p>
      </dgm:t>
    </dgm:pt>
    <dgm:pt modelId="{CFCA100A-5E49-4C63-821F-584633DC29AF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10 Социальная политика</a:t>
          </a:r>
        </a:p>
      </dgm:t>
    </dgm:pt>
    <dgm:pt modelId="{0C33817C-A5AA-496C-930D-78AA10E1B2F6}" type="parTrans" cxnId="{02C810FE-AB5A-4935-9DDC-C0508D108E42}">
      <dgm:prSet/>
      <dgm:spPr/>
      <dgm:t>
        <a:bodyPr/>
        <a:lstStyle/>
        <a:p>
          <a:endParaRPr lang="ru-RU"/>
        </a:p>
      </dgm:t>
    </dgm:pt>
    <dgm:pt modelId="{25DA5820-995D-425F-B080-BD3848ADCF3D}" type="sibTrans" cxnId="{02C810FE-AB5A-4935-9DDC-C0508D108E42}">
      <dgm:prSet/>
      <dgm:spPr/>
      <dgm:t>
        <a:bodyPr/>
        <a:lstStyle/>
        <a:p>
          <a:endParaRPr lang="ru-RU"/>
        </a:p>
      </dgm:t>
    </dgm:pt>
    <dgm:pt modelId="{EE64302E-AD31-4E21-BDBC-5F3D6014ECD5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11 Физическая культура и спорт</a:t>
          </a:r>
        </a:p>
      </dgm:t>
    </dgm:pt>
    <dgm:pt modelId="{56A1C199-3E5E-4FE3-B4C0-8014CCAC3180}" type="parTrans" cxnId="{34113622-B27B-47AF-8124-5ADF1A1D0188}">
      <dgm:prSet/>
      <dgm:spPr/>
      <dgm:t>
        <a:bodyPr/>
        <a:lstStyle/>
        <a:p>
          <a:endParaRPr lang="ru-RU"/>
        </a:p>
      </dgm:t>
    </dgm:pt>
    <dgm:pt modelId="{E281E7EB-8EC8-45CC-991C-40B7ACEE2900}" type="sibTrans" cxnId="{34113622-B27B-47AF-8124-5ADF1A1D0188}">
      <dgm:prSet/>
      <dgm:spPr/>
      <dgm:t>
        <a:bodyPr/>
        <a:lstStyle/>
        <a:p>
          <a:endParaRPr lang="ru-RU"/>
        </a:p>
      </dgm:t>
    </dgm:pt>
    <dgm:pt modelId="{2E3097AB-BCD7-4C14-A184-3ADFEBAE4975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13 Обслуживание государственного и муниципального долга </a:t>
          </a:r>
        </a:p>
      </dgm:t>
    </dgm:pt>
    <dgm:pt modelId="{57AB6541-3FAB-4398-BB60-65590EE9CF3D}" type="parTrans" cxnId="{EF79008F-340A-40D7-BF86-20124BA563A6}">
      <dgm:prSet/>
      <dgm:spPr/>
      <dgm:t>
        <a:bodyPr/>
        <a:lstStyle/>
        <a:p>
          <a:endParaRPr lang="ru-RU"/>
        </a:p>
      </dgm:t>
    </dgm:pt>
    <dgm:pt modelId="{050B5560-1A34-4297-86E7-2B89336073D7}" type="sibTrans" cxnId="{EF79008F-340A-40D7-BF86-20124BA563A6}">
      <dgm:prSet/>
      <dgm:spPr/>
      <dgm:t>
        <a:bodyPr/>
        <a:lstStyle/>
        <a:p>
          <a:endParaRPr lang="ru-RU"/>
        </a:p>
      </dgm:t>
    </dgm:pt>
    <dgm:pt modelId="{DABD98AA-803D-423F-B1B9-92574ACB7493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14 Межбюджетные трансферты общего характера</a:t>
          </a:r>
        </a:p>
      </dgm:t>
    </dgm:pt>
    <dgm:pt modelId="{D49D75D8-B469-4055-8793-54403CBB2C78}" type="parTrans" cxnId="{24E93970-A182-4D64-93E8-5169AAA7EC94}">
      <dgm:prSet/>
      <dgm:spPr/>
      <dgm:t>
        <a:bodyPr/>
        <a:lstStyle/>
        <a:p>
          <a:endParaRPr lang="ru-RU"/>
        </a:p>
      </dgm:t>
    </dgm:pt>
    <dgm:pt modelId="{B41BF645-0791-42F6-BAAE-F1329C2792F4}" type="sibTrans" cxnId="{24E93970-A182-4D64-93E8-5169AAA7EC94}">
      <dgm:prSet/>
      <dgm:spPr/>
      <dgm:t>
        <a:bodyPr/>
        <a:lstStyle/>
        <a:p>
          <a:endParaRPr lang="ru-RU"/>
        </a:p>
      </dgm:t>
    </dgm:pt>
    <dgm:pt modelId="{CB0EC327-2B16-4DA6-989F-A8E8B17834CF}" type="pres">
      <dgm:prSet presAssocID="{E7437F94-FE8D-481A-8CE9-FA040AF080B6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4D920BCB-5E8D-4187-802E-305352E047C7}" type="pres">
      <dgm:prSet presAssocID="{0AEEF0F3-E356-4FBD-BB4A-1B5EE025C780}" presName="hierRoot1" presStyleCnt="0">
        <dgm:presLayoutVars>
          <dgm:hierBranch val="l"/>
        </dgm:presLayoutVars>
      </dgm:prSet>
      <dgm:spPr/>
    </dgm:pt>
    <dgm:pt modelId="{EA13D18A-68F5-46F8-B958-DB858F6F959C}" type="pres">
      <dgm:prSet presAssocID="{0AEEF0F3-E356-4FBD-BB4A-1B5EE025C780}" presName="rootComposite1" presStyleCnt="0"/>
      <dgm:spPr/>
    </dgm:pt>
    <dgm:pt modelId="{910F6773-7276-4073-9DD1-50E1D6632938}" type="pres">
      <dgm:prSet presAssocID="{0AEEF0F3-E356-4FBD-BB4A-1B5EE025C780}" presName="rootText1" presStyleLbl="node0" presStyleIdx="0" presStyleCnt="1" custScaleX="1289376" custScaleY="141276" custLinFactNeighborX="-4687" custLinFactNeighborY="-833">
        <dgm:presLayoutVars>
          <dgm:chPref val="3"/>
        </dgm:presLayoutVars>
      </dgm:prSet>
      <dgm:spPr>
        <a:prstGeom prst="flowChartAlternateProcess">
          <a:avLst/>
        </a:prstGeom>
      </dgm:spPr>
      <dgm:t>
        <a:bodyPr/>
        <a:lstStyle/>
        <a:p>
          <a:endParaRPr lang="ru-RU"/>
        </a:p>
      </dgm:t>
    </dgm:pt>
    <dgm:pt modelId="{6D651B4B-68BA-4CA0-8E81-D51E0FF2821F}" type="pres">
      <dgm:prSet presAssocID="{0AEEF0F3-E356-4FBD-BB4A-1B5EE025C780}" presName="rootConnector1" presStyleLbl="node1" presStyleIdx="0" presStyleCnt="0"/>
      <dgm:spPr/>
      <dgm:t>
        <a:bodyPr/>
        <a:lstStyle/>
        <a:p>
          <a:endParaRPr lang="ru-RU"/>
        </a:p>
      </dgm:t>
    </dgm:pt>
    <dgm:pt modelId="{00F393B3-EB1B-45F3-A71D-30C289A96C62}" type="pres">
      <dgm:prSet presAssocID="{0AEEF0F3-E356-4FBD-BB4A-1B5EE025C780}" presName="hierChild2" presStyleCnt="0"/>
      <dgm:spPr/>
    </dgm:pt>
    <dgm:pt modelId="{A79DCB01-520D-4C4A-9336-C02E6F746B26}" type="pres">
      <dgm:prSet presAssocID="{A4704D61-C8C2-44BE-956A-70F97398C5B7}" presName="Name50" presStyleLbl="parChTrans1D2" presStyleIdx="0" presStyleCnt="9"/>
      <dgm:spPr/>
      <dgm:t>
        <a:bodyPr/>
        <a:lstStyle/>
        <a:p>
          <a:endParaRPr lang="ru-RU"/>
        </a:p>
      </dgm:t>
    </dgm:pt>
    <dgm:pt modelId="{6EA2F68D-3FCC-4430-B836-1EE8045151AC}" type="pres">
      <dgm:prSet presAssocID="{AF0F33A3-7834-4A44-A3A4-74A9B90DACA5}" presName="hierRoot2" presStyleCnt="0">
        <dgm:presLayoutVars>
          <dgm:hierBranch/>
        </dgm:presLayoutVars>
      </dgm:prSet>
      <dgm:spPr/>
    </dgm:pt>
    <dgm:pt modelId="{A252EC73-56A0-4456-81C6-E1A661C05576}" type="pres">
      <dgm:prSet presAssocID="{AF0F33A3-7834-4A44-A3A4-74A9B90DACA5}" presName="rootComposite" presStyleCnt="0"/>
      <dgm:spPr/>
    </dgm:pt>
    <dgm:pt modelId="{18B9EC20-2634-4E09-AB97-4902D0570469}" type="pres">
      <dgm:prSet presAssocID="{AF0F33A3-7834-4A44-A3A4-74A9B90DACA5}" presName="rootText" presStyleLbl="node2" presStyleIdx="0" presStyleCnt="9" custScaleX="549219" custScaleY="16114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B6BAEF8-783A-499B-98D0-B48B37428F85}" type="pres">
      <dgm:prSet presAssocID="{AF0F33A3-7834-4A44-A3A4-74A9B90DACA5}" presName="rootConnector" presStyleLbl="node2" presStyleIdx="0" presStyleCnt="9"/>
      <dgm:spPr/>
      <dgm:t>
        <a:bodyPr/>
        <a:lstStyle/>
        <a:p>
          <a:endParaRPr lang="ru-RU"/>
        </a:p>
      </dgm:t>
    </dgm:pt>
    <dgm:pt modelId="{926282FD-2E2E-4098-A2DD-5782D20C50BE}" type="pres">
      <dgm:prSet presAssocID="{AF0F33A3-7834-4A44-A3A4-74A9B90DACA5}" presName="hierChild4" presStyleCnt="0"/>
      <dgm:spPr/>
    </dgm:pt>
    <dgm:pt modelId="{F69ED5C2-1AFF-4DD5-B1EF-E3CE6D25B5A8}" type="pres">
      <dgm:prSet presAssocID="{83C974C2-F84F-4802-BB66-FC7A8F199885}" presName="Name35" presStyleLbl="parChTrans1D3" presStyleIdx="0" presStyleCnt="1"/>
      <dgm:spPr/>
      <dgm:t>
        <a:bodyPr/>
        <a:lstStyle/>
        <a:p>
          <a:endParaRPr lang="ru-RU"/>
        </a:p>
      </dgm:t>
    </dgm:pt>
    <dgm:pt modelId="{177E1001-80E7-44E7-9B99-0AAC27E62025}" type="pres">
      <dgm:prSet presAssocID="{AA4CF693-8FEA-4E6A-B7B2-7F918A3F1B5D}" presName="hierRoot2" presStyleCnt="0">
        <dgm:presLayoutVars>
          <dgm:hierBranch val="r"/>
        </dgm:presLayoutVars>
      </dgm:prSet>
      <dgm:spPr/>
    </dgm:pt>
    <dgm:pt modelId="{4DEA8992-5C2D-4075-B845-504B208CE5E8}" type="pres">
      <dgm:prSet presAssocID="{AA4CF693-8FEA-4E6A-B7B2-7F918A3F1B5D}" presName="rootComposite" presStyleCnt="0"/>
      <dgm:spPr/>
    </dgm:pt>
    <dgm:pt modelId="{EB59DBCE-C94B-4D79-9F53-83FD615397BD}" type="pres">
      <dgm:prSet presAssocID="{AA4CF693-8FEA-4E6A-B7B2-7F918A3F1B5D}" presName="rootText" presStyleLbl="node3" presStyleIdx="0" presStyleCnt="1" custScaleX="1126907" custScaleY="170614" custLinFactNeighborX="-5619" custLinFactNeighborY="2095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3145EA1-A65B-4351-87CB-145D4768EE8F}" type="pres">
      <dgm:prSet presAssocID="{AA4CF693-8FEA-4E6A-B7B2-7F918A3F1B5D}" presName="rootConnector" presStyleLbl="node3" presStyleIdx="0" presStyleCnt="1"/>
      <dgm:spPr/>
      <dgm:t>
        <a:bodyPr/>
        <a:lstStyle/>
        <a:p>
          <a:endParaRPr lang="ru-RU"/>
        </a:p>
      </dgm:t>
    </dgm:pt>
    <dgm:pt modelId="{4A12227F-54D9-4D4A-8E25-7C83CB64C60F}" type="pres">
      <dgm:prSet presAssocID="{AA4CF693-8FEA-4E6A-B7B2-7F918A3F1B5D}" presName="hierChild4" presStyleCnt="0"/>
      <dgm:spPr/>
    </dgm:pt>
    <dgm:pt modelId="{AF56ABF1-A795-4888-983C-AFD89A3DDCAC}" type="pres">
      <dgm:prSet presAssocID="{AA4CF693-8FEA-4E6A-B7B2-7F918A3F1B5D}" presName="hierChild5" presStyleCnt="0"/>
      <dgm:spPr/>
    </dgm:pt>
    <dgm:pt modelId="{5DF187AE-CCFD-4FC2-85BB-D844DACACAD1}" type="pres">
      <dgm:prSet presAssocID="{AF0F33A3-7834-4A44-A3A4-74A9B90DACA5}" presName="hierChild5" presStyleCnt="0"/>
      <dgm:spPr/>
    </dgm:pt>
    <dgm:pt modelId="{1BEC3DC8-1256-42FE-96C1-89D5A505A603}" type="pres">
      <dgm:prSet presAssocID="{399D3B1D-0D75-4435-92B6-08B50FFB5EAF}" presName="Name50" presStyleLbl="parChTrans1D2" presStyleIdx="1" presStyleCnt="9"/>
      <dgm:spPr/>
      <dgm:t>
        <a:bodyPr/>
        <a:lstStyle/>
        <a:p>
          <a:endParaRPr lang="ru-RU"/>
        </a:p>
      </dgm:t>
    </dgm:pt>
    <dgm:pt modelId="{FEFF3C26-8E6E-4CC7-92A3-E074C0F341F6}" type="pres">
      <dgm:prSet presAssocID="{FFB7562E-4CF5-4763-9377-523E13DDECCA}" presName="hierRoot2" presStyleCnt="0">
        <dgm:presLayoutVars>
          <dgm:hierBranch/>
        </dgm:presLayoutVars>
      </dgm:prSet>
      <dgm:spPr/>
    </dgm:pt>
    <dgm:pt modelId="{F06AE219-025F-4B02-B1D8-CD24CD67BA55}" type="pres">
      <dgm:prSet presAssocID="{FFB7562E-4CF5-4763-9377-523E13DDECCA}" presName="rootComposite" presStyleCnt="0"/>
      <dgm:spPr/>
    </dgm:pt>
    <dgm:pt modelId="{8285B717-DDA4-40E2-BD8A-6C4D09883320}" type="pres">
      <dgm:prSet presAssocID="{FFB7562E-4CF5-4763-9377-523E13DDECCA}" presName="rootText" presStyleLbl="node2" presStyleIdx="1" presStyleCnt="9" custScaleX="592997" custScaleY="13987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7450537-77F5-4F33-B977-7AC7C85E3DD0}" type="pres">
      <dgm:prSet presAssocID="{FFB7562E-4CF5-4763-9377-523E13DDECCA}" presName="rootConnector" presStyleLbl="node2" presStyleIdx="1" presStyleCnt="9"/>
      <dgm:spPr/>
      <dgm:t>
        <a:bodyPr/>
        <a:lstStyle/>
        <a:p>
          <a:endParaRPr lang="ru-RU"/>
        </a:p>
      </dgm:t>
    </dgm:pt>
    <dgm:pt modelId="{C7C3FAA2-3CC3-464F-A77C-6999E800C765}" type="pres">
      <dgm:prSet presAssocID="{FFB7562E-4CF5-4763-9377-523E13DDECCA}" presName="hierChild4" presStyleCnt="0"/>
      <dgm:spPr/>
    </dgm:pt>
    <dgm:pt modelId="{3A307E93-3ED8-4F00-9753-784752236809}" type="pres">
      <dgm:prSet presAssocID="{FFB7562E-4CF5-4763-9377-523E13DDECCA}" presName="hierChild5" presStyleCnt="0"/>
      <dgm:spPr/>
    </dgm:pt>
    <dgm:pt modelId="{524E5FCC-8587-4DF7-B455-9FFF3BA27732}" type="pres">
      <dgm:prSet presAssocID="{99C1731A-7714-422F-A8EB-474CDCA3D0F9}" presName="Name50" presStyleLbl="parChTrans1D2" presStyleIdx="2" presStyleCnt="9"/>
      <dgm:spPr/>
      <dgm:t>
        <a:bodyPr/>
        <a:lstStyle/>
        <a:p>
          <a:endParaRPr lang="ru-RU"/>
        </a:p>
      </dgm:t>
    </dgm:pt>
    <dgm:pt modelId="{6ACA627D-2A55-4418-A1A9-080A9C9B243F}" type="pres">
      <dgm:prSet presAssocID="{7CDE6DE8-F51A-4D06-98AD-F6631EBB4661}" presName="hierRoot2" presStyleCnt="0">
        <dgm:presLayoutVars>
          <dgm:hierBranch/>
        </dgm:presLayoutVars>
      </dgm:prSet>
      <dgm:spPr/>
    </dgm:pt>
    <dgm:pt modelId="{8B78D721-DDEB-4399-B1CD-DB16DA334603}" type="pres">
      <dgm:prSet presAssocID="{7CDE6DE8-F51A-4D06-98AD-F6631EBB4661}" presName="rootComposite" presStyleCnt="0"/>
      <dgm:spPr/>
    </dgm:pt>
    <dgm:pt modelId="{F2EAA45D-2E1D-4726-8B7B-4049288F37E5}" type="pres">
      <dgm:prSet presAssocID="{7CDE6DE8-F51A-4D06-98AD-F6631EBB4661}" presName="rootText" presStyleLbl="node2" presStyleIdx="2" presStyleCnt="9" custScaleX="824709" custScaleY="130460" custLinFactNeighborX="9016" custLinFactNeighborY="-1154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5A2AB15-C2E8-4B0D-BB45-F781159B9810}" type="pres">
      <dgm:prSet presAssocID="{7CDE6DE8-F51A-4D06-98AD-F6631EBB4661}" presName="rootConnector" presStyleLbl="node2" presStyleIdx="2" presStyleCnt="9"/>
      <dgm:spPr/>
      <dgm:t>
        <a:bodyPr/>
        <a:lstStyle/>
        <a:p>
          <a:endParaRPr lang="ru-RU"/>
        </a:p>
      </dgm:t>
    </dgm:pt>
    <dgm:pt modelId="{86B9B6D4-098F-4BF5-84E7-D5565D66DAA5}" type="pres">
      <dgm:prSet presAssocID="{7CDE6DE8-F51A-4D06-98AD-F6631EBB4661}" presName="hierChild4" presStyleCnt="0"/>
      <dgm:spPr/>
    </dgm:pt>
    <dgm:pt modelId="{47F8AE75-9DE7-4546-A606-2C983F6251DE}" type="pres">
      <dgm:prSet presAssocID="{7CDE6DE8-F51A-4D06-98AD-F6631EBB4661}" presName="hierChild5" presStyleCnt="0"/>
      <dgm:spPr/>
    </dgm:pt>
    <dgm:pt modelId="{705EFE41-4942-4FAF-983B-D26A515E5FED}" type="pres">
      <dgm:prSet presAssocID="{5C5D13F5-6FE0-43AF-8914-AB511990F9B9}" presName="Name50" presStyleLbl="parChTrans1D2" presStyleIdx="3" presStyleCnt="9"/>
      <dgm:spPr/>
      <dgm:t>
        <a:bodyPr/>
        <a:lstStyle/>
        <a:p>
          <a:endParaRPr lang="ru-RU"/>
        </a:p>
      </dgm:t>
    </dgm:pt>
    <dgm:pt modelId="{79B4FE11-F5AD-493A-BCB6-F1B89A23D8C5}" type="pres">
      <dgm:prSet presAssocID="{9AFA9194-B4AD-4CA0-B3CC-7CED2D7D96C5}" presName="hierRoot2" presStyleCnt="0">
        <dgm:presLayoutVars>
          <dgm:hierBranch/>
        </dgm:presLayoutVars>
      </dgm:prSet>
      <dgm:spPr/>
    </dgm:pt>
    <dgm:pt modelId="{8F296790-C6F7-4BB7-B18E-E3FB30FE7DD6}" type="pres">
      <dgm:prSet presAssocID="{9AFA9194-B4AD-4CA0-B3CC-7CED2D7D96C5}" presName="rootComposite" presStyleCnt="0"/>
      <dgm:spPr/>
    </dgm:pt>
    <dgm:pt modelId="{108D79DE-F2C5-42EF-8AC1-E6224EA1C4FA}" type="pres">
      <dgm:prSet presAssocID="{9AFA9194-B4AD-4CA0-B3CC-7CED2D7D96C5}" presName="rootText" presStyleLbl="node2" presStyleIdx="3" presStyleCnt="9" custScaleX="437671" custScaleY="13764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CA793EE-9F59-4253-B5EC-DFC6FC0386B0}" type="pres">
      <dgm:prSet presAssocID="{9AFA9194-B4AD-4CA0-B3CC-7CED2D7D96C5}" presName="rootConnector" presStyleLbl="node2" presStyleIdx="3" presStyleCnt="9"/>
      <dgm:spPr/>
      <dgm:t>
        <a:bodyPr/>
        <a:lstStyle/>
        <a:p>
          <a:endParaRPr lang="ru-RU"/>
        </a:p>
      </dgm:t>
    </dgm:pt>
    <dgm:pt modelId="{95E87DE8-1867-4FD1-9D83-63D0C89936B2}" type="pres">
      <dgm:prSet presAssocID="{9AFA9194-B4AD-4CA0-B3CC-7CED2D7D96C5}" presName="hierChild4" presStyleCnt="0"/>
      <dgm:spPr/>
    </dgm:pt>
    <dgm:pt modelId="{C2A79647-1ABB-4BD6-89D9-4FD5403DC9CD}" type="pres">
      <dgm:prSet presAssocID="{9AFA9194-B4AD-4CA0-B3CC-7CED2D7D96C5}" presName="hierChild5" presStyleCnt="0"/>
      <dgm:spPr/>
    </dgm:pt>
    <dgm:pt modelId="{EB7D072D-C722-4629-A68A-94AB2C2405C3}" type="pres">
      <dgm:prSet presAssocID="{B7BA9984-58A6-4B43-8EB5-709E4256BBB2}" presName="Name50" presStyleLbl="parChTrans1D2" presStyleIdx="4" presStyleCnt="9"/>
      <dgm:spPr/>
      <dgm:t>
        <a:bodyPr/>
        <a:lstStyle/>
        <a:p>
          <a:endParaRPr lang="ru-RU"/>
        </a:p>
      </dgm:t>
    </dgm:pt>
    <dgm:pt modelId="{B408C29F-E635-4B32-8F17-419CFAB5F60C}" type="pres">
      <dgm:prSet presAssocID="{CB1B7A60-D625-49EE-91FB-E5749F687E02}" presName="hierRoot2" presStyleCnt="0">
        <dgm:presLayoutVars>
          <dgm:hierBranch/>
        </dgm:presLayoutVars>
      </dgm:prSet>
      <dgm:spPr/>
    </dgm:pt>
    <dgm:pt modelId="{665AE99E-2C08-4B47-96A6-07697818A180}" type="pres">
      <dgm:prSet presAssocID="{CB1B7A60-D625-49EE-91FB-E5749F687E02}" presName="rootComposite" presStyleCnt="0"/>
      <dgm:spPr/>
    </dgm:pt>
    <dgm:pt modelId="{B7984E66-9488-4133-973D-C186E0C47039}" type="pres">
      <dgm:prSet presAssocID="{CB1B7A60-D625-49EE-91FB-E5749F687E02}" presName="rootText" presStyleLbl="node2" presStyleIdx="4" presStyleCnt="9" custScaleX="515804" custScaleY="16145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02862B3-7337-406F-B80C-9F4205FEED72}" type="pres">
      <dgm:prSet presAssocID="{CB1B7A60-D625-49EE-91FB-E5749F687E02}" presName="rootConnector" presStyleLbl="node2" presStyleIdx="4" presStyleCnt="9"/>
      <dgm:spPr/>
      <dgm:t>
        <a:bodyPr/>
        <a:lstStyle/>
        <a:p>
          <a:endParaRPr lang="ru-RU"/>
        </a:p>
      </dgm:t>
    </dgm:pt>
    <dgm:pt modelId="{4213E40E-BA0D-4248-96B8-95E74A2A34A6}" type="pres">
      <dgm:prSet presAssocID="{CB1B7A60-D625-49EE-91FB-E5749F687E02}" presName="hierChild4" presStyleCnt="0"/>
      <dgm:spPr/>
    </dgm:pt>
    <dgm:pt modelId="{0AD0B26B-418C-4B4C-8C43-7D60037B1E8C}" type="pres">
      <dgm:prSet presAssocID="{CB1B7A60-D625-49EE-91FB-E5749F687E02}" presName="hierChild5" presStyleCnt="0"/>
      <dgm:spPr/>
    </dgm:pt>
    <dgm:pt modelId="{B5FFEA57-CA33-47F8-83E9-FF174C587F38}" type="pres">
      <dgm:prSet presAssocID="{0C33817C-A5AA-496C-930D-78AA10E1B2F6}" presName="Name50" presStyleLbl="parChTrans1D2" presStyleIdx="5" presStyleCnt="9"/>
      <dgm:spPr/>
      <dgm:t>
        <a:bodyPr/>
        <a:lstStyle/>
        <a:p>
          <a:endParaRPr lang="ru-RU"/>
        </a:p>
      </dgm:t>
    </dgm:pt>
    <dgm:pt modelId="{71D5D9E2-5B2F-4BDA-B679-5547C0EEA06F}" type="pres">
      <dgm:prSet presAssocID="{CFCA100A-5E49-4C63-821F-584633DC29AF}" presName="hierRoot2" presStyleCnt="0">
        <dgm:presLayoutVars>
          <dgm:hierBranch/>
        </dgm:presLayoutVars>
      </dgm:prSet>
      <dgm:spPr/>
    </dgm:pt>
    <dgm:pt modelId="{5A1D9477-495D-4C7C-AE98-8F850AECF5BB}" type="pres">
      <dgm:prSet presAssocID="{CFCA100A-5E49-4C63-821F-584633DC29AF}" presName="rootComposite" presStyleCnt="0"/>
      <dgm:spPr/>
    </dgm:pt>
    <dgm:pt modelId="{53436B2B-5B4F-4959-ACE2-9CC75EB61969}" type="pres">
      <dgm:prSet presAssocID="{CFCA100A-5E49-4C63-821F-584633DC29AF}" presName="rootText" presStyleLbl="node2" presStyleIdx="5" presStyleCnt="9" custScaleX="572153" custScaleY="189871" custLinFactNeighborX="-2035" custLinFactNeighborY="1129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1DECEFF-B472-4021-A312-F877AC2C1989}" type="pres">
      <dgm:prSet presAssocID="{CFCA100A-5E49-4C63-821F-584633DC29AF}" presName="rootConnector" presStyleLbl="node2" presStyleIdx="5" presStyleCnt="9"/>
      <dgm:spPr/>
      <dgm:t>
        <a:bodyPr/>
        <a:lstStyle/>
        <a:p>
          <a:endParaRPr lang="ru-RU"/>
        </a:p>
      </dgm:t>
    </dgm:pt>
    <dgm:pt modelId="{51349B20-2DF1-490E-A669-D3F9558B62CA}" type="pres">
      <dgm:prSet presAssocID="{CFCA100A-5E49-4C63-821F-584633DC29AF}" presName="hierChild4" presStyleCnt="0"/>
      <dgm:spPr/>
    </dgm:pt>
    <dgm:pt modelId="{42B9F195-74F9-4618-9943-0AAD993269FB}" type="pres">
      <dgm:prSet presAssocID="{CFCA100A-5E49-4C63-821F-584633DC29AF}" presName="hierChild5" presStyleCnt="0"/>
      <dgm:spPr/>
    </dgm:pt>
    <dgm:pt modelId="{12BD61A2-F229-4EA8-A6BD-DFDBA2794553}" type="pres">
      <dgm:prSet presAssocID="{56A1C199-3E5E-4FE3-B4C0-8014CCAC3180}" presName="Name50" presStyleLbl="parChTrans1D2" presStyleIdx="6" presStyleCnt="9"/>
      <dgm:spPr/>
      <dgm:t>
        <a:bodyPr/>
        <a:lstStyle/>
        <a:p>
          <a:endParaRPr lang="ru-RU"/>
        </a:p>
      </dgm:t>
    </dgm:pt>
    <dgm:pt modelId="{C54FE722-1513-4916-83B3-484757092A6D}" type="pres">
      <dgm:prSet presAssocID="{EE64302E-AD31-4E21-BDBC-5F3D6014ECD5}" presName="hierRoot2" presStyleCnt="0">
        <dgm:presLayoutVars>
          <dgm:hierBranch/>
        </dgm:presLayoutVars>
      </dgm:prSet>
      <dgm:spPr/>
    </dgm:pt>
    <dgm:pt modelId="{ACDA3285-F64F-483E-898B-48CE18ACA69D}" type="pres">
      <dgm:prSet presAssocID="{EE64302E-AD31-4E21-BDBC-5F3D6014ECD5}" presName="rootComposite" presStyleCnt="0"/>
      <dgm:spPr/>
    </dgm:pt>
    <dgm:pt modelId="{A6798E7F-F55D-4999-9D8C-C607901F40F1}" type="pres">
      <dgm:prSet presAssocID="{EE64302E-AD31-4E21-BDBC-5F3D6014ECD5}" presName="rootText" presStyleLbl="node2" presStyleIdx="6" presStyleCnt="9" custScaleX="578576" custScaleY="17407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D52E4C5-4A8F-4E9B-B50B-B3838B77E591}" type="pres">
      <dgm:prSet presAssocID="{EE64302E-AD31-4E21-BDBC-5F3D6014ECD5}" presName="rootConnector" presStyleLbl="node2" presStyleIdx="6" presStyleCnt="9"/>
      <dgm:spPr/>
      <dgm:t>
        <a:bodyPr/>
        <a:lstStyle/>
        <a:p>
          <a:endParaRPr lang="ru-RU"/>
        </a:p>
      </dgm:t>
    </dgm:pt>
    <dgm:pt modelId="{18231229-9A22-471B-BF28-A23E05E8C4F3}" type="pres">
      <dgm:prSet presAssocID="{EE64302E-AD31-4E21-BDBC-5F3D6014ECD5}" presName="hierChild4" presStyleCnt="0"/>
      <dgm:spPr/>
    </dgm:pt>
    <dgm:pt modelId="{08F98DA6-FB0D-4FB5-8D52-DDF5E9AD296D}" type="pres">
      <dgm:prSet presAssocID="{EE64302E-AD31-4E21-BDBC-5F3D6014ECD5}" presName="hierChild5" presStyleCnt="0"/>
      <dgm:spPr/>
    </dgm:pt>
    <dgm:pt modelId="{E071006F-E53D-435F-8500-10A74F0F700A}" type="pres">
      <dgm:prSet presAssocID="{57AB6541-3FAB-4398-BB60-65590EE9CF3D}" presName="Name50" presStyleLbl="parChTrans1D2" presStyleIdx="7" presStyleCnt="9"/>
      <dgm:spPr/>
      <dgm:t>
        <a:bodyPr/>
        <a:lstStyle/>
        <a:p>
          <a:endParaRPr lang="ru-RU"/>
        </a:p>
      </dgm:t>
    </dgm:pt>
    <dgm:pt modelId="{97100784-647F-45E4-9980-99DEACFEC842}" type="pres">
      <dgm:prSet presAssocID="{2E3097AB-BCD7-4C14-A184-3ADFEBAE4975}" presName="hierRoot2" presStyleCnt="0">
        <dgm:presLayoutVars>
          <dgm:hierBranch val="r"/>
        </dgm:presLayoutVars>
      </dgm:prSet>
      <dgm:spPr/>
    </dgm:pt>
    <dgm:pt modelId="{6EA34829-6CC1-4448-B1BF-0BC11068772A}" type="pres">
      <dgm:prSet presAssocID="{2E3097AB-BCD7-4C14-A184-3ADFEBAE4975}" presName="rootComposite" presStyleCnt="0"/>
      <dgm:spPr/>
    </dgm:pt>
    <dgm:pt modelId="{4D60997A-A539-4038-B832-3D2E18EF195F}" type="pres">
      <dgm:prSet presAssocID="{2E3097AB-BCD7-4C14-A184-3ADFEBAE4975}" presName="rootText" presStyleLbl="node2" presStyleIdx="7" presStyleCnt="9" custScaleX="1080502" custScaleY="14873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EE3F68A-B9DC-4AE6-AA08-C37837C5F3DE}" type="pres">
      <dgm:prSet presAssocID="{2E3097AB-BCD7-4C14-A184-3ADFEBAE4975}" presName="rootConnector" presStyleLbl="node2" presStyleIdx="7" presStyleCnt="9"/>
      <dgm:spPr/>
      <dgm:t>
        <a:bodyPr/>
        <a:lstStyle/>
        <a:p>
          <a:endParaRPr lang="ru-RU"/>
        </a:p>
      </dgm:t>
    </dgm:pt>
    <dgm:pt modelId="{535ADA52-1789-48BC-BE97-9A0BF182741E}" type="pres">
      <dgm:prSet presAssocID="{2E3097AB-BCD7-4C14-A184-3ADFEBAE4975}" presName="hierChild4" presStyleCnt="0"/>
      <dgm:spPr/>
    </dgm:pt>
    <dgm:pt modelId="{2C0EA52F-1744-4103-8FD3-257DDD1D7B6B}" type="pres">
      <dgm:prSet presAssocID="{2E3097AB-BCD7-4C14-A184-3ADFEBAE4975}" presName="hierChild5" presStyleCnt="0"/>
      <dgm:spPr/>
    </dgm:pt>
    <dgm:pt modelId="{05C464AB-6494-4F19-8D8E-995B9F6DA99D}" type="pres">
      <dgm:prSet presAssocID="{D49D75D8-B469-4055-8793-54403CBB2C78}" presName="Name50" presStyleLbl="parChTrans1D2" presStyleIdx="8" presStyleCnt="9"/>
      <dgm:spPr/>
      <dgm:t>
        <a:bodyPr/>
        <a:lstStyle/>
        <a:p>
          <a:endParaRPr lang="ru-RU"/>
        </a:p>
      </dgm:t>
    </dgm:pt>
    <dgm:pt modelId="{6EBE3878-197C-4847-BA76-08929D758DCB}" type="pres">
      <dgm:prSet presAssocID="{DABD98AA-803D-423F-B1B9-92574ACB7493}" presName="hierRoot2" presStyleCnt="0">
        <dgm:presLayoutVars>
          <dgm:hierBranch/>
        </dgm:presLayoutVars>
      </dgm:prSet>
      <dgm:spPr/>
    </dgm:pt>
    <dgm:pt modelId="{A92D4B31-2BF4-4327-B9D2-B83FDA838B76}" type="pres">
      <dgm:prSet presAssocID="{DABD98AA-803D-423F-B1B9-92574ACB7493}" presName="rootComposite" presStyleCnt="0"/>
      <dgm:spPr/>
    </dgm:pt>
    <dgm:pt modelId="{65B60E8C-C5B5-4101-B328-B773AE9C803F}" type="pres">
      <dgm:prSet presAssocID="{DABD98AA-803D-423F-B1B9-92574ACB7493}" presName="rootText" presStyleLbl="node2" presStyleIdx="8" presStyleCnt="9" custScaleX="1022905" custScaleY="20781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4946CB1-340B-4256-A40F-B007C07C19BC}" type="pres">
      <dgm:prSet presAssocID="{DABD98AA-803D-423F-B1B9-92574ACB7493}" presName="rootConnector" presStyleLbl="node2" presStyleIdx="8" presStyleCnt="9"/>
      <dgm:spPr/>
      <dgm:t>
        <a:bodyPr/>
        <a:lstStyle/>
        <a:p>
          <a:endParaRPr lang="ru-RU"/>
        </a:p>
      </dgm:t>
    </dgm:pt>
    <dgm:pt modelId="{5961EAFD-39CB-4A65-9109-44DAB3B21FA7}" type="pres">
      <dgm:prSet presAssocID="{DABD98AA-803D-423F-B1B9-92574ACB7493}" presName="hierChild4" presStyleCnt="0"/>
      <dgm:spPr/>
    </dgm:pt>
    <dgm:pt modelId="{EBB5C9FA-E621-4A72-9D04-A7DDBEC42AF6}" type="pres">
      <dgm:prSet presAssocID="{DABD98AA-803D-423F-B1B9-92574ACB7493}" presName="hierChild5" presStyleCnt="0"/>
      <dgm:spPr/>
    </dgm:pt>
    <dgm:pt modelId="{84FF703C-6CD2-45AA-809F-92B23B1A783E}" type="pres">
      <dgm:prSet presAssocID="{0AEEF0F3-E356-4FBD-BB4A-1B5EE025C780}" presName="hierChild3" presStyleCnt="0"/>
      <dgm:spPr/>
    </dgm:pt>
  </dgm:ptLst>
  <dgm:cxnLst>
    <dgm:cxn modelId="{5C2A2E14-86E5-4CD0-94D4-5E767C2403F4}" type="presOf" srcId="{2E3097AB-BCD7-4C14-A184-3ADFEBAE4975}" destId="{5EE3F68A-B9DC-4AE6-AA08-C37837C5F3DE}" srcOrd="1" destOrd="0" presId="urn:microsoft.com/office/officeart/2005/8/layout/orgChart1"/>
    <dgm:cxn modelId="{CB496D9A-2E7A-409A-AB9E-4468FFB31300}" type="presOf" srcId="{EE64302E-AD31-4E21-BDBC-5F3D6014ECD5}" destId="{A6798E7F-F55D-4999-9D8C-C607901F40F1}" srcOrd="0" destOrd="0" presId="urn:microsoft.com/office/officeart/2005/8/layout/orgChart1"/>
    <dgm:cxn modelId="{3BB392B2-2CBD-42E1-A5A1-D93A5BF7A23A}" type="presOf" srcId="{EE64302E-AD31-4E21-BDBC-5F3D6014ECD5}" destId="{DD52E4C5-4A8F-4E9B-B50B-B3838B77E591}" srcOrd="1" destOrd="0" presId="urn:microsoft.com/office/officeart/2005/8/layout/orgChart1"/>
    <dgm:cxn modelId="{1CD1F475-4AA2-40F5-8DB4-6490FBC07F65}" type="presOf" srcId="{0AEEF0F3-E356-4FBD-BB4A-1B5EE025C780}" destId="{910F6773-7276-4073-9DD1-50E1D6632938}" srcOrd="0" destOrd="0" presId="urn:microsoft.com/office/officeart/2005/8/layout/orgChart1"/>
    <dgm:cxn modelId="{5007BC7C-758E-41FC-AF52-064B0B15ED94}" type="presOf" srcId="{7CDE6DE8-F51A-4D06-98AD-F6631EBB4661}" destId="{75A2AB15-C2E8-4B0D-BB45-F781159B9810}" srcOrd="1" destOrd="0" presId="urn:microsoft.com/office/officeart/2005/8/layout/orgChart1"/>
    <dgm:cxn modelId="{440E0CA3-093A-4D5F-A1CD-63062D74B8BB}" type="presOf" srcId="{399D3B1D-0D75-4435-92B6-08B50FFB5EAF}" destId="{1BEC3DC8-1256-42FE-96C1-89D5A505A603}" srcOrd="0" destOrd="0" presId="urn:microsoft.com/office/officeart/2005/8/layout/orgChart1"/>
    <dgm:cxn modelId="{0A9AB372-BFE2-41BB-8239-079875EE640C}" type="presOf" srcId="{56A1C199-3E5E-4FE3-B4C0-8014CCAC3180}" destId="{12BD61A2-F229-4EA8-A6BD-DFDBA2794553}" srcOrd="0" destOrd="0" presId="urn:microsoft.com/office/officeart/2005/8/layout/orgChart1"/>
    <dgm:cxn modelId="{C4EBB64C-5FF4-4DB1-A273-4B5A84AB3F62}" type="presOf" srcId="{5C5D13F5-6FE0-43AF-8914-AB511990F9B9}" destId="{705EFE41-4942-4FAF-983B-D26A515E5FED}" srcOrd="0" destOrd="0" presId="urn:microsoft.com/office/officeart/2005/8/layout/orgChart1"/>
    <dgm:cxn modelId="{D44E9013-12E7-4BBF-BCCF-7B6123502BEA}" type="presOf" srcId="{99C1731A-7714-422F-A8EB-474CDCA3D0F9}" destId="{524E5FCC-8587-4DF7-B455-9FFF3BA27732}" srcOrd="0" destOrd="0" presId="urn:microsoft.com/office/officeart/2005/8/layout/orgChart1"/>
    <dgm:cxn modelId="{4A9701E9-77EE-4321-A480-6A18253D0320}" srcId="{0AEEF0F3-E356-4FBD-BB4A-1B5EE025C780}" destId="{7CDE6DE8-F51A-4D06-98AD-F6631EBB4661}" srcOrd="2" destOrd="0" parTransId="{99C1731A-7714-422F-A8EB-474CDCA3D0F9}" sibTransId="{88E8AE74-F6EB-473F-B91D-62C74318F23A}"/>
    <dgm:cxn modelId="{5A7C444F-0AA2-492E-9C42-1DEDECA8990C}" type="presOf" srcId="{DABD98AA-803D-423F-B1B9-92574ACB7493}" destId="{65B60E8C-C5B5-4101-B328-B773AE9C803F}" srcOrd="0" destOrd="0" presId="urn:microsoft.com/office/officeart/2005/8/layout/orgChart1"/>
    <dgm:cxn modelId="{744B0FAF-1AC4-46EE-9EBA-BA82DB23E9F5}" type="presOf" srcId="{CFCA100A-5E49-4C63-821F-584633DC29AF}" destId="{53436B2B-5B4F-4959-ACE2-9CC75EB61969}" srcOrd="0" destOrd="0" presId="urn:microsoft.com/office/officeart/2005/8/layout/orgChart1"/>
    <dgm:cxn modelId="{25895133-FDC7-4C34-B750-08C0FBC75AA0}" type="presOf" srcId="{0C33817C-A5AA-496C-930D-78AA10E1B2F6}" destId="{B5FFEA57-CA33-47F8-83E9-FF174C587F38}" srcOrd="0" destOrd="0" presId="urn:microsoft.com/office/officeart/2005/8/layout/orgChart1"/>
    <dgm:cxn modelId="{179A7499-A843-4316-BF35-ED84C14C0BEF}" type="presOf" srcId="{AF0F33A3-7834-4A44-A3A4-74A9B90DACA5}" destId="{FB6BAEF8-783A-499B-98D0-B48B37428F85}" srcOrd="1" destOrd="0" presId="urn:microsoft.com/office/officeart/2005/8/layout/orgChart1"/>
    <dgm:cxn modelId="{6B2F048C-6408-4716-8575-A3B48CDCD2B1}" type="presOf" srcId="{A4704D61-C8C2-44BE-956A-70F97398C5B7}" destId="{A79DCB01-520D-4C4A-9336-C02E6F746B26}" srcOrd="0" destOrd="0" presId="urn:microsoft.com/office/officeart/2005/8/layout/orgChart1"/>
    <dgm:cxn modelId="{24E93970-A182-4D64-93E8-5169AAA7EC94}" srcId="{0AEEF0F3-E356-4FBD-BB4A-1B5EE025C780}" destId="{DABD98AA-803D-423F-B1B9-92574ACB7493}" srcOrd="8" destOrd="0" parTransId="{D49D75D8-B469-4055-8793-54403CBB2C78}" sibTransId="{B41BF645-0791-42F6-BAAE-F1329C2792F4}"/>
    <dgm:cxn modelId="{BE95298C-E3E7-4CCA-A220-3C1249EB7DF6}" type="presOf" srcId="{CB1B7A60-D625-49EE-91FB-E5749F687E02}" destId="{B7984E66-9488-4133-973D-C186E0C47039}" srcOrd="0" destOrd="0" presId="urn:microsoft.com/office/officeart/2005/8/layout/orgChart1"/>
    <dgm:cxn modelId="{A0A23C27-28DB-4692-88FB-92E15AC22188}" type="presOf" srcId="{9AFA9194-B4AD-4CA0-B3CC-7CED2D7D96C5}" destId="{DCA793EE-9F59-4253-B5EC-DFC6FC0386B0}" srcOrd="1" destOrd="0" presId="urn:microsoft.com/office/officeart/2005/8/layout/orgChart1"/>
    <dgm:cxn modelId="{89166A39-5E4B-4EEA-BF75-C549051F9294}" type="presOf" srcId="{57AB6541-3FAB-4398-BB60-65590EE9CF3D}" destId="{E071006F-E53D-435F-8500-10A74F0F700A}" srcOrd="0" destOrd="0" presId="urn:microsoft.com/office/officeart/2005/8/layout/orgChart1"/>
    <dgm:cxn modelId="{314CBE80-6E25-48DF-82AB-BEB7F97EE566}" type="presOf" srcId="{FFB7562E-4CF5-4763-9377-523E13DDECCA}" destId="{B7450537-77F5-4F33-B977-7AC7C85E3DD0}" srcOrd="1" destOrd="0" presId="urn:microsoft.com/office/officeart/2005/8/layout/orgChart1"/>
    <dgm:cxn modelId="{0009DD5B-9A63-43D1-9779-95FA2EB9B51B}" srcId="{0AEEF0F3-E356-4FBD-BB4A-1B5EE025C780}" destId="{CB1B7A60-D625-49EE-91FB-E5749F687E02}" srcOrd="4" destOrd="0" parTransId="{B7BA9984-58A6-4B43-8EB5-709E4256BBB2}" sibTransId="{A471C765-BF1F-4FD1-9867-70ED1D56EEB1}"/>
    <dgm:cxn modelId="{C92B6474-C232-4ABB-ABEF-A4784C9DB491}" srcId="{E7437F94-FE8D-481A-8CE9-FA040AF080B6}" destId="{0AEEF0F3-E356-4FBD-BB4A-1B5EE025C780}" srcOrd="0" destOrd="0" parTransId="{7D61C70C-00B7-4428-81E0-3FE686E08542}" sibTransId="{C37825ED-0305-4A55-BA7D-C4E42800336C}"/>
    <dgm:cxn modelId="{FA8764FD-3308-44EB-B477-02961C8386D8}" type="presOf" srcId="{7CDE6DE8-F51A-4D06-98AD-F6631EBB4661}" destId="{F2EAA45D-2E1D-4726-8B7B-4049288F37E5}" srcOrd="0" destOrd="0" presId="urn:microsoft.com/office/officeart/2005/8/layout/orgChart1"/>
    <dgm:cxn modelId="{8C5D3205-2A01-4225-B7D8-24D9FB601F53}" type="presOf" srcId="{CFCA100A-5E49-4C63-821F-584633DC29AF}" destId="{91DECEFF-B472-4021-A312-F877AC2C1989}" srcOrd="1" destOrd="0" presId="urn:microsoft.com/office/officeart/2005/8/layout/orgChart1"/>
    <dgm:cxn modelId="{2744FE7D-C096-4D6F-A1F1-C101709D93C7}" type="presOf" srcId="{CB1B7A60-D625-49EE-91FB-E5749F687E02}" destId="{602862B3-7337-406F-B80C-9F4205FEED72}" srcOrd="1" destOrd="0" presId="urn:microsoft.com/office/officeart/2005/8/layout/orgChart1"/>
    <dgm:cxn modelId="{6AE80CB3-5CA5-460E-91DE-28314B524051}" srcId="{0AEEF0F3-E356-4FBD-BB4A-1B5EE025C780}" destId="{FFB7562E-4CF5-4763-9377-523E13DDECCA}" srcOrd="1" destOrd="0" parTransId="{399D3B1D-0D75-4435-92B6-08B50FFB5EAF}" sibTransId="{381B287B-C450-4B5B-A2BD-8A9C0481562D}"/>
    <dgm:cxn modelId="{420EB592-566F-4C46-8394-F5585C3B65A2}" type="presOf" srcId="{B7BA9984-58A6-4B43-8EB5-709E4256BBB2}" destId="{EB7D072D-C722-4629-A68A-94AB2C2405C3}" srcOrd="0" destOrd="0" presId="urn:microsoft.com/office/officeart/2005/8/layout/orgChart1"/>
    <dgm:cxn modelId="{8EFDFCDA-83DC-4BD7-B65E-24DC84729C1B}" type="presOf" srcId="{83C974C2-F84F-4802-BB66-FC7A8F199885}" destId="{F69ED5C2-1AFF-4DD5-B1EF-E3CE6D25B5A8}" srcOrd="0" destOrd="0" presId="urn:microsoft.com/office/officeart/2005/8/layout/orgChart1"/>
    <dgm:cxn modelId="{69D48C11-7670-4E9A-84CE-375D56C76B7B}" type="presOf" srcId="{E7437F94-FE8D-481A-8CE9-FA040AF080B6}" destId="{CB0EC327-2B16-4DA6-989F-A8E8B17834CF}" srcOrd="0" destOrd="0" presId="urn:microsoft.com/office/officeart/2005/8/layout/orgChart1"/>
    <dgm:cxn modelId="{02C810FE-AB5A-4935-9DDC-C0508D108E42}" srcId="{0AEEF0F3-E356-4FBD-BB4A-1B5EE025C780}" destId="{CFCA100A-5E49-4C63-821F-584633DC29AF}" srcOrd="5" destOrd="0" parTransId="{0C33817C-A5AA-496C-930D-78AA10E1B2F6}" sibTransId="{25DA5820-995D-425F-B080-BD3848ADCF3D}"/>
    <dgm:cxn modelId="{3ABBDDD5-FB80-49E4-B1BC-A09C549E0405}" type="presOf" srcId="{D49D75D8-B469-4055-8793-54403CBB2C78}" destId="{05C464AB-6494-4F19-8D8E-995B9F6DA99D}" srcOrd="0" destOrd="0" presId="urn:microsoft.com/office/officeart/2005/8/layout/orgChart1"/>
    <dgm:cxn modelId="{BAA406DC-28C6-435C-9B3D-641C07AD99D4}" srcId="{0AEEF0F3-E356-4FBD-BB4A-1B5EE025C780}" destId="{AF0F33A3-7834-4A44-A3A4-74A9B90DACA5}" srcOrd="0" destOrd="0" parTransId="{A4704D61-C8C2-44BE-956A-70F97398C5B7}" sibTransId="{FFF2B2FB-65FD-4A17-9DB3-A5FF45780817}"/>
    <dgm:cxn modelId="{1C2217CC-19E5-4D8C-A816-6BEA9B670FD0}" type="presOf" srcId="{0AEEF0F3-E356-4FBD-BB4A-1B5EE025C780}" destId="{6D651B4B-68BA-4CA0-8E81-D51E0FF2821F}" srcOrd="1" destOrd="0" presId="urn:microsoft.com/office/officeart/2005/8/layout/orgChart1"/>
    <dgm:cxn modelId="{DAAB8849-E733-4E89-B8AC-716F28402870}" type="presOf" srcId="{AF0F33A3-7834-4A44-A3A4-74A9B90DACA5}" destId="{18B9EC20-2634-4E09-AB97-4902D0570469}" srcOrd="0" destOrd="0" presId="urn:microsoft.com/office/officeart/2005/8/layout/orgChart1"/>
    <dgm:cxn modelId="{19B6C43A-CD4F-499E-8847-DB7E2248BBCF}" type="presOf" srcId="{FFB7562E-4CF5-4763-9377-523E13DDECCA}" destId="{8285B717-DDA4-40E2-BD8A-6C4D09883320}" srcOrd="0" destOrd="0" presId="urn:microsoft.com/office/officeart/2005/8/layout/orgChart1"/>
    <dgm:cxn modelId="{AA5CA84C-6A01-4C51-A426-DA6E3EA1C60E}" srcId="{0AEEF0F3-E356-4FBD-BB4A-1B5EE025C780}" destId="{9AFA9194-B4AD-4CA0-B3CC-7CED2D7D96C5}" srcOrd="3" destOrd="0" parTransId="{5C5D13F5-6FE0-43AF-8914-AB511990F9B9}" sibTransId="{66BBA01E-85B4-4F0C-A2D4-C3B1DC3AD182}"/>
    <dgm:cxn modelId="{4429E8D1-0702-4A64-96F4-38B49741FB40}" type="presOf" srcId="{2E3097AB-BCD7-4C14-A184-3ADFEBAE4975}" destId="{4D60997A-A539-4038-B832-3D2E18EF195F}" srcOrd="0" destOrd="0" presId="urn:microsoft.com/office/officeart/2005/8/layout/orgChart1"/>
    <dgm:cxn modelId="{23ABA2DF-EAA0-49F8-8242-BBEA8A200D93}" type="presOf" srcId="{DABD98AA-803D-423F-B1B9-92574ACB7493}" destId="{C4946CB1-340B-4256-A40F-B007C07C19BC}" srcOrd="1" destOrd="0" presId="urn:microsoft.com/office/officeart/2005/8/layout/orgChart1"/>
    <dgm:cxn modelId="{B6A6DBDF-04B1-4CA3-9769-4575A61C750C}" type="presOf" srcId="{9AFA9194-B4AD-4CA0-B3CC-7CED2D7D96C5}" destId="{108D79DE-F2C5-42EF-8AC1-E6224EA1C4FA}" srcOrd="0" destOrd="0" presId="urn:microsoft.com/office/officeart/2005/8/layout/orgChart1"/>
    <dgm:cxn modelId="{34113622-B27B-47AF-8124-5ADF1A1D0188}" srcId="{0AEEF0F3-E356-4FBD-BB4A-1B5EE025C780}" destId="{EE64302E-AD31-4E21-BDBC-5F3D6014ECD5}" srcOrd="6" destOrd="0" parTransId="{56A1C199-3E5E-4FE3-B4C0-8014CCAC3180}" sibTransId="{E281E7EB-8EC8-45CC-991C-40B7ACEE2900}"/>
    <dgm:cxn modelId="{EAF22976-53AB-4D52-8299-97D84AC8330F}" type="presOf" srcId="{AA4CF693-8FEA-4E6A-B7B2-7F918A3F1B5D}" destId="{43145EA1-A65B-4351-87CB-145D4768EE8F}" srcOrd="1" destOrd="0" presId="urn:microsoft.com/office/officeart/2005/8/layout/orgChart1"/>
    <dgm:cxn modelId="{3804A856-0862-42A4-8C4B-9BF9D65472F9}" srcId="{AF0F33A3-7834-4A44-A3A4-74A9B90DACA5}" destId="{AA4CF693-8FEA-4E6A-B7B2-7F918A3F1B5D}" srcOrd="0" destOrd="0" parTransId="{83C974C2-F84F-4802-BB66-FC7A8F199885}" sibTransId="{A7628D6B-E398-43B0-8659-40E517E235BE}"/>
    <dgm:cxn modelId="{7D18500C-110D-4DD9-A2CA-4006B812E225}" type="presOf" srcId="{AA4CF693-8FEA-4E6A-B7B2-7F918A3F1B5D}" destId="{EB59DBCE-C94B-4D79-9F53-83FD615397BD}" srcOrd="0" destOrd="0" presId="urn:microsoft.com/office/officeart/2005/8/layout/orgChart1"/>
    <dgm:cxn modelId="{EF79008F-340A-40D7-BF86-20124BA563A6}" srcId="{0AEEF0F3-E356-4FBD-BB4A-1B5EE025C780}" destId="{2E3097AB-BCD7-4C14-A184-3ADFEBAE4975}" srcOrd="7" destOrd="0" parTransId="{57AB6541-3FAB-4398-BB60-65590EE9CF3D}" sibTransId="{050B5560-1A34-4297-86E7-2B89336073D7}"/>
    <dgm:cxn modelId="{5B21F539-F812-4FF4-87FF-35ABAF285C15}" type="presParOf" srcId="{CB0EC327-2B16-4DA6-989F-A8E8B17834CF}" destId="{4D920BCB-5E8D-4187-802E-305352E047C7}" srcOrd="0" destOrd="0" presId="urn:microsoft.com/office/officeart/2005/8/layout/orgChart1"/>
    <dgm:cxn modelId="{3C1FF21E-9FC9-46C3-B86A-B0A8BE2FACC0}" type="presParOf" srcId="{4D920BCB-5E8D-4187-802E-305352E047C7}" destId="{EA13D18A-68F5-46F8-B958-DB858F6F959C}" srcOrd="0" destOrd="0" presId="urn:microsoft.com/office/officeart/2005/8/layout/orgChart1"/>
    <dgm:cxn modelId="{FFE08C4D-0C7F-4A84-9F0F-8B8180FAC69F}" type="presParOf" srcId="{EA13D18A-68F5-46F8-B958-DB858F6F959C}" destId="{910F6773-7276-4073-9DD1-50E1D6632938}" srcOrd="0" destOrd="0" presId="urn:microsoft.com/office/officeart/2005/8/layout/orgChart1"/>
    <dgm:cxn modelId="{79B79D9F-4E6D-474C-9D39-2785052939FF}" type="presParOf" srcId="{EA13D18A-68F5-46F8-B958-DB858F6F959C}" destId="{6D651B4B-68BA-4CA0-8E81-D51E0FF2821F}" srcOrd="1" destOrd="0" presId="urn:microsoft.com/office/officeart/2005/8/layout/orgChart1"/>
    <dgm:cxn modelId="{82EBF227-11FC-407A-BC7E-9ECB36271A73}" type="presParOf" srcId="{4D920BCB-5E8D-4187-802E-305352E047C7}" destId="{00F393B3-EB1B-45F3-A71D-30C289A96C62}" srcOrd="1" destOrd="0" presId="urn:microsoft.com/office/officeart/2005/8/layout/orgChart1"/>
    <dgm:cxn modelId="{5BA6665A-8B0E-4B8A-96F1-17BF6E9C4AD1}" type="presParOf" srcId="{00F393B3-EB1B-45F3-A71D-30C289A96C62}" destId="{A79DCB01-520D-4C4A-9336-C02E6F746B26}" srcOrd="0" destOrd="0" presId="urn:microsoft.com/office/officeart/2005/8/layout/orgChart1"/>
    <dgm:cxn modelId="{081B0AF5-3330-400D-945B-A6D93A6C2A78}" type="presParOf" srcId="{00F393B3-EB1B-45F3-A71D-30C289A96C62}" destId="{6EA2F68D-3FCC-4430-B836-1EE8045151AC}" srcOrd="1" destOrd="0" presId="urn:microsoft.com/office/officeart/2005/8/layout/orgChart1"/>
    <dgm:cxn modelId="{4124300F-4D23-48C7-B573-109F00703F95}" type="presParOf" srcId="{6EA2F68D-3FCC-4430-B836-1EE8045151AC}" destId="{A252EC73-56A0-4456-81C6-E1A661C05576}" srcOrd="0" destOrd="0" presId="urn:microsoft.com/office/officeart/2005/8/layout/orgChart1"/>
    <dgm:cxn modelId="{99ADD6A4-3831-4C4A-9A7B-9EF67C6CC289}" type="presParOf" srcId="{A252EC73-56A0-4456-81C6-E1A661C05576}" destId="{18B9EC20-2634-4E09-AB97-4902D0570469}" srcOrd="0" destOrd="0" presId="urn:microsoft.com/office/officeart/2005/8/layout/orgChart1"/>
    <dgm:cxn modelId="{39D023A8-4015-40E5-96FB-C170AF53CF15}" type="presParOf" srcId="{A252EC73-56A0-4456-81C6-E1A661C05576}" destId="{FB6BAEF8-783A-499B-98D0-B48B37428F85}" srcOrd="1" destOrd="0" presId="urn:microsoft.com/office/officeart/2005/8/layout/orgChart1"/>
    <dgm:cxn modelId="{ACE46B14-30D4-4F0C-BD4A-255FFDFF87D6}" type="presParOf" srcId="{6EA2F68D-3FCC-4430-B836-1EE8045151AC}" destId="{926282FD-2E2E-4098-A2DD-5782D20C50BE}" srcOrd="1" destOrd="0" presId="urn:microsoft.com/office/officeart/2005/8/layout/orgChart1"/>
    <dgm:cxn modelId="{979A1D8D-9F56-4CDB-82D8-5E0615F9461D}" type="presParOf" srcId="{926282FD-2E2E-4098-A2DD-5782D20C50BE}" destId="{F69ED5C2-1AFF-4DD5-B1EF-E3CE6D25B5A8}" srcOrd="0" destOrd="0" presId="urn:microsoft.com/office/officeart/2005/8/layout/orgChart1"/>
    <dgm:cxn modelId="{AACC2371-4840-4F31-89DC-75439FCB57DE}" type="presParOf" srcId="{926282FD-2E2E-4098-A2DD-5782D20C50BE}" destId="{177E1001-80E7-44E7-9B99-0AAC27E62025}" srcOrd="1" destOrd="0" presId="urn:microsoft.com/office/officeart/2005/8/layout/orgChart1"/>
    <dgm:cxn modelId="{A482BCA6-E36C-49EB-86AB-D93C5D499A78}" type="presParOf" srcId="{177E1001-80E7-44E7-9B99-0AAC27E62025}" destId="{4DEA8992-5C2D-4075-B845-504B208CE5E8}" srcOrd="0" destOrd="0" presId="urn:microsoft.com/office/officeart/2005/8/layout/orgChart1"/>
    <dgm:cxn modelId="{37CBE3E7-70BC-49B8-84A2-C81B010BFD11}" type="presParOf" srcId="{4DEA8992-5C2D-4075-B845-504B208CE5E8}" destId="{EB59DBCE-C94B-4D79-9F53-83FD615397BD}" srcOrd="0" destOrd="0" presId="urn:microsoft.com/office/officeart/2005/8/layout/orgChart1"/>
    <dgm:cxn modelId="{EA8FCC55-2323-4D99-841D-9812201DAED3}" type="presParOf" srcId="{4DEA8992-5C2D-4075-B845-504B208CE5E8}" destId="{43145EA1-A65B-4351-87CB-145D4768EE8F}" srcOrd="1" destOrd="0" presId="urn:microsoft.com/office/officeart/2005/8/layout/orgChart1"/>
    <dgm:cxn modelId="{82C80D2B-0527-43AE-8B48-FDE8E5453A6F}" type="presParOf" srcId="{177E1001-80E7-44E7-9B99-0AAC27E62025}" destId="{4A12227F-54D9-4D4A-8E25-7C83CB64C60F}" srcOrd="1" destOrd="0" presId="urn:microsoft.com/office/officeart/2005/8/layout/orgChart1"/>
    <dgm:cxn modelId="{EDBA869A-ED13-4709-97C9-25BA719F7F72}" type="presParOf" srcId="{177E1001-80E7-44E7-9B99-0AAC27E62025}" destId="{AF56ABF1-A795-4888-983C-AFD89A3DDCAC}" srcOrd="2" destOrd="0" presId="urn:microsoft.com/office/officeart/2005/8/layout/orgChart1"/>
    <dgm:cxn modelId="{CD932DF5-07A4-4DD1-AF55-C11C1C6B5E4F}" type="presParOf" srcId="{6EA2F68D-3FCC-4430-B836-1EE8045151AC}" destId="{5DF187AE-CCFD-4FC2-85BB-D844DACACAD1}" srcOrd="2" destOrd="0" presId="urn:microsoft.com/office/officeart/2005/8/layout/orgChart1"/>
    <dgm:cxn modelId="{4F9FAD75-5645-4E29-AF2B-8AC8CDA1CFA4}" type="presParOf" srcId="{00F393B3-EB1B-45F3-A71D-30C289A96C62}" destId="{1BEC3DC8-1256-42FE-96C1-89D5A505A603}" srcOrd="2" destOrd="0" presId="urn:microsoft.com/office/officeart/2005/8/layout/orgChart1"/>
    <dgm:cxn modelId="{8D0F6EF5-7CDF-4699-A0DB-C2E5BB79DDDE}" type="presParOf" srcId="{00F393B3-EB1B-45F3-A71D-30C289A96C62}" destId="{FEFF3C26-8E6E-4CC7-92A3-E074C0F341F6}" srcOrd="3" destOrd="0" presId="urn:microsoft.com/office/officeart/2005/8/layout/orgChart1"/>
    <dgm:cxn modelId="{4910A06E-07B1-45F4-82B1-74438CEA6898}" type="presParOf" srcId="{FEFF3C26-8E6E-4CC7-92A3-E074C0F341F6}" destId="{F06AE219-025F-4B02-B1D8-CD24CD67BA55}" srcOrd="0" destOrd="0" presId="urn:microsoft.com/office/officeart/2005/8/layout/orgChart1"/>
    <dgm:cxn modelId="{6DA60CB4-55E9-4C1E-B24F-66FEDCFFC6A5}" type="presParOf" srcId="{F06AE219-025F-4B02-B1D8-CD24CD67BA55}" destId="{8285B717-DDA4-40E2-BD8A-6C4D09883320}" srcOrd="0" destOrd="0" presId="urn:microsoft.com/office/officeart/2005/8/layout/orgChart1"/>
    <dgm:cxn modelId="{02C26409-613B-42E1-B597-6F0A594F96F8}" type="presParOf" srcId="{F06AE219-025F-4B02-B1D8-CD24CD67BA55}" destId="{B7450537-77F5-4F33-B977-7AC7C85E3DD0}" srcOrd="1" destOrd="0" presId="urn:microsoft.com/office/officeart/2005/8/layout/orgChart1"/>
    <dgm:cxn modelId="{1844ECCD-1522-45D6-9F99-9499C61633D0}" type="presParOf" srcId="{FEFF3C26-8E6E-4CC7-92A3-E074C0F341F6}" destId="{C7C3FAA2-3CC3-464F-A77C-6999E800C765}" srcOrd="1" destOrd="0" presId="urn:microsoft.com/office/officeart/2005/8/layout/orgChart1"/>
    <dgm:cxn modelId="{7ED0C983-9BC8-4F84-8AB4-614D2EE4F314}" type="presParOf" srcId="{FEFF3C26-8E6E-4CC7-92A3-E074C0F341F6}" destId="{3A307E93-3ED8-4F00-9753-784752236809}" srcOrd="2" destOrd="0" presId="urn:microsoft.com/office/officeart/2005/8/layout/orgChart1"/>
    <dgm:cxn modelId="{428EE897-861F-4E4B-B7BB-CE7CD9B8E931}" type="presParOf" srcId="{00F393B3-EB1B-45F3-A71D-30C289A96C62}" destId="{524E5FCC-8587-4DF7-B455-9FFF3BA27732}" srcOrd="4" destOrd="0" presId="urn:microsoft.com/office/officeart/2005/8/layout/orgChart1"/>
    <dgm:cxn modelId="{DE651A0A-F6CF-450E-BA1B-784735A5E57C}" type="presParOf" srcId="{00F393B3-EB1B-45F3-A71D-30C289A96C62}" destId="{6ACA627D-2A55-4418-A1A9-080A9C9B243F}" srcOrd="5" destOrd="0" presId="urn:microsoft.com/office/officeart/2005/8/layout/orgChart1"/>
    <dgm:cxn modelId="{C43948FA-CD53-4FD9-B5B4-EDB582749D3D}" type="presParOf" srcId="{6ACA627D-2A55-4418-A1A9-080A9C9B243F}" destId="{8B78D721-DDEB-4399-B1CD-DB16DA334603}" srcOrd="0" destOrd="0" presId="urn:microsoft.com/office/officeart/2005/8/layout/orgChart1"/>
    <dgm:cxn modelId="{121DC56A-22A0-44D5-B33C-B901C23998EF}" type="presParOf" srcId="{8B78D721-DDEB-4399-B1CD-DB16DA334603}" destId="{F2EAA45D-2E1D-4726-8B7B-4049288F37E5}" srcOrd="0" destOrd="0" presId="urn:microsoft.com/office/officeart/2005/8/layout/orgChart1"/>
    <dgm:cxn modelId="{960CD0DF-B9C0-4906-9230-CC0A84A844C7}" type="presParOf" srcId="{8B78D721-DDEB-4399-B1CD-DB16DA334603}" destId="{75A2AB15-C2E8-4B0D-BB45-F781159B9810}" srcOrd="1" destOrd="0" presId="urn:microsoft.com/office/officeart/2005/8/layout/orgChart1"/>
    <dgm:cxn modelId="{E86BFCB6-3A97-4B54-9361-CE5B27543732}" type="presParOf" srcId="{6ACA627D-2A55-4418-A1A9-080A9C9B243F}" destId="{86B9B6D4-098F-4BF5-84E7-D5565D66DAA5}" srcOrd="1" destOrd="0" presId="urn:microsoft.com/office/officeart/2005/8/layout/orgChart1"/>
    <dgm:cxn modelId="{577949CF-3223-4AE8-997E-B5C93B7E5188}" type="presParOf" srcId="{6ACA627D-2A55-4418-A1A9-080A9C9B243F}" destId="{47F8AE75-9DE7-4546-A606-2C983F6251DE}" srcOrd="2" destOrd="0" presId="urn:microsoft.com/office/officeart/2005/8/layout/orgChart1"/>
    <dgm:cxn modelId="{C19C20AD-03FD-4D5E-9717-68B93DFE5108}" type="presParOf" srcId="{00F393B3-EB1B-45F3-A71D-30C289A96C62}" destId="{705EFE41-4942-4FAF-983B-D26A515E5FED}" srcOrd="6" destOrd="0" presId="urn:microsoft.com/office/officeart/2005/8/layout/orgChart1"/>
    <dgm:cxn modelId="{6E28D84D-3524-486C-A228-4279A76083A8}" type="presParOf" srcId="{00F393B3-EB1B-45F3-A71D-30C289A96C62}" destId="{79B4FE11-F5AD-493A-BCB6-F1B89A23D8C5}" srcOrd="7" destOrd="0" presId="urn:microsoft.com/office/officeart/2005/8/layout/orgChart1"/>
    <dgm:cxn modelId="{27DD96DD-7C0D-4D13-82EB-D4E351DB4FB4}" type="presParOf" srcId="{79B4FE11-F5AD-493A-BCB6-F1B89A23D8C5}" destId="{8F296790-C6F7-4BB7-B18E-E3FB30FE7DD6}" srcOrd="0" destOrd="0" presId="urn:microsoft.com/office/officeart/2005/8/layout/orgChart1"/>
    <dgm:cxn modelId="{D818A18D-B0EA-4FDD-8B26-E24F3ECB2982}" type="presParOf" srcId="{8F296790-C6F7-4BB7-B18E-E3FB30FE7DD6}" destId="{108D79DE-F2C5-42EF-8AC1-E6224EA1C4FA}" srcOrd="0" destOrd="0" presId="urn:microsoft.com/office/officeart/2005/8/layout/orgChart1"/>
    <dgm:cxn modelId="{569D2403-6CA0-4017-9FF4-D9705CED1FC4}" type="presParOf" srcId="{8F296790-C6F7-4BB7-B18E-E3FB30FE7DD6}" destId="{DCA793EE-9F59-4253-B5EC-DFC6FC0386B0}" srcOrd="1" destOrd="0" presId="urn:microsoft.com/office/officeart/2005/8/layout/orgChart1"/>
    <dgm:cxn modelId="{F9FC616A-A780-428B-9379-0F19566482E3}" type="presParOf" srcId="{79B4FE11-F5AD-493A-BCB6-F1B89A23D8C5}" destId="{95E87DE8-1867-4FD1-9D83-63D0C89936B2}" srcOrd="1" destOrd="0" presId="urn:microsoft.com/office/officeart/2005/8/layout/orgChart1"/>
    <dgm:cxn modelId="{A504BFB5-0DEA-4400-A790-CC0F509D3DF2}" type="presParOf" srcId="{79B4FE11-F5AD-493A-BCB6-F1B89A23D8C5}" destId="{C2A79647-1ABB-4BD6-89D9-4FD5403DC9CD}" srcOrd="2" destOrd="0" presId="urn:microsoft.com/office/officeart/2005/8/layout/orgChart1"/>
    <dgm:cxn modelId="{986F5353-3A2C-4BAC-AE4F-EACAF68F6756}" type="presParOf" srcId="{00F393B3-EB1B-45F3-A71D-30C289A96C62}" destId="{EB7D072D-C722-4629-A68A-94AB2C2405C3}" srcOrd="8" destOrd="0" presId="urn:microsoft.com/office/officeart/2005/8/layout/orgChart1"/>
    <dgm:cxn modelId="{C43E2551-08D8-4C83-80D7-3D6CA9537657}" type="presParOf" srcId="{00F393B3-EB1B-45F3-A71D-30C289A96C62}" destId="{B408C29F-E635-4B32-8F17-419CFAB5F60C}" srcOrd="9" destOrd="0" presId="urn:microsoft.com/office/officeart/2005/8/layout/orgChart1"/>
    <dgm:cxn modelId="{75AF2735-EBE8-462E-ADBF-3525A93BFAB4}" type="presParOf" srcId="{B408C29F-E635-4B32-8F17-419CFAB5F60C}" destId="{665AE99E-2C08-4B47-96A6-07697818A180}" srcOrd="0" destOrd="0" presId="urn:microsoft.com/office/officeart/2005/8/layout/orgChart1"/>
    <dgm:cxn modelId="{EAAA631C-B133-4E40-8203-656D6FBFD5D6}" type="presParOf" srcId="{665AE99E-2C08-4B47-96A6-07697818A180}" destId="{B7984E66-9488-4133-973D-C186E0C47039}" srcOrd="0" destOrd="0" presId="urn:microsoft.com/office/officeart/2005/8/layout/orgChart1"/>
    <dgm:cxn modelId="{958FF1D8-CC5C-4241-9982-313B91FCB857}" type="presParOf" srcId="{665AE99E-2C08-4B47-96A6-07697818A180}" destId="{602862B3-7337-406F-B80C-9F4205FEED72}" srcOrd="1" destOrd="0" presId="urn:microsoft.com/office/officeart/2005/8/layout/orgChart1"/>
    <dgm:cxn modelId="{21A37423-A9F4-4547-A1E8-96440E04DC9F}" type="presParOf" srcId="{B408C29F-E635-4B32-8F17-419CFAB5F60C}" destId="{4213E40E-BA0D-4248-96B8-95E74A2A34A6}" srcOrd="1" destOrd="0" presId="urn:microsoft.com/office/officeart/2005/8/layout/orgChart1"/>
    <dgm:cxn modelId="{DF819532-EBC7-40F3-99B8-ABA426A5E5C9}" type="presParOf" srcId="{B408C29F-E635-4B32-8F17-419CFAB5F60C}" destId="{0AD0B26B-418C-4B4C-8C43-7D60037B1E8C}" srcOrd="2" destOrd="0" presId="urn:microsoft.com/office/officeart/2005/8/layout/orgChart1"/>
    <dgm:cxn modelId="{CAFC7134-E3BC-467A-93D2-3A43A877B991}" type="presParOf" srcId="{00F393B3-EB1B-45F3-A71D-30C289A96C62}" destId="{B5FFEA57-CA33-47F8-83E9-FF174C587F38}" srcOrd="10" destOrd="0" presId="urn:microsoft.com/office/officeart/2005/8/layout/orgChart1"/>
    <dgm:cxn modelId="{3DE2F80B-C138-45FD-86D9-0E72DD71BD9C}" type="presParOf" srcId="{00F393B3-EB1B-45F3-A71D-30C289A96C62}" destId="{71D5D9E2-5B2F-4BDA-B679-5547C0EEA06F}" srcOrd="11" destOrd="0" presId="urn:microsoft.com/office/officeart/2005/8/layout/orgChart1"/>
    <dgm:cxn modelId="{61D8275C-A45A-4E21-BDDB-6238DF63093F}" type="presParOf" srcId="{71D5D9E2-5B2F-4BDA-B679-5547C0EEA06F}" destId="{5A1D9477-495D-4C7C-AE98-8F850AECF5BB}" srcOrd="0" destOrd="0" presId="urn:microsoft.com/office/officeart/2005/8/layout/orgChart1"/>
    <dgm:cxn modelId="{BD8403CD-DA78-4C24-B82E-56CE43F4C107}" type="presParOf" srcId="{5A1D9477-495D-4C7C-AE98-8F850AECF5BB}" destId="{53436B2B-5B4F-4959-ACE2-9CC75EB61969}" srcOrd="0" destOrd="0" presId="urn:microsoft.com/office/officeart/2005/8/layout/orgChart1"/>
    <dgm:cxn modelId="{93DE4A66-7AA7-44BC-9B45-3FC28D09BED0}" type="presParOf" srcId="{5A1D9477-495D-4C7C-AE98-8F850AECF5BB}" destId="{91DECEFF-B472-4021-A312-F877AC2C1989}" srcOrd="1" destOrd="0" presId="urn:microsoft.com/office/officeart/2005/8/layout/orgChart1"/>
    <dgm:cxn modelId="{E8D1EC39-7A76-43A4-88E0-C1924692742D}" type="presParOf" srcId="{71D5D9E2-5B2F-4BDA-B679-5547C0EEA06F}" destId="{51349B20-2DF1-490E-A669-D3F9558B62CA}" srcOrd="1" destOrd="0" presId="urn:microsoft.com/office/officeart/2005/8/layout/orgChart1"/>
    <dgm:cxn modelId="{9EA005BD-F44B-4A69-AEA9-95546656DB2E}" type="presParOf" srcId="{71D5D9E2-5B2F-4BDA-B679-5547C0EEA06F}" destId="{42B9F195-74F9-4618-9943-0AAD993269FB}" srcOrd="2" destOrd="0" presId="urn:microsoft.com/office/officeart/2005/8/layout/orgChart1"/>
    <dgm:cxn modelId="{131946B0-8E5F-4714-A1CA-F3B9F1A2E1F0}" type="presParOf" srcId="{00F393B3-EB1B-45F3-A71D-30C289A96C62}" destId="{12BD61A2-F229-4EA8-A6BD-DFDBA2794553}" srcOrd="12" destOrd="0" presId="urn:microsoft.com/office/officeart/2005/8/layout/orgChart1"/>
    <dgm:cxn modelId="{9C91D9F8-CE04-485B-93A4-2D41D87FCAC1}" type="presParOf" srcId="{00F393B3-EB1B-45F3-A71D-30C289A96C62}" destId="{C54FE722-1513-4916-83B3-484757092A6D}" srcOrd="13" destOrd="0" presId="urn:microsoft.com/office/officeart/2005/8/layout/orgChart1"/>
    <dgm:cxn modelId="{7466AF23-66B8-4D69-9901-B665D41CDD68}" type="presParOf" srcId="{C54FE722-1513-4916-83B3-484757092A6D}" destId="{ACDA3285-F64F-483E-898B-48CE18ACA69D}" srcOrd="0" destOrd="0" presId="urn:microsoft.com/office/officeart/2005/8/layout/orgChart1"/>
    <dgm:cxn modelId="{2268AD69-9CE0-453A-8CD1-EC547125A0FB}" type="presParOf" srcId="{ACDA3285-F64F-483E-898B-48CE18ACA69D}" destId="{A6798E7F-F55D-4999-9D8C-C607901F40F1}" srcOrd="0" destOrd="0" presId="urn:microsoft.com/office/officeart/2005/8/layout/orgChart1"/>
    <dgm:cxn modelId="{1FE8435E-AFC1-4B2E-8417-AA06AA1ED070}" type="presParOf" srcId="{ACDA3285-F64F-483E-898B-48CE18ACA69D}" destId="{DD52E4C5-4A8F-4E9B-B50B-B3838B77E591}" srcOrd="1" destOrd="0" presId="urn:microsoft.com/office/officeart/2005/8/layout/orgChart1"/>
    <dgm:cxn modelId="{00160658-DB73-4121-B574-8D584715B19E}" type="presParOf" srcId="{C54FE722-1513-4916-83B3-484757092A6D}" destId="{18231229-9A22-471B-BF28-A23E05E8C4F3}" srcOrd="1" destOrd="0" presId="urn:microsoft.com/office/officeart/2005/8/layout/orgChart1"/>
    <dgm:cxn modelId="{943F97FE-2205-485C-8F28-4FE258EEB2FD}" type="presParOf" srcId="{C54FE722-1513-4916-83B3-484757092A6D}" destId="{08F98DA6-FB0D-4FB5-8D52-DDF5E9AD296D}" srcOrd="2" destOrd="0" presId="urn:microsoft.com/office/officeart/2005/8/layout/orgChart1"/>
    <dgm:cxn modelId="{06526D72-3BCD-4091-BA82-13814F661D8E}" type="presParOf" srcId="{00F393B3-EB1B-45F3-A71D-30C289A96C62}" destId="{E071006F-E53D-435F-8500-10A74F0F700A}" srcOrd="14" destOrd="0" presId="urn:microsoft.com/office/officeart/2005/8/layout/orgChart1"/>
    <dgm:cxn modelId="{212EA72A-FA29-4E23-B966-8033D7ADD77E}" type="presParOf" srcId="{00F393B3-EB1B-45F3-A71D-30C289A96C62}" destId="{97100784-647F-45E4-9980-99DEACFEC842}" srcOrd="15" destOrd="0" presId="urn:microsoft.com/office/officeart/2005/8/layout/orgChart1"/>
    <dgm:cxn modelId="{F1994FE3-1955-4DEB-8774-29A92E42687B}" type="presParOf" srcId="{97100784-647F-45E4-9980-99DEACFEC842}" destId="{6EA34829-6CC1-4448-B1BF-0BC11068772A}" srcOrd="0" destOrd="0" presId="urn:microsoft.com/office/officeart/2005/8/layout/orgChart1"/>
    <dgm:cxn modelId="{A67B347A-50ED-47B0-86F6-1BCB1E268522}" type="presParOf" srcId="{6EA34829-6CC1-4448-B1BF-0BC11068772A}" destId="{4D60997A-A539-4038-B832-3D2E18EF195F}" srcOrd="0" destOrd="0" presId="urn:microsoft.com/office/officeart/2005/8/layout/orgChart1"/>
    <dgm:cxn modelId="{8AA3195D-59AB-4622-96FB-431645E3EEDD}" type="presParOf" srcId="{6EA34829-6CC1-4448-B1BF-0BC11068772A}" destId="{5EE3F68A-B9DC-4AE6-AA08-C37837C5F3DE}" srcOrd="1" destOrd="0" presId="urn:microsoft.com/office/officeart/2005/8/layout/orgChart1"/>
    <dgm:cxn modelId="{F99F94E1-332B-4A98-9BA6-07ED0D1EA502}" type="presParOf" srcId="{97100784-647F-45E4-9980-99DEACFEC842}" destId="{535ADA52-1789-48BC-BE97-9A0BF182741E}" srcOrd="1" destOrd="0" presId="urn:microsoft.com/office/officeart/2005/8/layout/orgChart1"/>
    <dgm:cxn modelId="{225C78E7-0774-4CDF-A456-21347549D072}" type="presParOf" srcId="{97100784-647F-45E4-9980-99DEACFEC842}" destId="{2C0EA52F-1744-4103-8FD3-257DDD1D7B6B}" srcOrd="2" destOrd="0" presId="urn:microsoft.com/office/officeart/2005/8/layout/orgChart1"/>
    <dgm:cxn modelId="{D4F2F032-4690-41A4-B46B-65DE9C27C128}" type="presParOf" srcId="{00F393B3-EB1B-45F3-A71D-30C289A96C62}" destId="{05C464AB-6494-4F19-8D8E-995B9F6DA99D}" srcOrd="16" destOrd="0" presId="urn:microsoft.com/office/officeart/2005/8/layout/orgChart1"/>
    <dgm:cxn modelId="{7DE960EC-9093-416A-9E3F-8C46B66D8ABD}" type="presParOf" srcId="{00F393B3-EB1B-45F3-A71D-30C289A96C62}" destId="{6EBE3878-197C-4847-BA76-08929D758DCB}" srcOrd="17" destOrd="0" presId="urn:microsoft.com/office/officeart/2005/8/layout/orgChart1"/>
    <dgm:cxn modelId="{EDA777F3-8267-4BAB-9BF9-F146AE29740E}" type="presParOf" srcId="{6EBE3878-197C-4847-BA76-08929D758DCB}" destId="{A92D4B31-2BF4-4327-B9D2-B83FDA838B76}" srcOrd="0" destOrd="0" presId="urn:microsoft.com/office/officeart/2005/8/layout/orgChart1"/>
    <dgm:cxn modelId="{2C795C4A-35EB-4FE1-B841-59F49B3B7F6D}" type="presParOf" srcId="{A92D4B31-2BF4-4327-B9D2-B83FDA838B76}" destId="{65B60E8C-C5B5-4101-B328-B773AE9C803F}" srcOrd="0" destOrd="0" presId="urn:microsoft.com/office/officeart/2005/8/layout/orgChart1"/>
    <dgm:cxn modelId="{4487D4B6-1ED5-4069-916C-086D2F5386C6}" type="presParOf" srcId="{A92D4B31-2BF4-4327-B9D2-B83FDA838B76}" destId="{C4946CB1-340B-4256-A40F-B007C07C19BC}" srcOrd="1" destOrd="0" presId="urn:microsoft.com/office/officeart/2005/8/layout/orgChart1"/>
    <dgm:cxn modelId="{B7A7073E-CB0D-4CBC-8067-0505C54AEA40}" type="presParOf" srcId="{6EBE3878-197C-4847-BA76-08929D758DCB}" destId="{5961EAFD-39CB-4A65-9109-44DAB3B21FA7}" srcOrd="1" destOrd="0" presId="urn:microsoft.com/office/officeart/2005/8/layout/orgChart1"/>
    <dgm:cxn modelId="{5EA28260-4A56-46F2-A2ED-0B5158B04C48}" type="presParOf" srcId="{6EBE3878-197C-4847-BA76-08929D758DCB}" destId="{EBB5C9FA-E621-4A72-9D04-A7DDBEC42AF6}" srcOrd="2" destOrd="0" presId="urn:microsoft.com/office/officeart/2005/8/layout/orgChart1"/>
    <dgm:cxn modelId="{E16BF0E0-8C52-4DE3-8A5C-3385B00A988D}" type="presParOf" srcId="{4D920BCB-5E8D-4187-802E-305352E047C7}" destId="{84FF703C-6CD2-45AA-809F-92B23B1A783E}" srcOrd="2" destOrd="0" presId="urn:microsoft.com/office/officeart/2005/8/layout/orgChart1"/>
  </dgm:cxnLst>
  <dgm:bg>
    <a:noFill/>
  </dgm:bg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/>
          </a:p>
        </p:txBody>
      </p:sp>
      <p:sp>
        <p:nvSpPr>
          <p:cNvPr id="2887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ru-RU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87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2887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/>
          </a:p>
        </p:txBody>
      </p:sp>
      <p:sp>
        <p:nvSpPr>
          <p:cNvPr id="2887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AE8BAC2-345E-4EA6-82AE-8387FD32FA20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2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15363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07B4D7-CEB9-4880-9918-FBE276FE5921}" type="slidenum">
              <a:rPr lang="ru-RU" altLang="ru-RU"/>
              <a:pPr/>
              <a:t>1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Образ слайда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5842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35843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52A4A48-6646-43FC-B93E-C6F6DD91BAA1}" type="slidenum">
              <a:rPr lang="ru-RU" altLang="ru-RU">
                <a:latin typeface="Calibri" pitchFamily="34" charset="0"/>
              </a:rPr>
              <a:pPr/>
              <a:t>20</a:t>
            </a:fld>
            <a:endParaRPr lang="ru-RU" altLang="ru-RU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EBB35E5-C56F-4537-8850-B9F25FB02434}" type="slidenum">
              <a:rPr lang="ru-RU" altLang="ru-RU"/>
              <a:pPr/>
              <a:t>37</a:t>
            </a:fld>
            <a:endParaRPr lang="ru-RU" altLang="ru-RU"/>
          </a:p>
        </p:txBody>
      </p:sp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ru-RU" altLang="ru-RU" smtClean="0"/>
              <a:t>	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4"/>
          <p:cNvSpPr/>
          <p:nvPr/>
        </p:nvSpPr>
        <p:spPr>
          <a:xfrm>
            <a:off x="0" y="4743450"/>
            <a:ext cx="9144000" cy="21145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5" name="Straight Connector 15"/>
          <p:cNvCxnSpPr/>
          <p:nvPr/>
        </p:nvCxnSpPr>
        <p:spPr>
          <a:xfrm>
            <a:off x="0" y="4714875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2426" y="2895600"/>
            <a:ext cx="4572000" cy="1368798"/>
          </a:xfrm>
        </p:spPr>
        <p:txBody>
          <a:bodyPr/>
          <a:lstStyle>
            <a:lvl1pPr marL="0" indent="0" algn="l">
              <a:buNone/>
              <a:defRPr sz="2000" b="0" i="1" cap="none" spc="12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52426" y="457200"/>
            <a:ext cx="7680960" cy="2438399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defRPr kumimoji="0" lang="en-US" sz="6000" b="1" i="0" u="none" strike="noStrike" kern="1200" cap="none" spc="0" normalizeH="0" baseline="0" noProof="0" smtClean="0">
                <a:ln>
                  <a:noFill/>
                </a:ln>
                <a:gradFill>
                  <a:gsLst>
                    <a:gs pos="0">
                      <a:schemeClr val="tx1">
                        <a:alpha val="92000"/>
                      </a:schemeClr>
                    </a:gs>
                    <a:gs pos="45000">
                      <a:schemeClr val="tx1">
                        <a:alpha val="51000"/>
                      </a:schemeClr>
                    </a:gs>
                    <a:gs pos="100000">
                      <a:schemeClr val="tx1"/>
                    </a:gs>
                  </a:gsLst>
                  <a:lin ang="3600000" scaled="0"/>
                </a:gra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Date Placeholder 2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3694047-EE50-46E4-BDDA-86C2D004610B}" type="datetimeFigureOut">
              <a:rPr lang="ru-RU"/>
              <a:pPr/>
              <a:t>10.05.2018</a:t>
            </a:fld>
            <a:endParaRPr lang="ru-RU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01CD758-17C9-4709-8093-7A2778227739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8" name="Footer Placeholder 2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94B7834-DC3C-4070-85D5-A5337F1E8847}" type="datetimeFigureOut">
              <a:rPr lang="ru-RU"/>
              <a:pPr/>
              <a:t>10.05.2018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B4BDBB-4570-4838-A6C9-B754ACE27C1D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CB5FC65-BF3E-4778-A093-F72397432D03}" type="datetimeFigureOut">
              <a:rPr lang="ru-RU"/>
              <a:pPr/>
              <a:t>10.05.2018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B1C621-DC69-4DB2-9EE0-5F8D9FFF29CF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1463040"/>
            <a:ext cx="7680960" cy="4724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Date Placeholder 1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fld id="{1AC7F3C1-28D5-4092-A7FD-3C0AC50D07F4}" type="datetimeFigureOut">
              <a:rPr lang="ru-RU"/>
              <a:pPr/>
              <a:t>10.05.2018</a:t>
            </a:fld>
            <a:endParaRPr lang="ru-RU"/>
          </a:p>
        </p:txBody>
      </p:sp>
      <p:sp>
        <p:nvSpPr>
          <p:cNvPr id="6" name="Slide Number Placeholder 1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fld id="{9DE2BD7E-CCD8-4E1B-9B71-E2D144E6808B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7" name="Footer Placeholder 20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12"/>
          <p:cNvSpPr/>
          <p:nvPr/>
        </p:nvSpPr>
        <p:spPr>
          <a:xfrm>
            <a:off x="0" y="0"/>
            <a:ext cx="9144000" cy="18288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6" name="Straight Connector 17"/>
          <p:cNvCxnSpPr/>
          <p:nvPr/>
        </p:nvCxnSpPr>
        <p:spPr>
          <a:xfrm>
            <a:off x="-4763" y="1828800"/>
            <a:ext cx="9144001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352426" y="4003302"/>
            <a:ext cx="4572000" cy="1178298"/>
          </a:xfrm>
        </p:spPr>
        <p:txBody>
          <a:bodyPr/>
          <a:lstStyle>
            <a:lvl1pPr marL="0" indent="0" algn="l">
              <a:buNone/>
              <a:defRPr sz="2000" b="0" i="1" cap="none" spc="12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354366" y="1990078"/>
            <a:ext cx="8439912" cy="1984248"/>
          </a:xfrm>
        </p:spPr>
        <p:txBody>
          <a:bodyPr>
            <a:noAutofit/>
          </a:bodyPr>
          <a:lstStyle>
            <a:lvl1pPr>
              <a:defRPr kumimoji="0" lang="en-US" sz="6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>
                        <a:alpha val="92000"/>
                      </a:schemeClr>
                    </a:gs>
                    <a:gs pos="45000">
                      <a:schemeClr val="tx1">
                        <a:alpha val="51000"/>
                      </a:schemeClr>
                    </a:gs>
                    <a:gs pos="100000">
                      <a:schemeClr val="tx1"/>
                    </a:gs>
                  </a:gsLst>
                  <a:lin ang="3600000" scaled="0"/>
                </a:gra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pPr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EF63E7B-7DCF-4A96-8705-35555B79DBFD}" type="datetimeFigureOut">
              <a:rPr lang="ru-RU"/>
              <a:pPr/>
              <a:t>10.05.2018</a:t>
            </a:fld>
            <a:endParaRPr lang="ru-RU"/>
          </a:p>
        </p:txBody>
      </p:sp>
      <p:sp>
        <p:nvSpPr>
          <p:cNvPr id="8" name="Slide Number Placeholder 1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59515CA-8D34-4C8E-84B0-B33749CF2146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9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Content Placeholder 11"/>
          <p:cNvSpPr>
            <a:spLocks noGrp="1"/>
          </p:cNvSpPr>
          <p:nvPr>
            <p:ph sz="quarter" idx="14"/>
          </p:nvPr>
        </p:nvSpPr>
        <p:spPr>
          <a:xfrm>
            <a:off x="4901184" y="1463040"/>
            <a:ext cx="3886200" cy="4288536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8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1463040"/>
            <a:ext cx="3886200" cy="4288536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7" name="Title 2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Date Placeholder 19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fld id="{25DDAFFF-2832-4852-A15C-6C3E8276518F}" type="datetimeFigureOut">
              <a:rPr lang="ru-RU"/>
              <a:pPr/>
              <a:t>10.05.2018</a:t>
            </a:fld>
            <a:endParaRPr lang="ru-RU"/>
          </a:p>
        </p:txBody>
      </p:sp>
      <p:sp>
        <p:nvSpPr>
          <p:cNvPr id="7" name="Slide Number Placeholder 2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74B372DE-0519-4572-90E3-9EC14BB2886A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8" name="Footer Placeholder 25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Text Placeholder 3"/>
          <p:cNvSpPr>
            <a:spLocks noGrp="1"/>
          </p:cNvSpPr>
          <p:nvPr>
            <p:ph type="body" sz="half" idx="2"/>
          </p:nvPr>
        </p:nvSpPr>
        <p:spPr>
          <a:xfrm>
            <a:off x="352426" y="1463040"/>
            <a:ext cx="3886200" cy="509587"/>
          </a:xfrm>
        </p:spPr>
        <p:txBody>
          <a:bodyPr/>
          <a:lstStyle>
            <a:lvl1pPr marL="0" indent="0">
              <a:buNone/>
              <a:defRPr sz="2000" b="0" i="1" spc="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5"/>
          </p:nvPr>
        </p:nvSpPr>
        <p:spPr>
          <a:xfrm>
            <a:off x="4900613" y="1463040"/>
            <a:ext cx="3886200" cy="509587"/>
          </a:xfrm>
        </p:spPr>
        <p:txBody>
          <a:bodyPr/>
          <a:lstStyle>
            <a:lvl1pPr marL="0" indent="0">
              <a:buNone/>
              <a:defRPr sz="2000" b="0" i="1" spc="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Content Placeholder 11"/>
          <p:cNvSpPr>
            <a:spLocks noGrp="1"/>
          </p:cNvSpPr>
          <p:nvPr>
            <p:ph sz="quarter" idx="14"/>
          </p:nvPr>
        </p:nvSpPr>
        <p:spPr>
          <a:xfrm>
            <a:off x="4900613" y="2011680"/>
            <a:ext cx="3886200" cy="3736848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8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2011680"/>
            <a:ext cx="3886200" cy="3736848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30" name="Title 2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19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fld id="{FC5851AE-4162-44C7-9336-18A73B1BA055}" type="datetimeFigureOut">
              <a:rPr lang="ru-RU"/>
              <a:pPr/>
              <a:t>10.05.2018</a:t>
            </a:fld>
            <a:endParaRPr lang="ru-RU"/>
          </a:p>
        </p:txBody>
      </p:sp>
      <p:sp>
        <p:nvSpPr>
          <p:cNvPr id="9" name="Slide Number Placeholder 2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76E9B39A-23B3-49D3-BD25-D1431F47FB21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10" name="Footer Placeholder 28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2CDEA97-F0D8-44E9-9A07-E315F34A6B62}" type="datetimeFigureOut">
              <a:rPr lang="ru-RU"/>
              <a:pPr/>
              <a:t>10.05.2018</a:t>
            </a:fld>
            <a:endParaRPr lang="ru-RU"/>
          </a:p>
        </p:txBody>
      </p:sp>
      <p:sp>
        <p:nvSpPr>
          <p:cNvPr id="5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6A89664-951E-4EEB-9159-D73698C5AA1E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6" name="Footer Placehold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D1FD7C1-8548-4C65-A5B9-BB448DFD8C73}" type="datetimeFigureOut">
              <a:rPr lang="ru-RU"/>
              <a:pPr/>
              <a:t>10.05.2018</a:t>
            </a:fld>
            <a:endParaRPr lang="ru-RU"/>
          </a:p>
        </p:txBody>
      </p:sp>
      <p:sp>
        <p:nvSpPr>
          <p:cNvPr id="4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0F67440-2279-44E5-874C-E701239280C9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5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13"/>
          <p:cNvSpPr/>
          <p:nvPr/>
        </p:nvSpPr>
        <p:spPr>
          <a:xfrm>
            <a:off x="0" y="5734050"/>
            <a:ext cx="9144000" cy="11239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7" name="Straight Connector 21"/>
          <p:cNvCxnSpPr/>
          <p:nvPr/>
        </p:nvCxnSpPr>
        <p:spPr>
          <a:xfrm>
            <a:off x="0" y="5695950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itl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352426" y="1463040"/>
            <a:ext cx="3381375" cy="3967162"/>
          </a:xfrm>
        </p:spPr>
        <p:txBody>
          <a:bodyPr/>
          <a:lstStyle>
            <a:lvl1pPr marL="0" indent="0">
              <a:lnSpc>
                <a:spcPct val="150000"/>
              </a:lnSpc>
              <a:buNone/>
              <a:defRPr sz="1600" b="0" i="1" spc="0" baseline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Content Placeholder 11"/>
          <p:cNvSpPr>
            <a:spLocks noGrp="1"/>
          </p:cNvSpPr>
          <p:nvPr>
            <p:ph sz="quarter" idx="14"/>
          </p:nvPr>
        </p:nvSpPr>
        <p:spPr>
          <a:xfrm>
            <a:off x="4105275" y="1463040"/>
            <a:ext cx="4681538" cy="3968496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Date Placeholder 1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fld id="{66B93E60-646C-42C4-A553-60EB3949E6B7}" type="datetimeFigureOut">
              <a:rPr lang="ru-RU"/>
              <a:pPr/>
              <a:t>10.05.2018</a:t>
            </a:fld>
            <a:endParaRPr lang="ru-RU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396B16E5-C11B-4A21-96DF-1BEBC77B6A5F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10" name="Footer Placeholder 19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10"/>
          <p:cNvSpPr/>
          <p:nvPr/>
        </p:nvSpPr>
        <p:spPr>
          <a:xfrm>
            <a:off x="0" y="5734050"/>
            <a:ext cx="9144000" cy="11239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7" name="Straight Connector 11"/>
          <p:cNvCxnSpPr/>
          <p:nvPr/>
        </p:nvCxnSpPr>
        <p:spPr>
          <a:xfrm>
            <a:off x="0" y="5695950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229224" y="0"/>
            <a:ext cx="3914775" cy="5657850"/>
          </a:xfrm>
        </p:spPr>
        <p:txBody>
          <a:bodyPr rtlCol="0" anchor="ctr"/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352426" y="1600199"/>
            <a:ext cx="4572000" cy="3593237"/>
          </a:xfr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600" i="1">
                <a:solidFill>
                  <a:schemeClr val="tx1"/>
                </a:solidFill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352425" y="275208"/>
            <a:ext cx="4572000" cy="1324992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Date Placeholder 1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fld id="{613FA6FC-836A-4D6E-BE10-7C3D278A687B}" type="datetimeFigureOut">
              <a:rPr lang="ru-RU"/>
              <a:pPr/>
              <a:t>10.05.2018</a:t>
            </a:fld>
            <a:endParaRPr lang="ru-RU"/>
          </a:p>
        </p:txBody>
      </p:sp>
      <p:sp>
        <p:nvSpPr>
          <p:cNvPr id="9" name="Slide Number Placeholder 1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fld id="{604B645F-D195-4354-8AE1-1CA7A51696AE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10" name="Footer Placeholder 20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352425" y="228600"/>
            <a:ext cx="76803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2425" y="1463675"/>
            <a:ext cx="7680325" cy="43434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2425" y="6543675"/>
            <a:ext cx="146685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>
                <a:solidFill>
                  <a:srgbClr val="FFFFFF"/>
                </a:solidFill>
              </a:defRPr>
            </a:lvl1pPr>
          </a:lstStyle>
          <a:p>
            <a:fld id="{3AF32D1B-150F-4B89-8E83-33128102AC97}" type="datetimeFigureOut">
              <a:rPr lang="ru-RU"/>
              <a:pPr/>
              <a:t>10.05.2018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09750" y="6543675"/>
            <a:ext cx="4086225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 i="1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6700" y="6543675"/>
            <a:ext cx="87630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r">
              <a:defRPr sz="1000" b="1">
                <a:solidFill>
                  <a:srgbClr val="FFFFFF"/>
                </a:solidFill>
              </a:defRPr>
            </a:lvl1pPr>
          </a:lstStyle>
          <a:p>
            <a:fld id="{BC5C663B-0AB2-4EB7-8F48-43E62C8A84C1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649" r:id="rId1"/>
    <p:sldLayoutId id="2147484650" r:id="rId2"/>
    <p:sldLayoutId id="2147484651" r:id="rId3"/>
    <p:sldLayoutId id="2147484652" r:id="rId4"/>
    <p:sldLayoutId id="2147484653" r:id="rId5"/>
    <p:sldLayoutId id="2147484654" r:id="rId6"/>
    <p:sldLayoutId id="2147484655" r:id="rId7"/>
    <p:sldLayoutId id="2147484656" r:id="rId8"/>
    <p:sldLayoutId id="2147484657" r:id="rId9"/>
    <p:sldLayoutId id="2147484658" r:id="rId10"/>
    <p:sldLayoutId id="2147484659" r:id="rId11"/>
  </p:sldLayoutIdLst>
  <p:txStyles>
    <p:titleStyle>
      <a:lvl1pPr algn="l" rtl="0" eaLnBrk="0" fontAlgn="base" hangingPunct="0">
        <a:spcBef>
          <a:spcPts val="400"/>
        </a:spcBef>
        <a:spcAft>
          <a:spcPct val="0"/>
        </a:spcAft>
        <a:defRPr sz="4000" kern="1200">
          <a:solidFill>
            <a:schemeClr val="tx1"/>
          </a:solidFill>
          <a:latin typeface="+mj-lt"/>
          <a:ea typeface="+mj-ea"/>
          <a:cs typeface="Tunga" pitchFamily="2"/>
        </a:defRPr>
      </a:lvl1pPr>
      <a:lvl2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2pPr>
      <a:lvl3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3pPr>
      <a:lvl4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4pPr>
      <a:lvl5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5pPr>
      <a:lvl6pPr marL="4572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6pPr>
      <a:lvl7pPr marL="9144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7pPr>
      <a:lvl8pPr marL="13716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8pPr>
      <a:lvl9pPr marL="18288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9pPr>
    </p:titleStyle>
    <p:bodyStyle>
      <a:lvl1pPr algn="l" rtl="0" eaLnBrk="0" fontAlgn="base" hangingPunct="0">
        <a:spcBef>
          <a:spcPts val="1200"/>
        </a:spcBef>
        <a:spcAft>
          <a:spcPct val="0"/>
        </a:spcAft>
        <a:buClr>
          <a:srgbClr val="838995"/>
        </a:buClr>
        <a:buFont typeface="Times New Roman" pitchFamily="18" charset="0"/>
        <a:defRPr kern="1200" spc="30">
          <a:solidFill>
            <a:schemeClr val="tx1"/>
          </a:solidFill>
          <a:latin typeface="+mn-lt"/>
          <a:ea typeface="+mn-ea"/>
          <a:cs typeface="Tahoma" pitchFamily="34" charset="0"/>
        </a:defRPr>
      </a:lvl1pPr>
      <a:lvl2pPr marL="171450" indent="-1714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2pPr>
      <a:lvl3pPr marL="344488" indent="-16510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3pPr>
      <a:lvl4pPr marL="517525" indent="-169863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4pPr>
      <a:lvl5pPr marL="688975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5pPr>
      <a:lvl6pPr marL="868680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06984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243584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408176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7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1006475" y="2581275"/>
            <a:ext cx="8137525" cy="15113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200" b="1" i="1" dirty="0"/>
              <a:t>                    </a:t>
            </a:r>
            <a:br>
              <a:rPr lang="ru-RU" sz="4200" b="1" i="1" dirty="0"/>
            </a:br>
            <a:r>
              <a:rPr lang="ru-RU" sz="4200" b="1" i="1" dirty="0"/>
              <a:t>                              </a:t>
            </a:r>
            <a:r>
              <a:rPr lang="ru-RU" sz="2400" b="1" i="1" dirty="0">
                <a:solidFill>
                  <a:srgbClr val="CC3300"/>
                </a:solidFill>
              </a:rPr>
              <a:t> </a:t>
            </a:r>
            <a:r>
              <a:rPr lang="ru-RU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ОБРАЗОВАНИЕ </a:t>
            </a:r>
            <a:br>
              <a:rPr lang="ru-RU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« УГРАНСКИЙ РАЙОН» </a:t>
            </a:r>
            <a:br>
              <a:rPr lang="ru-RU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СМОЛЕНСКОЙ ОБЛАСТИ</a:t>
            </a:r>
            <a:r>
              <a:rPr lang="ru-RU" sz="4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51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290513" y="4652963"/>
            <a:ext cx="6802437" cy="1241425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Clr>
                <a:srgbClr val="37435C"/>
              </a:buClr>
              <a:buFont typeface="Wingdings" pitchFamily="2" charset="2"/>
              <a:buNone/>
            </a:pPr>
            <a:r>
              <a:rPr lang="ru-RU" altLang="ru-RU" sz="20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 решению от 21 декабря 2017 года о бюджете муниципального образования «Угранский район» Смоленской области на 2018 год и  на плановый период  2019 и 2020 годов. ( в редакции от 25 апреля 2018 года №20)</a:t>
            </a:r>
            <a:r>
              <a:rPr lang="ru-RU" altLang="ru-RU" sz="2000" i="1" smtClean="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000000"/>
                    </a:outerShdw>
                  </a:cont>
                  <a:cont type="tree" name="">
                    <a:effect ref="fillLine"/>
                    <a:outerShdw dist="38100" dir="2700000" algn="tl">
                      <a:srgbClr val="000000"/>
                    </a:outerShdw>
                  </a:cont>
                  <a:effect ref="fillLine"/>
                </a:effectDag>
                <a:latin typeface="Times New Roman" pitchFamily="18" charset="0"/>
                <a:cs typeface="Times New Roman" pitchFamily="18" charset="0"/>
              </a:rPr>
              <a:t>  </a:t>
            </a:r>
            <a:endParaRPr lang="ru-RU" altLang="ru-RU" sz="2000" i="1" smtClean="0">
              <a:solidFill>
                <a:schemeClr val="bg1"/>
              </a:solidFill>
              <a:effectDag name="">
                <a:cont type="tree" name="">
                  <a:effect ref="fillLine"/>
                  <a:outerShdw dist="38100" dir="13500000" algn="br">
                    <a:srgbClr val="000000"/>
                  </a:outerShdw>
                </a:cont>
                <a:cont type="tree" name="">
                  <a:effect ref="fillLine"/>
                  <a:outerShdw dist="38100" dir="2700000" algn="tl">
                    <a:srgbClr val="000000"/>
                  </a:outerShdw>
                </a:cont>
                <a:effect ref="fillLine"/>
              </a:effectDag>
              <a:latin typeface="Bodoni MT" pitchFamily="18" charset="0"/>
            </a:endParaRPr>
          </a:p>
        </p:txBody>
      </p:sp>
      <p:sp>
        <p:nvSpPr>
          <p:cNvPr id="14339" name="Rectangle 7"/>
          <p:cNvSpPr>
            <a:spLocks noChangeArrowheads="1"/>
          </p:cNvSpPr>
          <p:nvPr/>
        </p:nvSpPr>
        <p:spPr bwMode="auto">
          <a:xfrm>
            <a:off x="1876425" y="1857375"/>
            <a:ext cx="2651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>
                <a:latin typeface="Verdana" pitchFamily="34" charset="0"/>
              </a:rPr>
              <a:t> </a:t>
            </a:r>
          </a:p>
        </p:txBody>
      </p:sp>
      <p:sp>
        <p:nvSpPr>
          <p:cNvPr id="14340" name="Text Box 44"/>
          <p:cNvSpPr txBox="1">
            <a:spLocks noChangeArrowheads="1"/>
          </p:cNvSpPr>
          <p:nvPr/>
        </p:nvSpPr>
        <p:spPr bwMode="auto">
          <a:xfrm>
            <a:off x="2176463" y="409257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altLang="ru-RU">
              <a:latin typeface="Verdana" pitchFamily="34" charset="0"/>
            </a:endParaRPr>
          </a:p>
        </p:txBody>
      </p:sp>
      <p:pic>
        <p:nvPicPr>
          <p:cNvPr id="14341" name="Picture 4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43663" y="260350"/>
            <a:ext cx="2449512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323850" y="423863"/>
            <a:ext cx="5688013" cy="762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4400" i="1" dirty="0">
                <a:solidFill>
                  <a:schemeClr val="accent1">
                    <a:lumMod val="50000"/>
                  </a:schemeClr>
                </a:solidFill>
              </a:rPr>
              <a:t>Бюджет для граждан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Заголовок 1"/>
          <p:cNvSpPr>
            <a:spLocks noGrp="1"/>
          </p:cNvSpPr>
          <p:nvPr>
            <p:ph type="title"/>
          </p:nvPr>
        </p:nvSpPr>
        <p:spPr>
          <a:xfrm>
            <a:off x="250825" y="123825"/>
            <a:ext cx="8435975" cy="666750"/>
          </a:xfrm>
        </p:spPr>
        <p:txBody>
          <a:bodyPr/>
          <a:lstStyle/>
          <a:p>
            <a:r>
              <a:rPr lang="ru-RU" sz="2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Межбюджетные трансферты, получаемые бюджетом МО «Угранский район» Смоленской области из областного бюджета</a:t>
            </a:r>
          </a:p>
        </p:txBody>
      </p:sp>
      <p:graphicFrame>
        <p:nvGraphicFramePr>
          <p:cNvPr id="24623" name="Group 47"/>
          <p:cNvGraphicFramePr>
            <a:graphicFrameLocks noGrp="1"/>
          </p:cNvGraphicFramePr>
          <p:nvPr>
            <p:ph idx="4294967295"/>
          </p:nvPr>
        </p:nvGraphicFramePr>
        <p:xfrm>
          <a:off x="684213" y="1125538"/>
          <a:ext cx="6899275" cy="5016500"/>
        </p:xfrm>
        <a:graphic>
          <a:graphicData uri="http://schemas.openxmlformats.org/drawingml/2006/table">
            <a:tbl>
              <a:tblPr/>
              <a:tblGrid>
                <a:gridCol w="1738312"/>
                <a:gridCol w="1290638"/>
                <a:gridCol w="1290637"/>
                <a:gridCol w="1289050"/>
                <a:gridCol w="1290638"/>
              </a:tblGrid>
              <a:tr h="10429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Виды трансфертов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2017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 год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7588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Всего, в том числе: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272796,6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174717,6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160426,0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152989,3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  <a:tr h="863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Дотации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69507,0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58730,0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58942,0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59850,0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644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Субсидии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131883,6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21736,2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20721,2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17137,0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  <a:tr h="6635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Субвенции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71084,9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72449,2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80479,0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74786,2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10429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Прочие межбюджетные трансферты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321,1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284,6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284,6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1216,1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Заголовок 1"/>
          <p:cNvSpPr>
            <a:spLocks noGrp="1"/>
          </p:cNvSpPr>
          <p:nvPr>
            <p:ph type="title"/>
          </p:nvPr>
        </p:nvSpPr>
        <p:spPr>
          <a:xfrm>
            <a:off x="468313" y="188913"/>
            <a:ext cx="7704137" cy="719137"/>
          </a:xfrm>
        </p:spPr>
        <p:txBody>
          <a:bodyPr/>
          <a:lstStyle/>
          <a:p>
            <a:r>
              <a:rPr 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Структура безвозмездных поступлений</a:t>
            </a:r>
          </a:p>
        </p:txBody>
      </p:sp>
      <p:graphicFrame>
        <p:nvGraphicFramePr>
          <p:cNvPr id="25602" name="Объект 3"/>
          <p:cNvGraphicFramePr>
            <a:graphicFrameLocks noGrp="1"/>
          </p:cNvGraphicFramePr>
          <p:nvPr>
            <p:ph idx="4294967295"/>
          </p:nvPr>
        </p:nvGraphicFramePr>
        <p:xfrm>
          <a:off x="331788" y="1076325"/>
          <a:ext cx="8532812" cy="5573713"/>
        </p:xfrm>
        <a:graphic>
          <a:graphicData uri="http://schemas.openxmlformats.org/presentationml/2006/ole">
            <p:oleObj spid="_x0000_s25602" name="Диаграмма" r:id="rId3" imgW="8763110" imgH="5724481" progId="Excel.Char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extBox 2"/>
          <p:cNvSpPr txBox="1">
            <a:spLocks noChangeArrowheads="1"/>
          </p:cNvSpPr>
          <p:nvPr/>
        </p:nvSpPr>
        <p:spPr bwMode="auto">
          <a:xfrm>
            <a:off x="1228725" y="301625"/>
            <a:ext cx="71596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i="1">
                <a:solidFill>
                  <a:schemeClr val="bg1"/>
                </a:solidFill>
              </a:rPr>
              <a:t>Из чего складываются доходы бюджета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331913" y="1341438"/>
            <a:ext cx="6480175" cy="792162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 – безвозмездные и безвозвратные поступления денежных средств в бюджет</a:t>
            </a:r>
          </a:p>
        </p:txBody>
      </p:sp>
      <p:sp>
        <p:nvSpPr>
          <p:cNvPr id="5" name="Стрелка вниз 4"/>
          <p:cNvSpPr/>
          <p:nvPr/>
        </p:nvSpPr>
        <p:spPr>
          <a:xfrm>
            <a:off x="1979613" y="2133600"/>
            <a:ext cx="288925" cy="503238"/>
          </a:xfrm>
          <a:prstGeom prst="down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8" name="Стрелка вниз 7"/>
          <p:cNvSpPr/>
          <p:nvPr/>
        </p:nvSpPr>
        <p:spPr>
          <a:xfrm>
            <a:off x="4427538" y="2138363"/>
            <a:ext cx="288925" cy="503237"/>
          </a:xfrm>
          <a:prstGeom prst="down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9" name="Стрелка вниз 8"/>
          <p:cNvSpPr/>
          <p:nvPr/>
        </p:nvSpPr>
        <p:spPr>
          <a:xfrm>
            <a:off x="7019925" y="2138363"/>
            <a:ext cx="288925" cy="503237"/>
          </a:xfrm>
          <a:prstGeom prst="down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39750" y="2781300"/>
            <a:ext cx="2447925" cy="503238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 доходы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348038" y="2781300"/>
            <a:ext cx="2519362" cy="503238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Неналоговые доходы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249988" y="2781300"/>
            <a:ext cx="2714625" cy="503238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39750" y="3500438"/>
            <a:ext cx="2447925" cy="3241675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от уплаты налогов, установленных Налоговым кодексом РФ (налог на прибыль организации, налог на доходы физических лиц, налог на имущество организации и др.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348038" y="3500438"/>
            <a:ext cx="2519362" cy="3241675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от уплаты пошлин и сборов, установленных законодательством РФ (доходы от использования муниципального имущества, штрафы за нарушение законодательства и др.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249988" y="3500438"/>
            <a:ext cx="2714625" cy="3241675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от других бюджетов бюджетной системы, граждан и организаций (межбюджетные трансферты в виде дотаций, субвенций, субсидий)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7450" y="2173288"/>
            <a:ext cx="6784975" cy="451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0" name="TextBox 1"/>
          <p:cNvSpPr txBox="1">
            <a:spLocks noChangeArrowheads="1"/>
          </p:cNvSpPr>
          <p:nvPr/>
        </p:nvSpPr>
        <p:spPr bwMode="auto">
          <a:xfrm>
            <a:off x="1808163" y="188913"/>
            <a:ext cx="5543550" cy="182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i="1">
                <a:solidFill>
                  <a:schemeClr val="bg1"/>
                </a:solidFill>
              </a:rPr>
              <a:t>Налоговые доходы – налоги, сборы и платежи, поступающие в бюджет на основе налогового и бюджетного законодательства страны.</a:t>
            </a:r>
          </a:p>
          <a:p>
            <a:endParaRPr 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extBox 1"/>
          <p:cNvSpPr txBox="1">
            <a:spLocks noChangeArrowheads="1"/>
          </p:cNvSpPr>
          <p:nvPr/>
        </p:nvSpPr>
        <p:spPr bwMode="auto">
          <a:xfrm>
            <a:off x="611188" y="260350"/>
            <a:ext cx="76327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i="1">
                <a:solidFill>
                  <a:schemeClr val="bg1"/>
                </a:solidFill>
              </a:rPr>
              <a:t>Сведения о налоговых льготах:</a:t>
            </a:r>
          </a:p>
          <a:p>
            <a:pPr algn="ctr"/>
            <a:r>
              <a:rPr lang="ru-RU" altLang="ru-RU" i="1">
                <a:solidFill>
                  <a:schemeClr val="bg1"/>
                </a:solidFill>
              </a:rPr>
              <a:t>Налоговые льготы на уровне бюджета муниципального района</a:t>
            </a:r>
          </a:p>
          <a:p>
            <a:pPr algn="ctr"/>
            <a:r>
              <a:rPr lang="ru-RU" altLang="ru-RU" i="1">
                <a:solidFill>
                  <a:schemeClr val="bg1"/>
                </a:solidFill>
              </a:rPr>
              <a:t> не предоставлялись</a:t>
            </a:r>
          </a:p>
          <a:p>
            <a:endParaRPr lang="ru-RU" i="1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125538"/>
            <a:ext cx="8893175" cy="22193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indent="457200">
              <a:defRPr/>
            </a:pPr>
            <a:r>
              <a:rPr lang="ru-RU" altLang="ru-RU" sz="1400" dirty="0">
                <a:solidFill>
                  <a:prstClr val="black"/>
                </a:solidFill>
              </a:rPr>
              <a:t>Основным налоговым доходом, формирующим бюджет муниципального района, является налог на доходы физических лиц. Таким образом, основными налогоплательщиками, зачисляемых в бюджет муниципального образования, являются налогоплательщики на доходы физических лиц:</a:t>
            </a:r>
          </a:p>
          <a:p>
            <a:pPr marL="285750" indent="285750">
              <a:buFont typeface="Wingdings" panose="05000000000000000000" pitchFamily="2" charset="2"/>
              <a:buChar char="ü"/>
              <a:defRPr/>
            </a:pPr>
            <a:r>
              <a:rPr lang="ru-RU" altLang="ru-RU" sz="1400" dirty="0">
                <a:solidFill>
                  <a:prstClr val="black"/>
                </a:solidFill>
              </a:rPr>
              <a:t>ООО «</a:t>
            </a:r>
            <a:r>
              <a:rPr lang="ru-RU" altLang="ru-RU" sz="1400" dirty="0" err="1">
                <a:solidFill>
                  <a:prstClr val="black"/>
                </a:solidFill>
              </a:rPr>
              <a:t>Угранский</a:t>
            </a:r>
            <a:r>
              <a:rPr lang="ru-RU" altLang="ru-RU" sz="1400" dirty="0">
                <a:solidFill>
                  <a:prstClr val="black"/>
                </a:solidFill>
              </a:rPr>
              <a:t> карьер» - Основным видом деятельности является «разработка гравийных и песчаных карьеров, добыча глины и каолина» Компания была зарегистрирована в 2006 году. (17,8%) ;</a:t>
            </a:r>
          </a:p>
          <a:p>
            <a:pPr marL="285750" indent="285750">
              <a:buFont typeface="Wingdings" panose="05000000000000000000" pitchFamily="2" charset="2"/>
              <a:buChar char="ü"/>
              <a:defRPr/>
            </a:pPr>
            <a:r>
              <a:rPr lang="ru-RU" altLang="ru-RU" sz="1400" dirty="0">
                <a:solidFill>
                  <a:prstClr val="black"/>
                </a:solidFill>
              </a:rPr>
              <a:t>ООО «Альтаир» - Основным видом деятельности является «Торговля оптовая за вознаграждение или на договорной основе. Организация зарегистрирована в 2005 году . (4,3%);</a:t>
            </a:r>
          </a:p>
          <a:p>
            <a:pPr marL="285750" indent="285750">
              <a:buFont typeface="Wingdings" panose="05000000000000000000" pitchFamily="2" charset="2"/>
              <a:buChar char="ü"/>
              <a:defRPr/>
            </a:pPr>
            <a:r>
              <a:rPr lang="ru-RU" altLang="ru-RU" sz="1400" dirty="0">
                <a:solidFill>
                  <a:prstClr val="black"/>
                </a:solidFill>
              </a:rPr>
              <a:t>ПАО «МРСК Центра» - ведущая электросетевая компания России. Компания была основана в 2004 году, в процессе реформирования российской электроэнергетики и разделения энергокомпаний по видам деятельности, их последующей региональной интеграции. (3,8%).</a:t>
            </a:r>
          </a:p>
        </p:txBody>
      </p:sp>
      <p:pic>
        <p:nvPicPr>
          <p:cNvPr id="2867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38" y="4694238"/>
            <a:ext cx="2979737" cy="2189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43213" y="3384550"/>
            <a:ext cx="2736850" cy="1309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74975" y="4752975"/>
            <a:ext cx="6169025" cy="170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extBox 1"/>
          <p:cNvSpPr txBox="1">
            <a:spLocks noChangeArrowheads="1"/>
          </p:cNvSpPr>
          <p:nvPr/>
        </p:nvSpPr>
        <p:spPr bwMode="auto">
          <a:xfrm>
            <a:off x="534988" y="260350"/>
            <a:ext cx="43243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i="1">
                <a:solidFill>
                  <a:schemeClr val="bg1"/>
                </a:solidFill>
              </a:rPr>
              <a:t>Неналоговые доходы</a:t>
            </a:r>
          </a:p>
        </p:txBody>
      </p:sp>
      <p:sp>
        <p:nvSpPr>
          <p:cNvPr id="29698" name="TextBox 2"/>
          <p:cNvSpPr txBox="1">
            <a:spLocks noChangeArrowheads="1"/>
          </p:cNvSpPr>
          <p:nvPr/>
        </p:nvSpPr>
        <p:spPr bwMode="auto">
          <a:xfrm>
            <a:off x="755650" y="1052513"/>
            <a:ext cx="7559675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ru-RU" sz="2400">
                <a:solidFill>
                  <a:schemeClr val="bg1"/>
                </a:solidFill>
              </a:rPr>
              <a:t>Доходы от использования муниципального имущества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>
                <a:solidFill>
                  <a:schemeClr val="bg1"/>
                </a:solidFill>
              </a:rPr>
              <a:t>Доходы от платных услуг бюджетных учреждений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>
                <a:solidFill>
                  <a:schemeClr val="bg1"/>
                </a:solidFill>
              </a:rPr>
              <a:t>Доходы от продажи муниципального имущества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>
                <a:solidFill>
                  <a:schemeClr val="bg1"/>
                </a:solidFill>
              </a:rPr>
              <a:t>Суммы принудительного изъятия (штрафы и др.)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>
                <a:solidFill>
                  <a:schemeClr val="bg1"/>
                </a:solidFill>
              </a:rPr>
              <a:t>Иные доходы</a:t>
            </a:r>
          </a:p>
        </p:txBody>
      </p:sp>
      <p:pic>
        <p:nvPicPr>
          <p:cNvPr id="2969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38300" y="3360738"/>
            <a:ext cx="6221413" cy="349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09975" y="846138"/>
            <a:ext cx="5456238" cy="144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Скругленный прямоугольник 3"/>
          <p:cNvSpPr/>
          <p:nvPr/>
        </p:nvSpPr>
        <p:spPr>
          <a:xfrm>
            <a:off x="3563938" y="2924175"/>
            <a:ext cx="2879725" cy="2305050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Заимствования в целях обеспечения погашения существующего муниципального долга и финансирования дефицита бюджета в виде: 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588125" y="2900363"/>
            <a:ext cx="2411413" cy="2305050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Предоставление муниципальных гарантий по обязательствам третьих лиц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887788" y="5732463"/>
            <a:ext cx="2232025" cy="720725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Кредиты</a:t>
            </a:r>
          </a:p>
        </p:txBody>
      </p:sp>
      <p:sp>
        <p:nvSpPr>
          <p:cNvPr id="7" name="Пятиугольник 6"/>
          <p:cNvSpPr/>
          <p:nvPr/>
        </p:nvSpPr>
        <p:spPr>
          <a:xfrm>
            <a:off x="196850" y="539750"/>
            <a:ext cx="3240088" cy="2060575"/>
          </a:xfrm>
          <a:prstGeom prst="homePlat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Объём долга не должен превышать объёма налоговых и неналоговых доходов бюджета, закрепленных за местным бюджетом</a:t>
            </a:r>
          </a:p>
        </p:txBody>
      </p:sp>
      <p:sp>
        <p:nvSpPr>
          <p:cNvPr id="8" name="Пятиугольник 7"/>
          <p:cNvSpPr/>
          <p:nvPr/>
        </p:nvSpPr>
        <p:spPr>
          <a:xfrm>
            <a:off x="196850" y="2924175"/>
            <a:ext cx="3367088" cy="3121025"/>
          </a:xfrm>
          <a:prstGeom prst="homePlat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Объём расходов на обслуживание долга не должен превышать 15% объема расходов бюджета, за исключением объёма расходов, которые осуществляются за счет субвенций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403350" y="188913"/>
            <a:ext cx="6264275" cy="719137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долг</a:t>
            </a: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500" y="2924175"/>
            <a:ext cx="3805238" cy="228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90500" y="1196975"/>
            <a:ext cx="5605463" cy="172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Верхний предел муниципального внутреннего долга по долговым обязательствам муниципального образования «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Угранский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район» на</a:t>
            </a:r>
          </a:p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января 2019 года – 1156,0 тыс. рублей</a:t>
            </a:r>
          </a:p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января 2020 года – 2336,0 тыс. рублей</a:t>
            </a:r>
          </a:p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января 2021 года – 3553,0 тыс. рублей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419475" y="3313113"/>
            <a:ext cx="5724525" cy="1511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Предельный объем муниципального долга на</a:t>
            </a:r>
          </a:p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 год – 11000,0 тыс. рублей</a:t>
            </a:r>
          </a:p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год – 11000,0 тыс. рублей</a:t>
            </a:r>
          </a:p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год – 11000,0 тыс. рублей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90500" y="5445125"/>
            <a:ext cx="5029200" cy="12969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Предельный объем расходов районного бюджета на обслуживание муниципального долга:</a:t>
            </a:r>
          </a:p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 год – 5,0 тыс. рублей</a:t>
            </a:r>
          </a:p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год – 5,0 тыс. рублей</a:t>
            </a:r>
          </a:p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год – 5,0 тыс. рублей</a:t>
            </a:r>
          </a:p>
        </p:txBody>
      </p:sp>
      <p:pic>
        <p:nvPicPr>
          <p:cNvPr id="317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95963" y="1204913"/>
            <a:ext cx="3279775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32438" y="4724400"/>
            <a:ext cx="3611562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TextBox 1"/>
          <p:cNvSpPr txBox="1">
            <a:spLocks noChangeArrowheads="1"/>
          </p:cNvSpPr>
          <p:nvPr/>
        </p:nvSpPr>
        <p:spPr bwMode="auto">
          <a:xfrm>
            <a:off x="611188" y="142875"/>
            <a:ext cx="80645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i="1">
                <a:solidFill>
                  <a:srgbClr val="FF0000"/>
                </a:solidFill>
              </a:rPr>
              <a:t>Муниципальный долг в динамике</a:t>
            </a:r>
          </a:p>
          <a:p>
            <a:r>
              <a:rPr lang="ru-RU" b="1" i="1">
                <a:solidFill>
                  <a:srgbClr val="FF0000"/>
                </a:solidFill>
              </a:rPr>
              <a:t>Динамика объема муниципального долга МО «Угранский район» Смоленской области                                                                                                         (в рублях)</a:t>
            </a:r>
          </a:p>
        </p:txBody>
      </p:sp>
      <p:graphicFrame>
        <p:nvGraphicFramePr>
          <p:cNvPr id="32770" name="Диаграмма 3"/>
          <p:cNvGraphicFramePr>
            <a:graphicFrameLocks/>
          </p:cNvGraphicFramePr>
          <p:nvPr/>
        </p:nvGraphicFramePr>
        <p:xfrm>
          <a:off x="1208088" y="1362075"/>
          <a:ext cx="6799262" cy="4133850"/>
        </p:xfrm>
        <a:graphic>
          <a:graphicData uri="http://schemas.openxmlformats.org/presentationml/2006/ole">
            <p:oleObj spid="_x0000_s32770" r:id="rId3" imgW="6803726" imgH="4139543" progId="Excel.Chart.8">
              <p:embed/>
            </p:oleObj>
          </a:graphicData>
        </a:graphic>
      </p:graphicFrame>
      <p:sp>
        <p:nvSpPr>
          <p:cNvPr id="32772" name="TextBox 2"/>
          <p:cNvSpPr txBox="1">
            <a:spLocks noChangeArrowheads="1"/>
          </p:cNvSpPr>
          <p:nvPr/>
        </p:nvSpPr>
        <p:spPr bwMode="auto">
          <a:xfrm>
            <a:off x="582613" y="5449888"/>
            <a:ext cx="8093075" cy="115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i="1">
                <a:solidFill>
                  <a:schemeClr val="bg1"/>
                </a:solidFill>
              </a:rPr>
              <a:t>Источники погашения муниципального долга собственные средства</a:t>
            </a:r>
          </a:p>
          <a:p>
            <a:r>
              <a:rPr lang="ru-RU" sz="1400" i="1">
                <a:solidFill>
                  <a:schemeClr val="bg1"/>
                </a:solidFill>
              </a:rPr>
              <a:t>В соответствии с Бюджетным кодексом РФ объем расходов на обслуживание долга не должен превышать 15% от объема расходов бюджета МО «Угранский район» Смоленской области, за исключением объема расходов, осуществляемых за счет субвенций, предоставляемых из областного бюджета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99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188913"/>
            <a:ext cx="8229600" cy="1047750"/>
          </a:xfrm>
        </p:spPr>
        <p:txBody>
          <a:bodyPr/>
          <a:lstStyle/>
          <a:p>
            <a:pPr algn="ctr" eaLnBrk="1" hangingPunct="1"/>
            <a:r>
              <a:rPr 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Источники финансирования дефицита   районного бюджета (тыс.руб).</a:t>
            </a:r>
            <a:endParaRPr lang="ru-RU" sz="480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3832" name="Group 40"/>
          <p:cNvGraphicFramePr>
            <a:graphicFrameLocks noGrp="1"/>
          </p:cNvGraphicFramePr>
          <p:nvPr/>
        </p:nvGraphicFramePr>
        <p:xfrm>
          <a:off x="755650" y="1412875"/>
          <a:ext cx="7561263" cy="5162550"/>
        </p:xfrm>
        <a:graphic>
          <a:graphicData uri="http://schemas.openxmlformats.org/drawingml/2006/table">
            <a:tbl>
              <a:tblPr/>
              <a:tblGrid>
                <a:gridCol w="2992438"/>
                <a:gridCol w="1522412"/>
                <a:gridCol w="1524000"/>
                <a:gridCol w="1522413"/>
              </a:tblGrid>
              <a:tr h="57626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Показатель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2018г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2019г</a:t>
                      </a:r>
                      <a:endParaRPr kumimoji="0" lang="ru-RU" altLang="ru-RU" sz="20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2020г</a:t>
                      </a:r>
                      <a:endParaRPr kumimoji="0" lang="ru-RU" altLang="ru-RU" sz="20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0806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Источники внутреннего финансирования дефицита  бюджета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1156,0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1180,0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1217,0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77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Кредиты кредитных организаций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1156,0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1180,0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1217,0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9856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Погашение  бюджетных кредитов , предоставленных кредитными организациями  в валюте Российской Федерации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0805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Бюджетные кредиты  из других  бюджетов  бюджетной системы российской Федерации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7628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Изменение остатков  средств  на счетах по учету средств  бюджета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Box 1"/>
          <p:cNvSpPr txBox="1">
            <a:spLocks noChangeArrowheads="1"/>
          </p:cNvSpPr>
          <p:nvPr/>
        </p:nvSpPr>
        <p:spPr bwMode="auto">
          <a:xfrm>
            <a:off x="2124075" y="219075"/>
            <a:ext cx="55435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b="1" i="1">
                <a:solidFill>
                  <a:srgbClr val="FF0000"/>
                </a:solidFill>
              </a:rPr>
              <a:t>Бюджет для граждан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54350" y="1196975"/>
            <a:ext cx="5976938" cy="35147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b="1" i="1" dirty="0">
                <a:solidFill>
                  <a:schemeClr val="bg1"/>
                </a:solidFill>
              </a:rPr>
              <a:t>Уважаемые жители </a:t>
            </a:r>
            <a:r>
              <a:rPr lang="ru-RU" sz="1600" b="1" i="1" dirty="0" err="1">
                <a:solidFill>
                  <a:schemeClr val="bg1"/>
                </a:solidFill>
              </a:rPr>
              <a:t>Угранского</a:t>
            </a:r>
            <a:r>
              <a:rPr lang="ru-RU" sz="1600" b="1" i="1" dirty="0">
                <a:solidFill>
                  <a:schemeClr val="bg1"/>
                </a:solidFill>
              </a:rPr>
              <a:t> района!</a:t>
            </a:r>
            <a:endParaRPr lang="en-US" sz="1600" b="1" i="1" dirty="0">
              <a:solidFill>
                <a:schemeClr val="bg1"/>
              </a:solidFill>
            </a:endParaRPr>
          </a:p>
          <a:p>
            <a:pPr algn="ctr">
              <a:defRPr/>
            </a:pPr>
            <a:r>
              <a:rPr lang="ru-RU" sz="1600" i="1" dirty="0">
                <a:solidFill>
                  <a:schemeClr val="bg1"/>
                </a:solidFill>
              </a:rPr>
              <a:t>Приоритетной задачей бюджетной политики на 2017 -2019 годы является обеспечение прозрачности и открытости бюджетного процесса. </a:t>
            </a:r>
          </a:p>
          <a:p>
            <a:pPr indent="457200">
              <a:defRPr/>
            </a:pPr>
            <a:r>
              <a:rPr lang="ru-RU" sz="1600" i="1" dirty="0">
                <a:solidFill>
                  <a:schemeClr val="bg1"/>
                </a:solidFill>
              </a:rPr>
              <a:t>Бюджет для граждан – это упрощенная версия бюджетного документа, которая использует неформальный язык и доступные форматы, чтобы облегчить гражданам понимание бюджета, объяснить планы и действия муниципального образования «</a:t>
            </a:r>
            <a:r>
              <a:rPr lang="ru-RU" sz="1600" i="1" dirty="0" err="1">
                <a:solidFill>
                  <a:schemeClr val="bg1"/>
                </a:solidFill>
              </a:rPr>
              <a:t>Угранский</a:t>
            </a:r>
            <a:r>
              <a:rPr lang="ru-RU" sz="1600" i="1" dirty="0">
                <a:solidFill>
                  <a:schemeClr val="bg1"/>
                </a:solidFill>
              </a:rPr>
              <a:t> район», показать формы взаимодействия с ним по вопросам расходования общественных финансов.</a:t>
            </a:r>
          </a:p>
          <a:p>
            <a:pPr indent="457200">
              <a:defRPr/>
            </a:pPr>
            <a:r>
              <a:rPr lang="ru-RU" sz="1600" i="1" dirty="0">
                <a:solidFill>
                  <a:schemeClr val="bg1"/>
                </a:solidFill>
              </a:rPr>
              <a:t>Надеемся, что представление бюджета и бюджетного процесса в понятной для жителей форме повысит уровень общественного участия граждан в бюджетном процессе </a:t>
            </a:r>
            <a:r>
              <a:rPr lang="ru-RU" sz="1600" i="1" dirty="0" err="1">
                <a:solidFill>
                  <a:schemeClr val="bg1"/>
                </a:solidFill>
              </a:rPr>
              <a:t>Угранского</a:t>
            </a:r>
            <a:r>
              <a:rPr lang="ru-RU" sz="1600" i="1" dirty="0">
                <a:solidFill>
                  <a:schemeClr val="bg1"/>
                </a:solidFill>
              </a:rPr>
              <a:t> района.</a:t>
            </a:r>
          </a:p>
        </p:txBody>
      </p:sp>
      <p:sp>
        <p:nvSpPr>
          <p:cNvPr id="16387" name="TextBox 3"/>
          <p:cNvSpPr txBox="1">
            <a:spLocks noChangeArrowheads="1"/>
          </p:cNvSpPr>
          <p:nvPr/>
        </p:nvSpPr>
        <p:spPr bwMode="auto">
          <a:xfrm>
            <a:off x="2987675" y="5567363"/>
            <a:ext cx="338455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i="1">
                <a:solidFill>
                  <a:schemeClr val="bg1"/>
                </a:solidFill>
              </a:rPr>
              <a:t>Глава муниципального образования «Угранский район» Смоленской области</a:t>
            </a:r>
          </a:p>
        </p:txBody>
      </p:sp>
      <p:sp>
        <p:nvSpPr>
          <p:cNvPr id="16388" name="TextBox 5"/>
          <p:cNvSpPr txBox="1">
            <a:spLocks noChangeArrowheads="1"/>
          </p:cNvSpPr>
          <p:nvPr/>
        </p:nvSpPr>
        <p:spPr bwMode="auto">
          <a:xfrm>
            <a:off x="6732588" y="5659438"/>
            <a:ext cx="20875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 i="1">
                <a:solidFill>
                  <a:schemeClr val="bg1"/>
                </a:solidFill>
              </a:rPr>
              <a:t>Н.С. Шишигина</a:t>
            </a:r>
          </a:p>
        </p:txBody>
      </p:sp>
      <p:pic>
        <p:nvPicPr>
          <p:cNvPr id="1638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8" y="1196975"/>
            <a:ext cx="2843212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14313" y="836613"/>
            <a:ext cx="8715375" cy="86360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Составление и утверждение местного бюджета – сложный и многоуровневый процесс, основанный на правовых нормах. Формирование, рассмотрение и утверждение местного бюджета происходит ежегодно.</a:t>
            </a:r>
          </a:p>
        </p:txBody>
      </p:sp>
      <p:sp>
        <p:nvSpPr>
          <p:cNvPr id="34818" name="Скругленный прямоугольник 10"/>
          <p:cNvSpPr>
            <a:spLocks noChangeArrowheads="1"/>
          </p:cNvSpPr>
          <p:nvPr/>
        </p:nvSpPr>
        <p:spPr bwMode="auto">
          <a:xfrm>
            <a:off x="512763" y="1822450"/>
            <a:ext cx="8389937" cy="1928813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rgbClr val="3366FF"/>
            </a:solidFill>
            <a:round/>
            <a:headEnd/>
            <a:tailEnd/>
          </a:ln>
        </p:spPr>
        <p:txBody>
          <a:bodyPr anchor="ctr"/>
          <a:lstStyle/>
          <a:p>
            <a:pPr algn="just"/>
            <a:r>
              <a:rPr lang="ru-RU" altLang="ru-RU" sz="1600" b="1">
                <a:solidFill>
                  <a:schemeClr val="bg1"/>
                </a:solidFill>
              </a:rPr>
              <a:t>Составление проекта бюджета. </a:t>
            </a:r>
            <a:r>
              <a:rPr lang="ru-RU" altLang="ru-RU" sz="1400">
                <a:solidFill>
                  <a:schemeClr val="bg1"/>
                </a:solidFill>
              </a:rPr>
              <a:t>До начала составления проекта местного бюджета принят нормативно-правовой акт, в котором определяются ответственные исполнители, порядок и сроки работы над документами и материалами, необходимыми для составления проекта местного бюджета. Непосредственное составление местного бюджета осуществляет финансовое управление администрации муниципального образования «Угранский район» смоленской области. Готовый проект местного бюджета представлен на рассмотрение в Угранский районный совет депутатов 15 ноября текущего года.</a:t>
            </a:r>
            <a:endParaRPr lang="ru-RU" altLang="ru-RU" sz="1400" b="1">
              <a:solidFill>
                <a:schemeClr val="bg1"/>
              </a:solidFill>
            </a:endParaRPr>
          </a:p>
        </p:txBody>
      </p:sp>
      <p:sp>
        <p:nvSpPr>
          <p:cNvPr id="34819" name="Скругленный прямоугольник 14"/>
          <p:cNvSpPr>
            <a:spLocks noChangeArrowheads="1"/>
          </p:cNvSpPr>
          <p:nvPr/>
        </p:nvSpPr>
        <p:spPr bwMode="auto">
          <a:xfrm>
            <a:off x="512763" y="5661025"/>
            <a:ext cx="8415337" cy="1073150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rgbClr val="98B954"/>
            </a:solidFill>
            <a:round/>
            <a:headEnd/>
            <a:tailEnd/>
          </a:ln>
        </p:spPr>
        <p:txBody>
          <a:bodyPr/>
          <a:lstStyle/>
          <a:p>
            <a:pPr algn="just"/>
            <a:r>
              <a:rPr lang="ru-RU" altLang="ru-RU" sz="1600" b="1">
                <a:solidFill>
                  <a:schemeClr val="bg1"/>
                </a:solidFill>
              </a:rPr>
              <a:t>Утверждение бюджета.</a:t>
            </a:r>
            <a:r>
              <a:rPr lang="ru-RU" altLang="ru-RU">
                <a:solidFill>
                  <a:schemeClr val="bg1"/>
                </a:solidFill>
              </a:rPr>
              <a:t> </a:t>
            </a:r>
            <a:r>
              <a:rPr lang="ru-RU" altLang="ru-RU" sz="1400">
                <a:solidFill>
                  <a:schemeClr val="bg1"/>
                </a:solidFill>
              </a:rPr>
              <a:t>Решение о местном бюджете на очередной финансовый год и на плановый период утверждён Угранским районным Советом депутатов.</a:t>
            </a:r>
          </a:p>
        </p:txBody>
      </p:sp>
      <p:sp>
        <p:nvSpPr>
          <p:cNvPr id="34820" name="TextBox 2"/>
          <p:cNvSpPr txBox="1">
            <a:spLocks noChangeArrowheads="1"/>
          </p:cNvSpPr>
          <p:nvPr/>
        </p:nvSpPr>
        <p:spPr bwMode="auto">
          <a:xfrm>
            <a:off x="642938" y="115888"/>
            <a:ext cx="785812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i="1">
                <a:solidFill>
                  <a:srgbClr val="002060"/>
                </a:solidFill>
              </a:rPr>
              <a:t>Этапы формирования местного бюджета</a:t>
            </a:r>
          </a:p>
        </p:txBody>
      </p:sp>
      <p:sp>
        <p:nvSpPr>
          <p:cNvPr id="34821" name="AutoShape 7"/>
          <p:cNvSpPr>
            <a:spLocks noChangeArrowheads="1"/>
          </p:cNvSpPr>
          <p:nvPr/>
        </p:nvSpPr>
        <p:spPr bwMode="auto">
          <a:xfrm>
            <a:off x="485775" y="4149725"/>
            <a:ext cx="8416925" cy="1223963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008000"/>
            </a:solidFill>
            <a:round/>
            <a:headEnd/>
            <a:tailEnd/>
          </a:ln>
        </p:spPr>
        <p:txBody>
          <a:bodyPr anchor="ctr"/>
          <a:lstStyle/>
          <a:p>
            <a:pPr defTabSz="914400"/>
            <a:r>
              <a:rPr lang="ru-RU" sz="1600" b="1">
                <a:solidFill>
                  <a:schemeClr val="bg1"/>
                </a:solidFill>
              </a:rPr>
              <a:t>Рассмотрение проекта бюджета.</a:t>
            </a:r>
            <a:r>
              <a:rPr lang="ru-RU" sz="1400">
                <a:solidFill>
                  <a:schemeClr val="bg1"/>
                </a:solidFill>
              </a:rPr>
              <a:t> Глава муниципального образования «Угранский район» Смоленской области 15 ноября текущего года внес на рассмотрение в Угранский район Совета депутатов проект решения о местном бюджете на 2018 год и плановый период 2019 и 2020 годов. Проект местного бюджета рассмотрен на заседании Угранским районным Советом депутатов 23 ноября 2017 года, 12 декабря прошли публичные слушанья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Группа 14"/>
          <p:cNvGrpSpPr>
            <a:grpSpLocks/>
          </p:cNvGrpSpPr>
          <p:nvPr/>
        </p:nvGrpSpPr>
        <p:grpSpPr bwMode="auto">
          <a:xfrm>
            <a:off x="0" y="11757"/>
            <a:ext cx="9144000" cy="6286500"/>
            <a:chOff x="214282" y="142852"/>
            <a:chExt cx="8786874" cy="6286544"/>
          </a:xfrm>
          <a:solidFill>
            <a:srgbClr val="FFFF00"/>
          </a:solidFill>
        </p:grpSpPr>
        <p:sp>
          <p:nvSpPr>
            <p:cNvPr id="3" name="Прямоугольник 2"/>
            <p:cNvSpPr/>
            <p:nvPr/>
          </p:nvSpPr>
          <p:spPr>
            <a:xfrm>
              <a:off x="1571604" y="142852"/>
              <a:ext cx="7429552" cy="92869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800" b="1" dirty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latin typeface="Times New Roman" pitchFamily="18" charset="0"/>
                  <a:cs typeface="Times New Roman" pitchFamily="18" charset="0"/>
                </a:rPr>
                <a:t>На чем основывается проект местного бюджета?</a:t>
              </a:r>
              <a:endPara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2214212" y="1142984"/>
              <a:ext cx="6786944" cy="64294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Местный бюджет составляется и утверждается сроком на три года – очередной финансовый год и плановый период.</a:t>
              </a:r>
            </a:p>
            <a:p>
              <a:pPr algn="just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5" name="Скругленный прямоугольник 4"/>
            <p:cNvSpPr/>
            <p:nvPr/>
          </p:nvSpPr>
          <p:spPr>
            <a:xfrm>
              <a:off x="214282" y="1928802"/>
              <a:ext cx="8786874" cy="571504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24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Составление  местного бюджета основывается на </a:t>
              </a:r>
            </a:p>
          </p:txBody>
        </p:sp>
        <p:sp>
          <p:nvSpPr>
            <p:cNvPr id="6" name="Скругленный прямоугольник 5"/>
            <p:cNvSpPr>
              <a:spLocks noChangeArrowheads="1"/>
            </p:cNvSpPr>
            <p:nvPr/>
          </p:nvSpPr>
          <p:spPr bwMode="auto">
            <a:xfrm>
              <a:off x="214282" y="3286124"/>
              <a:ext cx="2000264" cy="3143272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 algn="ctr">
              <a:solidFill>
                <a:srgbClr val="98B954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6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1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6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Основные направления бюджетной политики МО </a:t>
              </a:r>
              <a:r>
                <a:rPr lang="ru-RU" altLang="ru-RU" sz="16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«</a:t>
              </a:r>
              <a:r>
                <a:rPr lang="ru-RU" altLang="ru-RU" sz="1600" b="1" dirty="0" err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Угранский</a:t>
              </a:r>
              <a:r>
                <a:rPr lang="ru-RU" altLang="ru-RU" sz="16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 </a:t>
              </a:r>
              <a:r>
                <a:rPr lang="ru-RU" altLang="ru-RU" sz="16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район»</a:t>
              </a:r>
              <a:endParaRPr lang="ru-RU" altLang="ru-RU" sz="1600" b="1" dirty="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7" name="Скругленный прямоугольник 6"/>
            <p:cNvSpPr>
              <a:spLocks noChangeArrowheads="1"/>
            </p:cNvSpPr>
            <p:nvPr/>
          </p:nvSpPr>
          <p:spPr bwMode="auto">
            <a:xfrm>
              <a:off x="2428860" y="3286124"/>
              <a:ext cx="2000264" cy="3143272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tint val="66000"/>
                    <a:satMod val="160000"/>
                  </a:schemeClr>
                </a:gs>
                <a:gs pos="50000">
                  <a:schemeClr val="accent1">
                    <a:lumMod val="60000"/>
                    <a:lumOff val="40000"/>
                    <a:tint val="44500"/>
                    <a:satMod val="160000"/>
                  </a:schemeClr>
                </a:gs>
                <a:gs pos="100000">
                  <a:schemeClr val="accent1">
                    <a:lumMod val="60000"/>
                    <a:lumOff val="40000"/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 algn="ctr">
              <a:solidFill>
                <a:srgbClr val="98B954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6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2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altLang="ru-RU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6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Основные направления налоговой политики МО </a:t>
              </a:r>
              <a:r>
                <a:rPr lang="ru-RU" altLang="ru-RU" sz="16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«</a:t>
              </a:r>
              <a:r>
                <a:rPr lang="ru-RU" altLang="ru-RU" sz="1600" b="1" dirty="0" err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Угранский</a:t>
              </a:r>
              <a:r>
                <a:rPr lang="ru-RU" altLang="ru-RU" sz="16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  </a:t>
              </a:r>
              <a:r>
                <a:rPr lang="ru-RU" altLang="ru-RU" sz="16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район»</a:t>
              </a:r>
            </a:p>
          </p:txBody>
        </p:sp>
        <p:sp>
          <p:nvSpPr>
            <p:cNvPr id="8" name="Скругленный прямоугольник 7"/>
            <p:cNvSpPr>
              <a:spLocks noChangeArrowheads="1"/>
            </p:cNvSpPr>
            <p:nvPr/>
          </p:nvSpPr>
          <p:spPr bwMode="auto">
            <a:xfrm>
              <a:off x="4714876" y="3286124"/>
              <a:ext cx="2000264" cy="3143272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 algn="ctr">
              <a:solidFill>
                <a:srgbClr val="98B954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6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3</a:t>
              </a:r>
              <a:endParaRPr lang="ru-RU" altLang="ru-RU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Прогнозе социально-экономического развития муниципального образования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4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«</a:t>
              </a:r>
              <a:r>
                <a:rPr lang="ru-RU" altLang="ru-RU" sz="1400" b="1" dirty="0" err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Угранский</a:t>
              </a:r>
              <a:r>
                <a:rPr lang="ru-RU" altLang="ru-RU" sz="14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 </a:t>
              </a:r>
              <a:r>
                <a:rPr lang="ru-RU" altLang="ru-RU" sz="1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район» Смоленской области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altLang="ru-RU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endParaRPr>
            </a:p>
          </p:txBody>
        </p:sp>
        <p:sp>
          <p:nvSpPr>
            <p:cNvPr id="9" name="Скругленный прямоугольник 8"/>
            <p:cNvSpPr>
              <a:spLocks noChangeArrowheads="1"/>
            </p:cNvSpPr>
            <p:nvPr/>
          </p:nvSpPr>
          <p:spPr bwMode="auto">
            <a:xfrm>
              <a:off x="7000892" y="3286124"/>
              <a:ext cx="2000264" cy="3143272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 algn="ctr">
              <a:solidFill>
                <a:srgbClr val="98B954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6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4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Муниципальных программах муниципального образования </a:t>
              </a:r>
              <a:r>
                <a:rPr lang="ru-RU" altLang="ru-RU" sz="14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«</a:t>
              </a:r>
              <a:r>
                <a:rPr lang="ru-RU" altLang="ru-RU" sz="1400" b="1" dirty="0" err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Уграснкий</a:t>
              </a:r>
              <a:r>
                <a:rPr lang="ru-RU" altLang="ru-RU" sz="14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 </a:t>
              </a:r>
              <a:r>
                <a:rPr lang="ru-RU" altLang="ru-RU" sz="1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район» Смоленской области</a:t>
              </a:r>
            </a:p>
          </p:txBody>
        </p:sp>
        <p:sp>
          <p:nvSpPr>
            <p:cNvPr id="10" name="Стрелка вниз 9"/>
            <p:cNvSpPr/>
            <p:nvPr/>
          </p:nvSpPr>
          <p:spPr>
            <a:xfrm flipH="1">
              <a:off x="1000100" y="2500306"/>
              <a:ext cx="240033" cy="785818"/>
            </a:xfrm>
            <a:prstGeom prst="down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11" name="Выгнутая вверх стрелка 10"/>
            <p:cNvSpPr/>
            <p:nvPr/>
          </p:nvSpPr>
          <p:spPr>
            <a:xfrm>
              <a:off x="1215009" y="2928935"/>
              <a:ext cx="2071628" cy="357189"/>
            </a:xfrm>
            <a:prstGeom prst="curvedDown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12" name="Выгнутая вверх стрелка 11"/>
            <p:cNvSpPr/>
            <p:nvPr/>
          </p:nvSpPr>
          <p:spPr>
            <a:xfrm>
              <a:off x="3286637" y="2928935"/>
              <a:ext cx="2428594" cy="357189"/>
            </a:xfrm>
            <a:prstGeom prst="curvedDown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13" name="Выгнутая вверх стрелка 12"/>
            <p:cNvSpPr/>
            <p:nvPr/>
          </p:nvSpPr>
          <p:spPr>
            <a:xfrm>
              <a:off x="5715231" y="2928935"/>
              <a:ext cx="2215024" cy="357189"/>
            </a:xfrm>
            <a:prstGeom prst="curvedDown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schemeClr val="tx1"/>
                </a:solidFill>
              </a:endParaRPr>
            </a:p>
          </p:txBody>
        </p:sp>
        <p:pic>
          <p:nvPicPr>
            <p:cNvPr id="14" name="Picture 2" descr="C:\Documents and Settings\User\Рабочий стол\logo.p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14282" y="214291"/>
              <a:ext cx="1986706" cy="1071570"/>
            </a:xfrm>
            <a:prstGeom prst="rect">
              <a:avLst/>
            </a:prstGeom>
            <a:grpFill/>
            <a:effectLst>
              <a:innerShdw blurRad="114300">
                <a:prstClr val="black"/>
              </a:innerShdw>
            </a:effectLst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extBox 1"/>
          <p:cNvSpPr txBox="1">
            <a:spLocks noChangeArrowheads="1"/>
          </p:cNvSpPr>
          <p:nvPr/>
        </p:nvSpPr>
        <p:spPr bwMode="auto">
          <a:xfrm>
            <a:off x="755650" y="366713"/>
            <a:ext cx="7777163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i="1">
                <a:solidFill>
                  <a:srgbClr val="FF0000"/>
                </a:solidFill>
              </a:rPr>
              <a:t>Сведения об объемах бюджетных инвестиций муниципального образования «Угранский район» Смоленской области в объекты капитального строительства на 2017 год и на плановый период 2018 и 2019 годов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179388" y="1773238"/>
          <a:ext cx="8712200" cy="48244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18470"/>
                <a:gridCol w="985988"/>
                <a:gridCol w="904095"/>
                <a:gridCol w="1204231"/>
                <a:gridCol w="1062557"/>
                <a:gridCol w="1204231"/>
                <a:gridCol w="1133393"/>
              </a:tblGrid>
              <a:tr h="1035162"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Направление</a:t>
                      </a:r>
                      <a:r>
                        <a:rPr lang="ru-RU" sz="14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расходов капитального характера</a:t>
                      </a:r>
                      <a:endParaRPr lang="ru-RU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  <a:endParaRPr lang="ru-RU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том числе по годам: (тыс. рублей)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1035162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2016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2754211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Приобретение жилых помещений детям-сиротам и детям,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оставшимся без попечения родителей, лицам на их числа по договорам найма специализированных жилых помещений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21301,5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3987,0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1600,5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6111,0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3492,0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6111,0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extBox 1"/>
          <p:cNvSpPr txBox="1">
            <a:spLocks noChangeArrowheads="1"/>
          </p:cNvSpPr>
          <p:nvPr/>
        </p:nvSpPr>
        <p:spPr bwMode="auto">
          <a:xfrm>
            <a:off x="395288" y="115888"/>
            <a:ext cx="8424862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i="1">
                <a:solidFill>
                  <a:srgbClr val="002060"/>
                </a:solidFill>
              </a:rPr>
              <a:t>Основные направления бюджетной политики муниципального образования «Угранский район» Смоленской области</a:t>
            </a:r>
            <a:r>
              <a:rPr lang="ru-RU" sz="2400" i="1">
                <a:solidFill>
                  <a:srgbClr val="002060"/>
                </a:solidFill>
              </a:rPr>
              <a:t/>
            </a:r>
            <a:br>
              <a:rPr lang="ru-RU" sz="2400" i="1">
                <a:solidFill>
                  <a:srgbClr val="002060"/>
                </a:solidFill>
              </a:rPr>
            </a:br>
            <a:r>
              <a:rPr lang="ru-RU" sz="2400" b="1" i="1">
                <a:solidFill>
                  <a:srgbClr val="002060"/>
                </a:solidFill>
              </a:rPr>
              <a:t>на 2018 год и на плановый период 2019 и 2020 годов</a:t>
            </a:r>
            <a:endParaRPr lang="ru-RU" sz="240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0825" y="2133600"/>
            <a:ext cx="8713788" cy="36623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indent="457200">
              <a:buClr>
                <a:srgbClr val="37435C"/>
              </a:buClr>
            </a:pPr>
            <a:r>
              <a:rPr lang="ru-RU">
                <a:solidFill>
                  <a:schemeClr val="bg1"/>
                </a:solidFill>
              </a:rPr>
              <a:t>Бюджетная политика муниципального образования «Угранский район»  Смоленской области определяет основные ориентиры и стратегические цели развития муниципального образования «Угранский район» Смоленской области на трехлетний период. </a:t>
            </a:r>
          </a:p>
          <a:p>
            <a:pPr indent="457200">
              <a:buClr>
                <a:srgbClr val="37435C"/>
              </a:buClr>
            </a:pPr>
            <a:r>
              <a:rPr lang="ru-RU">
                <a:solidFill>
                  <a:schemeClr val="bg1"/>
                </a:solidFill>
              </a:rPr>
              <a:t>Основными целями бюджетной политики муниципального образования «Угранский район» Смоленской области на</a:t>
            </a:r>
            <a:r>
              <a:rPr lang="ru-RU" b="1">
                <a:solidFill>
                  <a:schemeClr val="bg1"/>
                </a:solidFill>
              </a:rPr>
              <a:t> </a:t>
            </a:r>
            <a:r>
              <a:rPr lang="ru-RU">
                <a:solidFill>
                  <a:schemeClr val="bg1"/>
                </a:solidFill>
              </a:rPr>
              <a:t> 2018 год и на плановый период 2019 и 2020 годов являются обеспечение долгосрочной сбалансированности и финансовой устойчивости бюджетной системы муниципального образования «Угранский район» Смоленской области, создание условий для обеспечения максимально эффективного управления общественными финансами с учетом современных условий и перспектив развития экономики муниципального образования «Угранский район» Смоленской области.</a:t>
            </a:r>
          </a:p>
          <a:p>
            <a:pPr indent="457200"/>
            <a:endParaRPr 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0" y="0"/>
            <a:ext cx="9144000" cy="6858000"/>
          </a:xfrm>
        </p:spPr>
        <p:txBody>
          <a:bodyPr numCol="2" rtlCol="0">
            <a:noAutofit/>
          </a:bodyPr>
          <a:lstStyle/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/>
              <a:buNone/>
              <a:defRPr/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Основными задачами бюджетной политики на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2018год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на плановый период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годов будут являться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 pitchFamily="34" charset="0"/>
              <a:buNone/>
              <a:defRPr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формирование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реального прогноза доходов, расходов и источников финансирования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дефицита;</a:t>
            </a: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 pitchFamily="34" charset="0"/>
              <a:buNone/>
              <a:defRPr/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соразмерность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расходов бюджета муниципального образования «</a:t>
            </a:r>
            <a:r>
              <a:rPr lang="ru-RU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Угранский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район» с поступающими доходами. Безусловное  исполнение действующих расходных обязательств, недопущение принятия новых расходных обязательств, не обеспеченных доходными источниками; </a:t>
            </a: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 pitchFamily="34" charset="0"/>
              <a:buNone/>
              <a:defRPr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концентрация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расходов на приоритетных направлениях, прежде всего связанных с улучшением условий жизни человека, адресном решении социальных проблем, повышении эффективности и качества предоставляемых населению муниципальных услуг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 pitchFamily="34" charset="0"/>
              <a:buNone/>
              <a:defRPr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обеспечение реализации приоритетных задач государственной политики,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том числе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предусмотренных в указах Президента РФ по достижению целевых показателей заработной платы отдельных категорий работников бюджетной сферы, индексация заработной платы работников в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бюджетного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сектора экономики, на которых не распространяются указы Президента РФ на 4%, обеспечение месячной заработной платы работников бюджетной сферы на уровне не ниже минимального размера оплаты труда, установленного Федеральным законом «О минимальном размере оплаты труда»; 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 pitchFamily="34" charset="0"/>
              <a:buNone/>
              <a:defRPr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сохранение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всех социальных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выплат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 pitchFamily="34" charset="0"/>
              <a:buNone/>
              <a:defRPr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избирательность инвестиционных расходов и расходов капитального характера. Концентрация бюджетных средств на максимально результативных инвестиционных проектах и наиболее востребованных объектах капитального строительства; 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 pitchFamily="34" charset="0"/>
              <a:buNone/>
              <a:defRPr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повышение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эффективности и результативности бюджетных расходов за счет сокращения  неэффективных расходов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/>
              <a:buNone/>
              <a:defRPr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создание условий для устойчивого развития сельских территорий, стимулирование роста объемов производства сельскохозяйственной продукции, эффективного использования земель сельскохозяйственного назначения, повышение качества жизни сельского населения;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/>
              <a:buNone/>
              <a:defRPr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эффективности муниципального управления, в том числе за счет повышения качества финансового менеджмента в органах исполнительной власти и бюджетных учреждениях;</a:t>
            </a: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/>
              <a:buNone/>
              <a:defRPr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недопущение просроченной задолженности по бюджетным и долговым обязательствам муниципального образования «</a:t>
            </a:r>
            <a:r>
              <a:rPr lang="ru-RU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Угранский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район» Смоленской области;</a:t>
            </a: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/>
              <a:buNone/>
              <a:defRPr/>
            </a:pPr>
            <a:endParaRPr lang="ru-RU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79513" y="332656"/>
            <a:ext cx="8784976" cy="6192688"/>
          </a:xfrm>
        </p:spPr>
        <p:txBody>
          <a:bodyPr numCol="2" rtlCol="0">
            <a:noAutofit/>
          </a:bodyPr>
          <a:lstStyle/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/>
              <a:buNone/>
              <a:defRPr/>
            </a:pP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Стимулирование работы по применению механизма самообложения граждан;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/>
              <a:buNone/>
              <a:defRPr/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совершенствование и повышение эффективности процедур муниципальных закупок товаров, работ, услуг;</a:t>
            </a: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/>
              <a:buNone/>
              <a:defRPr/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централизация муниципальных закупок по отдельным видам товаров, работ, услуг на муниципальном уровне;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/>
              <a:buNone/>
              <a:defRPr/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повышение качества финансового контроля в управлении бюджетным процессом, в том числе внутреннего финансового контроля и внутреннего финансового аудита;</a:t>
            </a: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/>
              <a:buNone/>
              <a:defRPr/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реализация принципов открытости и прозрачности управления муниципальными финансами, в том числе путем составления брошюры «Бюджет для граждан»;</a:t>
            </a: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/>
              <a:buNone/>
              <a:defRPr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сбалансированности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местных бюджетов;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/>
              <a:buNone/>
              <a:defRPr/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 показателей плана мероприятий по повышению налоговых и неналоговых доходов и эффективности бюджетного процесса и Плана мероприятий по росту доходов бюджета в целях оздоровления государственных финансов Смоленской области на период до 2022 года, утвержденного распоряжением Администрации Смоленской области от 28.09.2016 № 1555-р/</a:t>
            </a:r>
            <a:r>
              <a:rPr lang="ru-RU" sz="1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;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/>
              <a:buNone/>
              <a:defRPr/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внедрение автоматизированной информационной системы в целях повышения прозрачности оценки выполнения муниципального задания оказания муниципальных услуг муниципальными учреждениями;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/>
              <a:buNone/>
              <a:defRPr/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оптимизация бюджетных расходов путем установления моратория на увеличение численности работников муниципальных органов власти и отдельных категорий работников бюджетной сферы;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/>
              <a:buNone/>
              <a:defRPr/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проведение взвешенной долговой политики.</a:t>
            </a: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/>
              <a:buNone/>
              <a:defRPr/>
            </a:pPr>
            <a:endParaRPr lang="ru-RU" sz="1200" dirty="0">
              <a:solidFill>
                <a:schemeClr val="bg1"/>
              </a:solidFill>
            </a:endParaRPr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43425" y="3789363"/>
            <a:ext cx="4392613" cy="2465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Объект 2"/>
          <p:cNvSpPr>
            <a:spLocks noGrp="1"/>
          </p:cNvSpPr>
          <p:nvPr>
            <p:ph sz="quarter" idx="13"/>
          </p:nvPr>
        </p:nvSpPr>
        <p:spPr>
          <a:xfrm>
            <a:off x="0" y="1844675"/>
            <a:ext cx="9144000" cy="5013325"/>
          </a:xfrm>
        </p:spPr>
        <p:txBody>
          <a:bodyPr/>
          <a:lstStyle/>
          <a:p>
            <a:pPr eaLnBrk="1" hangingPunct="1"/>
            <a:r>
              <a:rPr lang="ru-RU" sz="16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Основными целями</a:t>
            </a:r>
            <a:r>
              <a:rPr lang="ru-RU" sz="16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налоговой политики  муниципального образования  «Угранский район» Смоленской области является сохранение бюджетной устойчивости, создание предсказуемой налоговой системы, направленной на стимулирование деловой активности, рост экономики и инвестиций, упорядочение системы существующих налоговых льгот путем отмены неэффективных льгот и предоставление льгот, носящих адресный характер.</a:t>
            </a:r>
          </a:p>
          <a:p>
            <a:pPr eaLnBrk="1" hangingPunct="1"/>
            <a:r>
              <a:rPr lang="ru-RU" sz="1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Основными направлениями налоговой политики будут являться:</a:t>
            </a:r>
          </a:p>
          <a:p>
            <a:pPr eaLnBrk="1" hangingPunct="1">
              <a:buFontTx/>
              <a:buChar char="-"/>
            </a:pPr>
            <a:r>
              <a:rPr lang="ru-RU" sz="1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актуализация работы по расширению налоговой базы по имущественным налогам путем выявления и включения в налогооблагаемую базу недвижимого имущества и земельных участков, которые до настоящего времени не зарегистрированы или зарегистрированы с указанием неполных (неактуальных) сведений, необходимых для исчисления налогов;</a:t>
            </a:r>
          </a:p>
          <a:p>
            <a:pPr eaLnBrk="1" hangingPunct="1">
              <a:buFontTx/>
              <a:buChar char="-"/>
            </a:pPr>
            <a:r>
              <a:rPr lang="ru-RU" sz="1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улучшение качества администрирования земельного налога и повышения уровня его собираемости для целей пополнения доходной базы местных бюджетов;</a:t>
            </a:r>
          </a:p>
          <a:p>
            <a:pPr eaLnBrk="1" hangingPunct="1">
              <a:buFontTx/>
              <a:buChar char="-"/>
            </a:pPr>
            <a:r>
              <a:rPr lang="ru-RU" sz="1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создание условий для развития малого и среднего предпринимательства.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088" y="115888"/>
            <a:ext cx="7235825" cy="1584325"/>
          </a:xfrm>
        </p:spPr>
        <p:txBody>
          <a:bodyPr/>
          <a:lstStyle/>
          <a:p>
            <a:pPr algn="ctr" eaLnBrk="1" hangingPunct="1"/>
            <a:r>
              <a:rPr lang="ru-RU" sz="2400" b="1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Основные направления налоговой политики  муниципального образования  «Угранский район» Смоленской области</a:t>
            </a:r>
            <a:r>
              <a:rPr lang="ru-RU" sz="2400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2018 год и плановый период 2019-2020годов</a:t>
            </a:r>
            <a:endParaRPr lang="ru-RU" sz="2400" i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51520" y="260648"/>
            <a:ext cx="8712968" cy="6336704"/>
          </a:xfrm>
        </p:spPr>
        <p:txBody>
          <a:bodyPr numCol="2" rtlCol="0">
            <a:noAutofit/>
          </a:bodyPr>
          <a:lstStyle/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/>
              <a:buNone/>
              <a:defRPr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целях совершенствования налогового администрирования предполагается:</a:t>
            </a:r>
          </a:p>
          <a:p>
            <a:pPr marL="285750" indent="-28575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Tx/>
              <a:buChar char="-"/>
              <a:defRPr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ответственности администраторов доходов за эффективное прогнозирование, своевременность, полноту поступления и сокращение задолженности администрируемых платежей;</a:t>
            </a:r>
          </a:p>
          <a:p>
            <a:pPr marL="285750" indent="-28575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Tx/>
              <a:buChar char="-"/>
              <a:defRPr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максимально эффективное использование доходных источников, отказ от реализации задач, не носящих первоочередной характер;</a:t>
            </a:r>
          </a:p>
          <a:p>
            <a:pPr marL="285750" indent="-28575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Tx/>
              <a:buChar char="-"/>
              <a:defRPr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оперативный контроль за поступлением доходов в консолидированный бюджет муниципального образования;</a:t>
            </a:r>
          </a:p>
          <a:p>
            <a:pPr marL="285750" indent="-28575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Tx/>
              <a:buChar char="-"/>
              <a:defRPr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проведение инвентаризации муниципальной собственности, усиление контроля за полнотой и своевременностью перечисления в бюджет доходов от ее использования;</a:t>
            </a:r>
          </a:p>
          <a:p>
            <a:pPr marL="285750" indent="-28575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Tx/>
              <a:buChar char="-"/>
              <a:defRPr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эффективности управления муниципальной собственностью, в том числе за счет повышения качества </a:t>
            </a:r>
            <a:r>
              <a:rPr lang="ru-RU" sz="1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претензионно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-исковой работы.</a:t>
            </a:r>
          </a:p>
          <a:p>
            <a:pPr marL="285750" indent="-28575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Tx/>
              <a:buChar char="-"/>
              <a:defRPr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эффективности деятельности Межведомственной комиссии при Администрации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образования «</a:t>
            </a:r>
            <a:r>
              <a:rPr lang="ru-RU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Угранский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район» Смоленской области по укреплению налоговой дисциплины.</a:t>
            </a: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 pitchFamily="34" charset="0"/>
              <a:buNone/>
              <a:defRPr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увеличения доходной части консолидированного бюджета муниципального образования «</a:t>
            </a:r>
            <a:r>
              <a:rPr lang="ru-RU" sz="1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Угранский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район» Смоленской области в целях повышения собираемости имущественных налогов будет продолжена работа по следующим направлениям:</a:t>
            </a:r>
          </a:p>
          <a:p>
            <a:pPr marL="285750" indent="-28575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Tx/>
              <a:buChar char="-"/>
              <a:defRPr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мероприятий по вовлечению в налоговый оборот земельных участков посредством усиления муниципального земельного контроля и выявления собственников земельных участков, не оформивших права собственности на земельные участки, в целях увеличения налоговой базы по земельному налогу;</a:t>
            </a:r>
          </a:p>
          <a:p>
            <a:pPr marL="285750" indent="-28575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Tx/>
              <a:buChar char="-"/>
              <a:defRPr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органами местного самоуправления муниципального образования совместно с территориальными налоговыми органами индивидуальной работы с физическими лицам, имеющими задолженность в бюджет по имущественным налогам, информирование работодателей о сотрудниках, имеющих задолженность по имущественным налогам.</a:t>
            </a:r>
          </a:p>
          <a:p>
            <a:pPr marL="285750" indent="-28575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Tx/>
              <a:buChar char="-"/>
              <a:defRPr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>
          <a:xfrm>
            <a:off x="690563" y="1773238"/>
            <a:ext cx="7680325" cy="4608512"/>
          </a:xfrm>
        </p:spPr>
        <p:txBody>
          <a:bodyPr/>
          <a:lstStyle/>
          <a:p>
            <a:pPr eaLnBrk="1" hangingPunct="1"/>
            <a:r>
              <a:rPr lang="ru-RU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Для увеличения доходной базы и собираемости земельного налога будет осуществляться активизация проведения муниципального земельного контроля и государственного земельного надзора с целью:</a:t>
            </a:r>
          </a:p>
          <a:p>
            <a:pPr eaLnBrk="1" hangingPunct="1">
              <a:buFontTx/>
              <a:buChar char="-"/>
            </a:pPr>
            <a:r>
              <a:rPr lang="ru-RU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выявления факта неиспользования земельных участков с целью применения повышенной налоговой ставки 1,5% (вместо 0,3%) в отношении земель сельскохозяйственного назначения в связи с неиспользованием в целях сельскохозяйственного производства;</a:t>
            </a:r>
          </a:p>
          <a:p>
            <a:pPr eaLnBrk="1" hangingPunct="1">
              <a:buFontTx/>
              <a:buChar char="-"/>
            </a:pPr>
            <a:r>
              <a:rPr lang="ru-RU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Выявление факта самовольного занятия земельных участков и использования земельных участков без оформленных в установленном порядке правоустанавливающих документов.</a:t>
            </a:r>
          </a:p>
        </p:txBody>
      </p:sp>
      <p:sp>
        <p:nvSpPr>
          <p:cNvPr id="44034" name="TextBox 3"/>
          <p:cNvSpPr txBox="1">
            <a:spLocks noChangeArrowheads="1"/>
          </p:cNvSpPr>
          <p:nvPr/>
        </p:nvSpPr>
        <p:spPr bwMode="auto">
          <a:xfrm>
            <a:off x="303213" y="188913"/>
            <a:ext cx="86614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i="1">
                <a:solidFill>
                  <a:srgbClr val="002060"/>
                </a:solidFill>
              </a:rPr>
              <a:t>Основные направления налоговой политики  муниципального образования  «Угранский район» Смоленской области</a:t>
            </a:r>
            <a:r>
              <a:rPr lang="ru-RU" sz="2400" i="1">
                <a:solidFill>
                  <a:srgbClr val="002060"/>
                </a:solidFill>
              </a:rPr>
              <a:t> </a:t>
            </a:r>
            <a:r>
              <a:rPr lang="ru-RU" sz="2400" b="1" i="1">
                <a:solidFill>
                  <a:srgbClr val="002060"/>
                </a:solidFill>
              </a:rPr>
              <a:t>на 2018 год и плановый период 2019-2020годов</a:t>
            </a:r>
            <a:endParaRPr lang="ru-RU" sz="240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5122" name="Group 66"/>
          <p:cNvGraphicFramePr>
            <a:graphicFrameLocks noGrp="1"/>
          </p:cNvGraphicFramePr>
          <p:nvPr>
            <p:ph sz="quarter" idx="13"/>
          </p:nvPr>
        </p:nvGraphicFramePr>
        <p:xfrm>
          <a:off x="71438" y="1962150"/>
          <a:ext cx="8964612" cy="4872038"/>
        </p:xfrm>
        <a:graphic>
          <a:graphicData uri="http://schemas.openxmlformats.org/drawingml/2006/table">
            <a:tbl>
              <a:tblPr/>
              <a:tblGrid>
                <a:gridCol w="1941512"/>
                <a:gridCol w="2047875"/>
                <a:gridCol w="917575"/>
                <a:gridCol w="846138"/>
                <a:gridCol w="917575"/>
                <a:gridCol w="1130300"/>
                <a:gridCol w="1163637"/>
              </a:tblGrid>
              <a:tr h="438150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Показатели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Отчет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Оценка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Прогноз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5878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588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Численность населения (среднегодовая)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Тыс.чел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7,88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7,70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7,56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7,45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7,36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7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Сельское население (среднегодовая)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Тыс.чел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7,88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7,70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7,56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7,45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7,36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1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Общий коэффициент рождаемости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Число родившихся на 1000 человек населения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7,90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8,30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8,60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13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Общий коэффициент смертности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Число умерших на 1000 человек населения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22,40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22,90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23,10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23,10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667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Коэффициент миграционного прироста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 10000 человек населения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-143,50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-110,40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-79,30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-53,70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-34,00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5119" name="Rectangle 2"/>
          <p:cNvSpPr>
            <a:spLocks noGrp="1" noChangeArrowheads="1"/>
          </p:cNvSpPr>
          <p:nvPr>
            <p:ph type="title"/>
          </p:nvPr>
        </p:nvSpPr>
        <p:spPr>
          <a:xfrm>
            <a:off x="4643438" y="0"/>
            <a:ext cx="4392612" cy="1962150"/>
          </a:xfrm>
        </p:spPr>
        <p:txBody>
          <a:bodyPr/>
          <a:lstStyle/>
          <a:p>
            <a:pPr eaLnBrk="1" hangingPunct="1"/>
            <a:r>
              <a:rPr lang="ru-RU" altLang="ru-RU" sz="1800" b="1" i="1" smtClean="0">
                <a:solidFill>
                  <a:srgbClr val="FF0000"/>
                </a:solidFill>
                <a:latin typeface="Times New Roman" pitchFamily="18" charset="0"/>
                <a:cs typeface="Tunga" pitchFamily="34" charset="0"/>
              </a:rPr>
              <a:t>Основные показатели социально-экономического развития муниципального образования «Угранский район» Смоленской области на 2018 год и плановый период 2019  и 2020 годов</a:t>
            </a:r>
          </a:p>
        </p:txBody>
      </p:sp>
      <p:pic>
        <p:nvPicPr>
          <p:cNvPr id="45120" name="Picture 303" descr="file42505160_3f938d9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500563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7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250825" y="5373688"/>
            <a:ext cx="8716963" cy="1366837"/>
          </a:xfrm>
        </p:spPr>
        <p:txBody>
          <a:bodyPr>
            <a:noAutofit/>
          </a:bodyPr>
          <a:lstStyle/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Times New Roman" pitchFamily="18" charset="0"/>
              <a:buChar char="•"/>
            </a:pPr>
            <a:endParaRPr lang="ru-RU" altLang="ru-RU" sz="1000" b="1" smtClean="0">
              <a:solidFill>
                <a:srgbClr val="006600"/>
              </a:solidFill>
              <a:latin typeface="Times New Roman" pitchFamily="18" charset="0"/>
            </a:endParaRPr>
          </a:p>
          <a:p>
            <a:pPr eaLnBrk="1" hangingPunct="1">
              <a:lnSpc>
                <a:spcPct val="70000"/>
              </a:lnSpc>
              <a:buClr>
                <a:srgbClr val="37435C"/>
              </a:buClr>
            </a:pPr>
            <a:r>
              <a:rPr lang="ru-RU" altLang="ru-RU" sz="14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1.  Территория муниципального района составляет  2 900,0 квадратных километров. 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</a:pPr>
            <a:r>
              <a:rPr lang="ru-RU" altLang="ru-RU" sz="14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2. Территорию муниципального района</a:t>
            </a:r>
            <a:r>
              <a:rPr lang="ru-RU" altLang="ru-RU" sz="14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4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исторически сложившиеся земли населенных пунктов, прилегающие к ним земли общего пользования, территории природопользования населения, рекреационные земли, земли для развития поселений., административный центр с. Угра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</a:pPr>
            <a:r>
              <a:rPr lang="ru-RU" altLang="ru-RU" sz="14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3. В состав входят 3 муниципальных образования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Times New Roman" pitchFamily="18" charset="0"/>
              <a:buChar char="•"/>
            </a:pPr>
            <a:endParaRPr lang="ru-RU" altLang="ru-RU" sz="1400" smtClean="0">
              <a:latin typeface="Times New Roman" pitchFamily="18" charset="0"/>
            </a:endParaRPr>
          </a:p>
        </p:txBody>
      </p:sp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>
          <a:xfrm>
            <a:off x="1123950" y="146050"/>
            <a:ext cx="7237413" cy="762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24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Муниципальное образование «</a:t>
            </a:r>
            <a:r>
              <a:rPr lang="ru-RU" altLang="ru-RU" sz="2400" b="1" i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Угранский</a:t>
            </a:r>
            <a:r>
              <a:rPr lang="ru-RU" altLang="ru-RU" sz="24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район» Смоленской области</a:t>
            </a:r>
          </a:p>
        </p:txBody>
      </p:sp>
      <p:pic>
        <p:nvPicPr>
          <p:cNvPr id="1026" name="Picture 2" descr="D:\карты и схемы\карты районов Смоленской области\карты районов\Угра2.jpg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501429" y="475210"/>
            <a:ext cx="8466123" cy="5139907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  <a:innerShdw blurRad="114300">
              <a:prstClr val="black"/>
            </a:innerShdw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0672" name="Group 320"/>
          <p:cNvGraphicFramePr>
            <a:graphicFrameLocks noGrp="1"/>
          </p:cNvGraphicFramePr>
          <p:nvPr>
            <p:ph sz="quarter" idx="13"/>
          </p:nvPr>
        </p:nvGraphicFramePr>
        <p:xfrm>
          <a:off x="98425" y="188913"/>
          <a:ext cx="8939213" cy="6524625"/>
        </p:xfrm>
        <a:graphic>
          <a:graphicData uri="http://schemas.openxmlformats.org/drawingml/2006/table">
            <a:tbl>
              <a:tblPr/>
              <a:tblGrid>
                <a:gridCol w="3587878">
                  <a:extLst>
                    <a:ext uri="{9D8B030D-6E8A-4147-A177-3AD203B41FA5}"/>
                  </a:extLst>
                </a:gridCol>
                <a:gridCol w="1030429">
                  <a:extLst>
                    <a:ext uri="{9D8B030D-6E8A-4147-A177-3AD203B41FA5}"/>
                  </a:extLst>
                </a:gridCol>
                <a:gridCol w="775925">
                  <a:extLst>
                    <a:ext uri="{9D8B030D-6E8A-4147-A177-3AD203B41FA5}"/>
                  </a:extLst>
                </a:gridCol>
                <a:gridCol w="816273">
                  <a:extLst>
                    <a:ext uri="{9D8B030D-6E8A-4147-A177-3AD203B41FA5}"/>
                  </a:extLst>
                </a:gridCol>
                <a:gridCol w="757303">
                  <a:extLst>
                    <a:ext uri="{9D8B030D-6E8A-4147-A177-3AD203B41FA5}"/>
                  </a:extLst>
                </a:gridCol>
                <a:gridCol w="991633">
                  <a:extLst>
                    <a:ext uri="{9D8B030D-6E8A-4147-A177-3AD203B41FA5}"/>
                  </a:extLst>
                </a:gridCol>
                <a:gridCol w="979217">
                  <a:extLst>
                    <a:ext uri="{9D8B030D-6E8A-4147-A177-3AD203B41FA5}"/>
                  </a:extLst>
                </a:gridCol>
              </a:tblGrid>
              <a:tr h="127589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отгруженных товаров собственного производства, выполненных работ и услуг собственными силами : Обрабатывающие производства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Млн.руб</a:t>
                      </a: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204,55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219,00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229,50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241,00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251,50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39884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Продукция сельского хозяйства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Млн.руб</a:t>
                      </a: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341,40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315,10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332,80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345,50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357,60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7121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Ввод в действие жилых домов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кв. м. в общей площади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4,90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5,40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5,60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112753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Оборот розничной торговли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ценах соответствующих лет; млн. 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182,60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1189,70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196,90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204,60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212,80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39544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платных услуг населению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 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3,90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4,14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4,29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4,45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112753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Инвестиции в основной капитал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ценах соответствующих лет; млн. 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84,09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139,91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120,25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118,88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39714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Уровень безработицы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16,80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97419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Среднемесячная номинальная начисленная заработная плата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19,31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19,40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19,54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19,72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19,96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7813"/>
            <a:ext cx="8229600" cy="1139825"/>
          </a:xfrm>
        </p:spPr>
        <p:txBody>
          <a:bodyPr/>
          <a:lstStyle/>
          <a:p>
            <a:pPr eaLnBrk="1" hangingPunct="1"/>
            <a:r>
              <a:rPr lang="ru-RU" smtClean="0">
                <a:solidFill>
                  <a:schemeClr val="bg1"/>
                </a:solidFill>
                <a:cs typeface="Tunga" pitchFamily="34" charset="0"/>
              </a:rPr>
              <a:t> </a:t>
            </a:r>
          </a:p>
        </p:txBody>
      </p:sp>
      <p:sp>
        <p:nvSpPr>
          <p:cNvPr id="4112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63500" y="261938"/>
            <a:ext cx="9080500" cy="7689850"/>
          </a:xfrm>
        </p:spPr>
        <p:txBody>
          <a:bodyPr rtlCol="0"/>
          <a:lstStyle/>
          <a:p>
            <a:pPr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5"/>
              </a:buClr>
              <a:buFont typeface="Wingdings" pitchFamily="2" charset="2"/>
              <a:buNone/>
              <a:defRPr/>
            </a:pPr>
            <a:r>
              <a:rPr lang="ru-RU" dirty="0" smtClean="0"/>
              <a:t>  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бюджета-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безвозмездные  и безвозвратные поступления денежных средств в бюджет.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5"/>
              </a:buClr>
              <a:buFont typeface="Wingdings" pitchFamily="2" charset="2"/>
              <a:buNone/>
              <a:defRPr/>
            </a:pPr>
            <a:endParaRPr lang="ru-RU" i="1" dirty="0" smtClean="0">
              <a:solidFill>
                <a:srgbClr val="CC0066"/>
              </a:solidFill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5"/>
              </a:buClr>
              <a:buFont typeface="Wingdings" pitchFamily="2" charset="2"/>
              <a:buNone/>
              <a:defRPr/>
            </a:pPr>
            <a:r>
              <a:rPr lang="ru-RU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 доходы- </a:t>
            </a: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доходы от предусмотренных законодательством Российской  Федерации федеральных налогов и сборов, в том числе предусмотренных специальными налоговыми режимами, и законодательством  Смоленской области  от региональных налогов. 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5"/>
              </a:buClr>
              <a:buFont typeface="Wingdings" pitchFamily="2" charset="2"/>
              <a:buNone/>
              <a:defRPr/>
            </a:pPr>
            <a:endParaRPr lang="ru-RU" b="1" dirty="0" smtClean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5"/>
              </a:buClr>
              <a:buFont typeface="Wingdings" pitchFamily="2" charset="2"/>
              <a:buNone/>
              <a:defRPr/>
            </a:pPr>
            <a:endParaRPr lang="ru-RU" b="1" dirty="0" smtClean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5"/>
              </a:buClr>
              <a:buFont typeface="Wingdings" pitchFamily="2" charset="2"/>
              <a:buNone/>
              <a:defRPr/>
            </a:pPr>
            <a:endParaRPr lang="ru-RU" b="1" dirty="0" smtClean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5"/>
              </a:buClr>
              <a:buFont typeface="Wingdings" pitchFamily="2" charset="2"/>
              <a:buNone/>
              <a:defRPr/>
            </a:pPr>
            <a:endParaRPr lang="ru-RU" b="1" dirty="0" smtClean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5"/>
              </a:buClr>
              <a:buFont typeface="Wingdings" pitchFamily="2" charset="2"/>
              <a:buNone/>
              <a:defRPr/>
            </a:pPr>
            <a:endParaRPr lang="ru-RU" b="1" dirty="0" smtClean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5"/>
              </a:buClr>
              <a:buFont typeface="Wingdings" pitchFamily="2" charset="2"/>
              <a:buNone/>
              <a:defRPr/>
            </a:pPr>
            <a:endParaRPr lang="ru-RU" b="1" dirty="0" smtClean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5"/>
              </a:buClr>
              <a:buFont typeface="Wingdings" pitchFamily="2" charset="2"/>
              <a:buNone/>
              <a:defRPr/>
            </a:pPr>
            <a:endParaRPr lang="ru-RU" b="1" dirty="0" smtClean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5"/>
              </a:buClr>
              <a:buFont typeface="Wingdings" pitchFamily="2" charset="2"/>
              <a:buNone/>
              <a:defRPr/>
            </a:pPr>
            <a:endParaRPr lang="ru-RU" b="1" dirty="0" smtClean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5"/>
              </a:buClr>
              <a:buFont typeface="Wingdings" pitchFamily="2" charset="2"/>
              <a:buNone/>
              <a:defRPr/>
            </a:pPr>
            <a:endParaRPr lang="ru-RU" b="1" dirty="0" smtClean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5"/>
              </a:buClr>
              <a:buFont typeface="Wingdings" pitchFamily="2" charset="2"/>
              <a:buNone/>
              <a:defRPr/>
            </a:pPr>
            <a:endParaRPr lang="ru-RU" b="1" dirty="0" smtClean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5"/>
              </a:buClr>
              <a:buFont typeface="Wingdings" pitchFamily="2" charset="2"/>
              <a:buNone/>
              <a:defRPr/>
            </a:pPr>
            <a:endParaRPr lang="ru-RU" b="1" dirty="0" smtClean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5"/>
              </a:buClr>
              <a:buFont typeface="Wingdings" pitchFamily="2" charset="2"/>
              <a:buNone/>
              <a:defRPr/>
            </a:pPr>
            <a:r>
              <a:rPr lang="ru-RU" b="1" dirty="0" smtClean="0"/>
              <a:t>     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5"/>
              </a:buClr>
              <a:buFont typeface="Wingdings" pitchFamily="2" charset="2"/>
              <a:buNone/>
              <a:defRPr/>
            </a:pPr>
            <a:r>
              <a:rPr lang="ru-RU" b="1" dirty="0" smtClean="0"/>
              <a:t>     </a:t>
            </a:r>
          </a:p>
        </p:txBody>
      </p:sp>
      <p:graphicFrame>
        <p:nvGraphicFramePr>
          <p:cNvPr id="3" name="Схема 2"/>
          <p:cNvGraphicFramePr/>
          <p:nvPr/>
        </p:nvGraphicFramePr>
        <p:xfrm>
          <a:off x="251520" y="2420888"/>
          <a:ext cx="8712968" cy="4320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7108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0825" y="2420938"/>
            <a:ext cx="4897438" cy="188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11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11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11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11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2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58775" y="188913"/>
            <a:ext cx="8229600" cy="1795462"/>
          </a:xfrm>
        </p:spPr>
        <p:txBody>
          <a:bodyPr/>
          <a:lstStyle/>
          <a:p>
            <a:pPr eaLnBrk="1" hangingPunct="1"/>
            <a:r>
              <a:rPr lang="ru-RU" sz="1800" b="1" smtClean="0">
                <a:solidFill>
                  <a:srgbClr val="CC0066"/>
                </a:solidFill>
                <a:cs typeface="Tunga" pitchFamily="34" charset="0"/>
              </a:rPr>
              <a:t/>
            </a:r>
            <a:br>
              <a:rPr lang="ru-RU" sz="1800" b="1" smtClean="0">
                <a:solidFill>
                  <a:srgbClr val="CC0066"/>
                </a:solidFill>
                <a:cs typeface="Tunga" pitchFamily="34" charset="0"/>
              </a:rPr>
            </a:br>
            <a:r>
              <a:rPr lang="ru-RU" sz="1800" b="1" smtClean="0">
                <a:solidFill>
                  <a:srgbClr val="CC0066"/>
                </a:solidFill>
                <a:cs typeface="Tunga" pitchFamily="34" charset="0"/>
              </a:rPr>
              <a:t/>
            </a:r>
            <a:br>
              <a:rPr lang="ru-RU" sz="1800" b="1" smtClean="0">
                <a:solidFill>
                  <a:srgbClr val="CC0066"/>
                </a:solidFill>
                <a:cs typeface="Tunga" pitchFamily="34" charset="0"/>
              </a:rPr>
            </a:br>
            <a:r>
              <a:rPr lang="ru-RU" sz="1800" b="1" smtClean="0">
                <a:solidFill>
                  <a:srgbClr val="CC0066"/>
                </a:solidFill>
                <a:cs typeface="Tunga" pitchFamily="34" charset="0"/>
              </a:rPr>
              <a:t/>
            </a:r>
            <a:br>
              <a:rPr lang="ru-RU" sz="1800" b="1" smtClean="0">
                <a:solidFill>
                  <a:srgbClr val="CC0066"/>
                </a:solidFill>
                <a:cs typeface="Tunga" pitchFamily="34" charset="0"/>
              </a:rPr>
            </a:br>
            <a:r>
              <a:rPr 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Неналоговые доходы</a:t>
            </a:r>
            <a:r>
              <a:rPr lang="ru-RU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0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платежи, которые включают в себя возмездные операции от прямого предоставления государством за пользование имущества и природных ресурсов, от различного вида услуг, а также платежи в виде  штрафов или иных санкций за нарушение законодательства</a:t>
            </a:r>
            <a:r>
              <a:rPr lang="ru-RU" sz="20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800" b="1" i="1" smtClean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Схема 1"/>
          <p:cNvGraphicFramePr/>
          <p:nvPr/>
        </p:nvGraphicFramePr>
        <p:xfrm>
          <a:off x="358775" y="1989138"/>
          <a:ext cx="8785225" cy="45362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4213" y="188913"/>
            <a:ext cx="8459787" cy="1223962"/>
          </a:xfrm>
        </p:spPr>
        <p:txBody>
          <a:bodyPr/>
          <a:lstStyle/>
          <a:p>
            <a:pPr eaLnBrk="1" hangingPunct="1"/>
            <a:r>
              <a:rPr lang="ru-RU" sz="1600" b="1" smtClean="0">
                <a:solidFill>
                  <a:schemeClr val="bg1"/>
                </a:solidFill>
                <a:cs typeface="Tunga" pitchFamily="34" charset="0"/>
              </a:rPr>
              <a:t/>
            </a:r>
            <a:br>
              <a:rPr lang="ru-RU" sz="1600" b="1" smtClean="0">
                <a:solidFill>
                  <a:schemeClr val="bg1"/>
                </a:solidFill>
                <a:cs typeface="Tunga" pitchFamily="34" charset="0"/>
              </a:rPr>
            </a:br>
            <a:r>
              <a:rPr lang="ru-RU" sz="1600" b="1" smtClean="0">
                <a:solidFill>
                  <a:schemeClr val="bg1"/>
                </a:solidFill>
                <a:cs typeface="Tunga" pitchFamily="34" charset="0"/>
              </a:rPr>
              <a:t/>
            </a:r>
            <a:br>
              <a:rPr lang="ru-RU" sz="1600" b="1" smtClean="0">
                <a:solidFill>
                  <a:schemeClr val="bg1"/>
                </a:solidFill>
                <a:cs typeface="Tunga" pitchFamily="34" charset="0"/>
              </a:rPr>
            </a:br>
            <a:r>
              <a:rPr lang="ru-RU" sz="1600" b="1" smtClean="0">
                <a:solidFill>
                  <a:schemeClr val="bg1"/>
                </a:solidFill>
                <a:cs typeface="Tunga" pitchFamily="34" charset="0"/>
              </a:rPr>
              <a:t/>
            </a:r>
            <a:br>
              <a:rPr lang="ru-RU" sz="1600" b="1" smtClean="0">
                <a:solidFill>
                  <a:schemeClr val="bg1"/>
                </a:solidFill>
                <a:cs typeface="Tunga" pitchFamily="34" charset="0"/>
              </a:rPr>
            </a:br>
            <a:r>
              <a:rPr 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Безвозмездные поступления-</a:t>
            </a:r>
            <a:r>
              <a:rPr lang="ru-RU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поступающие в бюджет денежные средства на безвозвратной  и безвозмездной  основе из областного бюджета( межбюджетные трансферты в виде дотаций, субсидий, субвенций), а также перечисления от физических и юридических лиц.</a:t>
            </a:r>
            <a:endParaRPr lang="ru-RU" sz="1800" smtClean="0">
              <a:solidFill>
                <a:schemeClr val="bg1"/>
              </a:solidFill>
              <a:cs typeface="Tunga" pitchFamily="34" charset="0"/>
            </a:endParaRPr>
          </a:p>
        </p:txBody>
      </p:sp>
      <p:sp>
        <p:nvSpPr>
          <p:cNvPr id="48130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600200"/>
            <a:ext cx="4038600" cy="4530725"/>
          </a:xfrm>
        </p:spPr>
        <p:txBody>
          <a:bodyPr/>
          <a:lstStyle/>
          <a:p>
            <a:pPr eaLnBrk="1" hangingPunct="1"/>
            <a:endParaRPr lang="ru-RU" sz="1200" smtClean="0"/>
          </a:p>
          <a:p>
            <a:pPr eaLnBrk="1" hangingPunct="1"/>
            <a:endParaRPr lang="ru-RU" sz="1200" smtClean="0"/>
          </a:p>
        </p:txBody>
      </p:sp>
      <p:graphicFrame>
        <p:nvGraphicFramePr>
          <p:cNvPr id="2" name="Схема 1"/>
          <p:cNvGraphicFramePr/>
          <p:nvPr/>
        </p:nvGraphicFramePr>
        <p:xfrm>
          <a:off x="827584" y="1609724"/>
          <a:ext cx="7920880" cy="52578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1" name="Прямоугольник 1"/>
          <p:cNvSpPr>
            <a:spLocks noChangeArrowheads="1"/>
          </p:cNvSpPr>
          <p:nvPr/>
        </p:nvSpPr>
        <p:spPr bwMode="auto">
          <a:xfrm rot="10800000" flipV="1">
            <a:off x="395288" y="184150"/>
            <a:ext cx="8640762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400" b="1">
                <a:solidFill>
                  <a:srgbClr val="FF0000"/>
                </a:solidFill>
              </a:rPr>
              <a:t>Доходы бюджета муниципального образования «Угранский район» Смоленской  области  на  2018 год ( в тыс. руб.)</a:t>
            </a:r>
          </a:p>
        </p:txBody>
      </p:sp>
      <p:graphicFrame>
        <p:nvGraphicFramePr>
          <p:cNvPr id="50180" name="Object 3"/>
          <p:cNvGraphicFramePr>
            <a:graphicFrameLocks/>
          </p:cNvGraphicFramePr>
          <p:nvPr/>
        </p:nvGraphicFramePr>
        <p:xfrm>
          <a:off x="65088" y="1412875"/>
          <a:ext cx="8885237" cy="5319713"/>
        </p:xfrm>
        <a:graphic>
          <a:graphicData uri="http://schemas.openxmlformats.org/presentationml/2006/ole">
            <p:oleObj spid="_x0000_s50180" r:id="rId3" imgW="8882642" imgH="5316173" progId="Excel.Chart.8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/>
          <p:cNvSpPr>
            <a:spLocks noGrp="1"/>
          </p:cNvSpPr>
          <p:nvPr>
            <p:ph type="title" idx="4294967295"/>
          </p:nvPr>
        </p:nvSpPr>
        <p:spPr>
          <a:xfrm>
            <a:off x="352425" y="228600"/>
            <a:ext cx="8396288" cy="1066800"/>
          </a:xfrm>
        </p:spPr>
        <p:txBody>
          <a:bodyPr/>
          <a:lstStyle/>
          <a:p>
            <a:pPr algn="ctr"/>
            <a:r>
              <a:rPr lang="ru-RU" sz="2800" i="1" smtClean="0">
                <a:solidFill>
                  <a:srgbClr val="FF3300"/>
                </a:solidFill>
                <a:latin typeface="Times New Roman" pitchFamily="18" charset="0"/>
                <a:cs typeface="Tunga" pitchFamily="34" charset="0"/>
              </a:rPr>
              <a:t>Особенности планирования доходов</a:t>
            </a:r>
          </a:p>
        </p:txBody>
      </p:sp>
      <p:sp>
        <p:nvSpPr>
          <p:cNvPr id="78851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463675"/>
            <a:ext cx="8396288" cy="5060950"/>
          </a:xfrm>
        </p:spPr>
        <p:txBody>
          <a:bodyPr rtlCol="0"/>
          <a:lstStyle/>
          <a:p>
            <a:pPr>
              <a:buFont typeface="Wingdings" pitchFamily="2" charset="2"/>
              <a:buChar char="ü"/>
              <a:defRPr/>
            </a:pP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 бюджеты муниципальных образований будут зачисляться доходы от акцизов на нефтепродукты, производимые на территории Российской Федерации. Размеры дифференцированных нормативов отчислений устанавливаются исходя из протяженности автомобильных дорог местного значения, находящихся в собственности соответствующих муниципальных образований.</a:t>
            </a:r>
          </a:p>
          <a:p>
            <a:pPr>
              <a:buFont typeface="Wingdings" pitchFamily="2" charset="2"/>
              <a:buChar char="ü"/>
              <a:defRPr/>
            </a:pP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Прогнозирование неналоговых доходов бюджета по доходам от сдачи в аренду имущества, находящегося в муниципальной собственности, по плате за негативное воздействие на окружающую среду, арендной плате за земли, по прочим доходам от оказания платных услуг и компенсации затрат государства, штрафам, осуществляется на основании данных администраторов указанных видов доходов.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/>
          <p:cNvSpPr>
            <a:spLocks noGrp="1"/>
          </p:cNvSpPr>
          <p:nvPr>
            <p:ph type="title" idx="4294967295"/>
          </p:nvPr>
        </p:nvSpPr>
        <p:spPr>
          <a:xfrm>
            <a:off x="611188" y="176213"/>
            <a:ext cx="7680325" cy="746125"/>
          </a:xfrm>
        </p:spPr>
        <p:txBody>
          <a:bodyPr/>
          <a:lstStyle/>
          <a:p>
            <a:pPr algn="ctr"/>
            <a:r>
              <a:rPr lang="ru-RU" sz="2800" i="1" smtClean="0">
                <a:solidFill>
                  <a:srgbClr val="FF3300"/>
                </a:solidFill>
                <a:latin typeface="Times New Roman" pitchFamily="18" charset="0"/>
                <a:cs typeface="Tunga" pitchFamily="34" charset="0"/>
              </a:rPr>
              <a:t>Направления увеличения доходной базы</a:t>
            </a:r>
          </a:p>
        </p:txBody>
      </p:sp>
      <p:sp>
        <p:nvSpPr>
          <p:cNvPr id="79875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463675"/>
            <a:ext cx="8791575" cy="4343400"/>
          </a:xfrm>
        </p:spPr>
        <p:txBody>
          <a:bodyPr rtlCol="0"/>
          <a:lstStyle/>
          <a:p>
            <a:pPr algn="ctr">
              <a:buFont typeface="Wingdings" pitchFamily="2" charset="2"/>
              <a:buChar char="Ø"/>
              <a:defRPr/>
            </a:pPr>
            <a:r>
              <a:rPr lang="ru-RU" i="1" smtClean="0">
                <a:solidFill>
                  <a:schemeClr val="bg1"/>
                </a:solidFill>
                <a:latin typeface="Times New Roman" pitchFamily="18" charset="0"/>
              </a:rPr>
              <a:t>Совершенствование налогового администрирования и повышения уровня ответственности главных администраторов доходов</a:t>
            </a:r>
          </a:p>
          <a:p>
            <a:pPr algn="ctr">
              <a:buFont typeface="Wingdings" pitchFamily="2" charset="2"/>
              <a:buChar char="Ø"/>
              <a:defRPr/>
            </a:pPr>
            <a:r>
              <a:rPr lang="ru-RU" i="1" smtClean="0">
                <a:solidFill>
                  <a:schemeClr val="bg1"/>
                </a:solidFill>
                <a:latin typeface="Times New Roman" pitchFamily="18" charset="0"/>
              </a:rPr>
              <a:t>Сокращение недоимки по налогам</a:t>
            </a:r>
          </a:p>
          <a:p>
            <a:pPr algn="ctr">
              <a:buFont typeface="Wingdings" pitchFamily="2" charset="2"/>
              <a:buChar char="Ø"/>
              <a:defRPr/>
            </a:pPr>
            <a:r>
              <a:rPr lang="ru-RU" i="1" smtClean="0">
                <a:solidFill>
                  <a:schemeClr val="bg1"/>
                </a:solidFill>
                <a:latin typeface="Times New Roman" pitchFamily="18" charset="0"/>
              </a:rPr>
              <a:t>Совершенствование прогнозирования доходной и расходной части бюджета</a:t>
            </a:r>
          </a:p>
          <a:p>
            <a:pPr algn="ctr">
              <a:buFont typeface="Wingdings" pitchFamily="2" charset="2"/>
              <a:buChar char="Ø"/>
              <a:defRPr/>
            </a:pPr>
            <a:r>
              <a:rPr lang="ru-RU" i="1" smtClean="0">
                <a:solidFill>
                  <a:schemeClr val="bg1"/>
                </a:solidFill>
                <a:latin typeface="Times New Roman" pitchFamily="18" charset="0"/>
              </a:rPr>
              <a:t>Создание условий для обеспечения устойчивого исполнения местных бюджетов</a:t>
            </a:r>
          </a:p>
          <a:p>
            <a:pPr algn="ctr">
              <a:buFont typeface="Wingdings" pitchFamily="2" charset="2"/>
              <a:buChar char="Ø"/>
              <a:defRPr/>
            </a:pPr>
            <a:r>
              <a:rPr lang="ru-RU" i="1" smtClean="0">
                <a:solidFill>
                  <a:schemeClr val="bg1"/>
                </a:solidFill>
                <a:latin typeface="Times New Roman" pitchFamily="18" charset="0"/>
              </a:rPr>
              <a:t>Повышение эффективности управления муниципальной собственностью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7813"/>
            <a:ext cx="8229600" cy="1139825"/>
          </a:xfrm>
        </p:spPr>
        <p:txBody>
          <a:bodyPr/>
          <a:lstStyle/>
          <a:p>
            <a:pPr eaLnBrk="1" hangingPunct="1"/>
            <a:r>
              <a:rPr lang="ru-RU" sz="2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Какие  налоги уплачивают в местный бюджет граждане муниципального образования?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sz="half" idx="4294967295"/>
          </p:nvPr>
        </p:nvSpPr>
        <p:spPr>
          <a:xfrm>
            <a:off x="0" y="1557338"/>
            <a:ext cx="5003800" cy="4895850"/>
          </a:xfrm>
        </p:spPr>
        <p:txBody>
          <a:bodyPr rtlCol="0"/>
          <a:lstStyle/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2900" smtClean="0">
                <a:solidFill>
                  <a:schemeClr val="bg1"/>
                </a:solidFill>
              </a:rPr>
              <a:t> </a:t>
            </a:r>
            <a:r>
              <a:rPr lang="ru-RU" sz="16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Налог на доходы 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6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физических лиц 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6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 Глава 23 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6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Налогового кодекса 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6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Российской федерации)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endParaRPr lang="ru-RU" sz="1600" b="1" i="1" smtClean="0">
              <a:solidFill>
                <a:schemeClr val="bg1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6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b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5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Ставка  налога 13%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500" b="1" smtClean="0">
                <a:solidFill>
                  <a:schemeClr val="bg1"/>
                </a:solidFill>
              </a:rPr>
              <a:t> </a:t>
            </a:r>
            <a:r>
              <a:rPr lang="ru-RU" sz="15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отдельных случаях: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9%</a:t>
            </a:r>
            <a:r>
              <a:rPr lang="ru-RU" sz="15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5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отношении доходов от долевого  участия в деятельности организаций, полученных в виде дивидендов;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5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30%- </a:t>
            </a:r>
            <a:r>
              <a:rPr lang="ru-RU" sz="15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 отношении всех доходов, получаемых физическими лицами- иностранными гражданами;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5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35%- </a:t>
            </a:r>
            <a:r>
              <a:rPr lang="ru-RU" sz="15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отношении стоимости полученных выигрышей и призов</a:t>
            </a:r>
          </a:p>
        </p:txBody>
      </p:sp>
      <p:sp>
        <p:nvSpPr>
          <p:cNvPr id="21508" name="Rectangle 10"/>
          <p:cNvSpPr>
            <a:spLocks noGrp="1" noChangeArrowheads="1"/>
          </p:cNvSpPr>
          <p:nvPr>
            <p:ph sz="half" idx="4294967295"/>
          </p:nvPr>
        </p:nvSpPr>
        <p:spPr>
          <a:xfrm>
            <a:off x="4859338" y="1557338"/>
            <a:ext cx="4284662" cy="5111750"/>
          </a:xfrm>
        </p:spPr>
        <p:txBody>
          <a:bodyPr rtlCol="0"/>
          <a:lstStyle/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2300" smtClean="0">
                <a:solidFill>
                  <a:schemeClr val="bg1"/>
                </a:solidFill>
              </a:rPr>
              <a:t> 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endParaRPr lang="ru-RU" sz="1700" b="1" smtClean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7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Предоставление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7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налоговых вычетов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endParaRPr lang="ru-RU" sz="1700" b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endParaRPr lang="ru-RU" sz="1700" b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7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Социальные</a:t>
            </a:r>
            <a:r>
              <a:rPr lang="ru-RU" sz="1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в сумме,  уплаченной: за обучение, на лечение, дополнительных страховых взносов на накопительную часть трудовой  пенсии.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Стандартные,</a:t>
            </a:r>
            <a:r>
              <a:rPr lang="ru-RU" sz="1400" b="1" u="sng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том числе на 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детей.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Профессиональные</a:t>
            </a:r>
            <a:r>
              <a:rPr lang="ru-RU" sz="1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в том числе для  нотариусов, адвокатов, лиц, получающих авторские  вознаграждения.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400" b="1" u="sng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Имущественные</a:t>
            </a:r>
            <a:r>
              <a:rPr lang="ru-RU" sz="1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в том числе на приобретение  жилья.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endParaRPr lang="ru-RU" sz="1400" b="1" smtClean="0">
              <a:solidFill>
                <a:schemeClr val="bg1"/>
              </a:solidFill>
            </a:endParaRPr>
          </a:p>
        </p:txBody>
      </p:sp>
      <p:sp>
        <p:nvSpPr>
          <p:cNvPr id="50180" name="AutoShape 9"/>
          <p:cNvSpPr>
            <a:spLocks noChangeArrowheads="1"/>
          </p:cNvSpPr>
          <p:nvPr/>
        </p:nvSpPr>
        <p:spPr bwMode="auto">
          <a:xfrm>
            <a:off x="2916238" y="2420938"/>
            <a:ext cx="1582737" cy="558800"/>
          </a:xfrm>
          <a:prstGeom prst="rightArrow">
            <a:avLst>
              <a:gd name="adj1" fmla="val 50000"/>
              <a:gd name="adj2" fmla="val 38631"/>
            </a:avLst>
          </a:prstGeom>
          <a:solidFill>
            <a:schemeClr val="accent5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ru-RU" altLang="ru-RU" sz="1600">
              <a:solidFill>
                <a:srgbClr val="CC3300"/>
              </a:solidFill>
              <a:latin typeface="Verdana" pitchFamily="34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5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5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15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15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5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5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15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15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150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150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1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1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15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15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150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150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150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150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 nodeType="clickPar">
                      <p:stCondLst>
                        <p:cond delay="indefinite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150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150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150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150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 nodeType="clickPar">
                      <p:stCondLst>
                        <p:cond delay="indefinite"/>
                      </p:stCondLst>
                      <p:childTnLst>
                        <p:par>
                          <p:cTn id="1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150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150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 build="p"/>
      <p:bldP spid="21508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52"/>
          <p:cNvSpPr>
            <a:spLocks noGrp="1" noChangeArrowheads="1"/>
          </p:cNvSpPr>
          <p:nvPr>
            <p:ph type="title" idx="4294967295"/>
          </p:nvPr>
        </p:nvSpPr>
        <p:spPr>
          <a:xfrm>
            <a:off x="708025" y="200025"/>
            <a:ext cx="7908925" cy="936625"/>
          </a:xfrm>
        </p:spPr>
        <p:txBody>
          <a:bodyPr/>
          <a:lstStyle/>
          <a:p>
            <a:pPr eaLnBrk="1" hangingPunct="1"/>
            <a:r>
              <a:rPr lang="ru-RU" sz="2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Нормативы зачисления налогов на территории  муниципального образования « Угранский район» Смоленской  области  на 2018 год</a:t>
            </a:r>
          </a:p>
        </p:txBody>
      </p:sp>
      <p:graphicFrame>
        <p:nvGraphicFramePr>
          <p:cNvPr id="29766" name="Group 70"/>
          <p:cNvGraphicFramePr>
            <a:graphicFrameLocks noGrp="1"/>
          </p:cNvGraphicFramePr>
          <p:nvPr/>
        </p:nvGraphicFramePr>
        <p:xfrm>
          <a:off x="250825" y="1444625"/>
          <a:ext cx="8713788" cy="5043488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4764088">
                  <a:extLst>
                    <a:ext uri="{9D8B030D-6E8A-4147-A177-3AD203B41FA5}"/>
                  </a:extLst>
                </a:gridCol>
                <a:gridCol w="2097087">
                  <a:extLst>
                    <a:ext uri="{9D8B030D-6E8A-4147-A177-3AD203B41FA5}"/>
                  </a:extLst>
                </a:gridCol>
                <a:gridCol w="1852613">
                  <a:extLst>
                    <a:ext uri="{9D8B030D-6E8A-4147-A177-3AD203B41FA5}"/>
                  </a:extLst>
                </a:gridCol>
              </a:tblGrid>
              <a:tr h="385809">
                <a:tc rowSpan="2"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Налоги  и сборы, установленные законодательством</a:t>
                      </a:r>
                    </a:p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УРОВНИ БЮДЖЕТА</a:t>
                      </a:r>
                      <a:endParaRPr kumimoji="0" lang="ru-RU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868468">
                <a:tc vMerge="1"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400" b="1" i="1" u="sng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Бюджет  муниципального образования </a:t>
                      </a:r>
                      <a:endParaRPr kumimoji="0" lang="ru-RU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Бюджеты   сельских поселений </a:t>
                      </a:r>
                      <a:endParaRPr kumimoji="0" lang="ru-RU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301661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Федеральные в </a:t>
                      </a:r>
                      <a:r>
                        <a:rPr kumimoji="0" lang="ru-RU" sz="14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т.ч</a:t>
                      </a: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300074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1. Налог на доходы физических лиц 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30,248%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9,99 %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3143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Налог со специальными налоговыми режимами, в </a:t>
                      </a:r>
                      <a:r>
                        <a:rPr kumimoji="0" lang="ru-RU" sz="14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т.ч</a:t>
                      </a: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300074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2.1. Единый налог на вмененный доход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282609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2.2. Единый сельскохозяйственный налог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50%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50%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504886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2.3. Налог, взимаемый в связи в связи с  применением патентной системы налогообложения 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45725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Налог на добычу общераспространенных полезных ископаемых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300074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Местные 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300074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Налоги на имущество в </a:t>
                      </a:r>
                      <a:r>
                        <a:rPr kumimoji="0" lang="ru-RU" sz="14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т.ч</a:t>
                      </a: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30325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1.1. налог на имущество физических лиц 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300074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1.2. Земельный налог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7813"/>
            <a:ext cx="8229600" cy="1063625"/>
          </a:xfrm>
        </p:spPr>
        <p:txBody>
          <a:bodyPr/>
          <a:lstStyle/>
          <a:p>
            <a:pPr eaLnBrk="1" hangingPunct="1"/>
            <a:r>
              <a:rPr lang="ru-RU" sz="2400" b="1" u="sng" smtClean="0">
                <a:solidFill>
                  <a:srgbClr val="CC0066"/>
                </a:solidFill>
                <a:cs typeface="Tunga" pitchFamily="34" charset="0"/>
              </a:rPr>
              <a:t> 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0" y="533400"/>
            <a:ext cx="3779838" cy="33274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2800" b="1" smtClean="0">
                <a:solidFill>
                  <a:schemeClr val="bg1"/>
                </a:solidFill>
                <a:latin typeface="Bodoni MT Black" pitchFamily="18" charset="0"/>
              </a:rPr>
              <a:t>.</a:t>
            </a:r>
            <a:r>
              <a:rPr lang="ru-RU" sz="2800" b="1" smtClean="0">
                <a:solidFill>
                  <a:schemeClr val="bg1"/>
                </a:solidFill>
                <a:latin typeface="Times New Roman" pitchFamily="18" charset="0"/>
              </a:rPr>
              <a:t>  </a:t>
            </a:r>
            <a:r>
              <a:rPr lang="ru-RU" sz="20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Расходы бюджета – выплачиваемые из бюджета денежные средства, за исключением средств, являющихся источниками финансирования дефицита бюджета.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ru-RU" smtClean="0">
              <a:solidFill>
                <a:schemeClr val="bg1"/>
              </a:solidFill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ru-RU" smtClean="0">
              <a:solidFill>
                <a:schemeClr val="bg1"/>
              </a:solidFill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ru-RU" smtClean="0">
              <a:solidFill>
                <a:schemeClr val="bg1"/>
              </a:solidFill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ru-RU" smtClean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48131" name="WordArt 6"/>
          <p:cNvSpPr>
            <a:spLocks noChangeArrowheads="1" noChangeShapeType="1" noTextEdit="1"/>
          </p:cNvSpPr>
          <p:nvPr/>
        </p:nvSpPr>
        <p:spPr bwMode="auto">
          <a:xfrm>
            <a:off x="1939925" y="271463"/>
            <a:ext cx="5238750" cy="261937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>
              <a:defRPr/>
            </a:pPr>
            <a:r>
              <a:rPr lang="ru-RU" sz="3600" b="1" kern="1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/>
                <a:cs typeface="Arial"/>
              </a:rPr>
              <a:t>                          </a:t>
            </a:r>
          </a:p>
        </p:txBody>
      </p:sp>
      <p:pic>
        <p:nvPicPr>
          <p:cNvPr id="5632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573463"/>
            <a:ext cx="4465638" cy="328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65638" y="477838"/>
            <a:ext cx="4678362" cy="322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6" name="TextBox 1"/>
          <p:cNvSpPr txBox="1">
            <a:spLocks noChangeArrowheads="1"/>
          </p:cNvSpPr>
          <p:nvPr/>
        </p:nvSpPr>
        <p:spPr bwMode="auto">
          <a:xfrm>
            <a:off x="4562475" y="3705225"/>
            <a:ext cx="4581525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2800" b="1">
                <a:solidFill>
                  <a:schemeClr val="bg1"/>
                </a:solidFill>
                <a:latin typeface="Bodoni MT Black" pitchFamily="18" charset="0"/>
              </a:rPr>
              <a:t>.</a:t>
            </a:r>
            <a:r>
              <a:rPr lang="ru-RU" b="1">
                <a:solidFill>
                  <a:schemeClr val="bg1"/>
                </a:solidFill>
                <a:latin typeface="Bodoni MT Black" pitchFamily="18" charset="0"/>
              </a:rPr>
              <a:t>  </a:t>
            </a:r>
            <a:r>
              <a:rPr lang="ru-RU" sz="2000">
                <a:solidFill>
                  <a:schemeClr val="bg1"/>
                </a:solidFill>
              </a:rPr>
              <a:t>Формирование расходов  осуществляется в соответствии с расходными обязательствами, обусловленными установленным законодательством разграничением полномочий, исполнение которых должно происходить в очередном финансовом году</a:t>
            </a:r>
            <a:r>
              <a:rPr lang="ru-RU" sz="2000" b="1">
                <a:solidFill>
                  <a:schemeClr val="bg1"/>
                </a:solidFill>
              </a:rPr>
              <a:t>.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ru-RU" b="1">
              <a:solidFill>
                <a:schemeClr val="bg1"/>
              </a:solidFill>
            </a:endParaRPr>
          </a:p>
          <a:p>
            <a:endParaRPr 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204788" y="4986338"/>
            <a:ext cx="8882062" cy="1871662"/>
          </a:xfrm>
        </p:spPr>
        <p:txBody>
          <a:bodyPr rtlCol="0"/>
          <a:lstStyle/>
          <a:p>
            <a:pPr algn="ctr" eaLnBrk="1" fontAlgn="auto" hangingPunct="1">
              <a:spcAft>
                <a:spcPts val="0"/>
              </a:spcAft>
              <a:buClr>
                <a:schemeClr val="accent5"/>
              </a:buClr>
              <a:buFontTx/>
              <a:buNone/>
              <a:defRPr/>
            </a:pPr>
            <a:r>
              <a:rPr lang="ru-RU" altLang="ru-RU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Основные понятия и термины, применяемые при составлении брошюры «БЮДЖЕТ ДЛЯ ГРАЖДАН»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11300" y="0"/>
            <a:ext cx="6267450" cy="501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/>
        </p:nvGraphicFramePr>
        <p:xfrm>
          <a:off x="323528" y="188640"/>
          <a:ext cx="8640960" cy="6669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1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0" y="0"/>
            <a:ext cx="9144000" cy="6858000"/>
          </a:xfrm>
        </p:spPr>
        <p:txBody>
          <a:bodyPr/>
          <a:lstStyle/>
          <a:p>
            <a:pPr algn="ctr"/>
            <a:r>
              <a:rPr lang="ru-RU" sz="24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БЮДЖЕТНАЯ КЛАССИФИКАЦИЯ</a:t>
            </a: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-  </a:t>
            </a:r>
            <a:r>
              <a:rPr lang="ru-RU" sz="20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систематизированная группировка доходов и расходов бюджета по однородным признакам, определяемая природой местного бюджета.</a:t>
            </a:r>
          </a:p>
          <a:p>
            <a:pPr algn="ctr"/>
            <a:r>
              <a:rPr lang="ru-RU" sz="16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расходов бюджетов </a:t>
            </a:r>
            <a:r>
              <a:rPr lang="ru-RU" sz="1600" b="1" smtClean="0">
                <a:solidFill>
                  <a:srgbClr val="000000"/>
                </a:solidFill>
                <a:cs typeface="Times New Roman" pitchFamily="18" charset="0"/>
              </a:rPr>
              <a:t>–</a:t>
            </a:r>
            <a:r>
              <a:rPr lang="ru-RU" sz="16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основа для построения ведомственной структуры расходов бюджета</a:t>
            </a:r>
            <a:endParaRPr lang="ru-RU" sz="1600" smtClean="0">
              <a:solidFill>
                <a:srgbClr val="000000"/>
              </a:solidFill>
            </a:endParaRPr>
          </a:p>
          <a:p>
            <a:pPr algn="just"/>
            <a:r>
              <a:rPr lang="ru-RU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Состав бюджетной классификации </a:t>
            </a: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(статья 19 Бюджетного кодекса):</a:t>
            </a:r>
            <a:endParaRPr lang="ru-RU" smtClean="0">
              <a:solidFill>
                <a:srgbClr val="000000"/>
              </a:solidFill>
            </a:endParaRPr>
          </a:p>
          <a:p>
            <a:pPr algn="just"/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доходов бюджетов;</a:t>
            </a:r>
            <a:endParaRPr lang="ru-RU" b="1" i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расходов бюджетов;</a:t>
            </a:r>
            <a:endParaRPr lang="ru-RU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источников финансирования дефицитов бюджетов;</a:t>
            </a:r>
          </a:p>
          <a:p>
            <a:pPr algn="just"/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операций публично-правовых образований (</a:t>
            </a:r>
            <a:r>
              <a:rPr lang="ru-RU" smtClean="0">
                <a:solidFill>
                  <a:srgbClr val="000000"/>
                </a:solidFill>
                <a:cs typeface="Times New Roman" pitchFamily="18" charset="0"/>
              </a:rPr>
              <a:t>«</a:t>
            </a: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операций сектора</a:t>
            </a:r>
          </a:p>
          <a:p>
            <a:pPr algn="just"/>
            <a:endParaRPr lang="ru-RU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370" name="AutoShape 7"/>
          <p:cNvSpPr>
            <a:spLocks noChangeArrowheads="1"/>
          </p:cNvSpPr>
          <p:nvPr/>
        </p:nvSpPr>
        <p:spPr bwMode="auto">
          <a:xfrm>
            <a:off x="5148263" y="2205038"/>
            <a:ext cx="3816350" cy="792162"/>
          </a:xfrm>
          <a:prstGeom prst="wedgeRoundRectCallout">
            <a:avLst>
              <a:gd name="adj1" fmla="val -80657"/>
              <a:gd name="adj2" fmla="val 31162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defTabSz="914400"/>
            <a:r>
              <a:rPr lang="ru-RU" sz="1400"/>
              <a:t>Классификация расходов бюджетов –основа для построения ведомственной структуры расходов бюджета</a:t>
            </a:r>
          </a:p>
          <a:p>
            <a:pPr algn="ctr" defTabSz="914400"/>
            <a:endParaRPr lang="ru-RU" sz="1400"/>
          </a:p>
        </p:txBody>
      </p:sp>
      <p:pic>
        <p:nvPicPr>
          <p:cNvPr id="58371" name="Picture 323" descr="kb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4149725"/>
            <a:ext cx="8713788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50825" y="277813"/>
            <a:ext cx="8229600" cy="1139825"/>
          </a:xfrm>
        </p:spPr>
        <p:txBody>
          <a:bodyPr/>
          <a:lstStyle/>
          <a:p>
            <a:pPr algn="ctr" eaLnBrk="1" hangingPunct="1"/>
            <a:r>
              <a:rPr lang="ru-RU" alt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Основные характеристики  районного  бюджета на   2018 и плановый период 2019  и 2020 годов. ( тыс.руб)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468313" y="2492375"/>
          <a:ext cx="7921625" cy="3816350"/>
        </p:xfrm>
        <a:graphic>
          <a:graphicData uri="http://schemas.openxmlformats.org/drawingml/2006/table">
            <a:tbl>
              <a:tblPr/>
              <a:tblGrid>
                <a:gridCol w="3848100"/>
                <a:gridCol w="1466850"/>
                <a:gridCol w="1465262"/>
                <a:gridCol w="1141413"/>
              </a:tblGrid>
              <a:tr h="952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  <a:endParaRPr kumimoji="0" lang="ru-RU" sz="20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 год</a:t>
                      </a:r>
                      <a:endParaRPr kumimoji="0" lang="ru-RU" sz="20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2019 год</a:t>
                      </a:r>
                      <a:endParaRPr kumimoji="0" lang="ru-RU" sz="20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 год</a:t>
                      </a:r>
                      <a:endParaRPr kumimoji="0" lang="ru-RU" sz="20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52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Общий объем доходов районного бюджета</a:t>
                      </a:r>
                      <a:endParaRPr kumimoji="0" lang="ru-RU" sz="20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197895,1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176521,3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177339,0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52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Общий объем расходов районного бюджета</a:t>
                      </a:r>
                      <a:endParaRPr kumimoji="0" lang="ru-RU" sz="20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200703,1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177701,3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178556,0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58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Дефицит районного бюджета</a:t>
                      </a:r>
                      <a:endParaRPr kumimoji="0" lang="ru-RU" sz="20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2808,0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1180,0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1217,0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115888"/>
            <a:ext cx="8229600" cy="620712"/>
          </a:xfrm>
        </p:spPr>
        <p:txBody>
          <a:bodyPr/>
          <a:lstStyle/>
          <a:p>
            <a:pPr algn="ctr" eaLnBrk="1" hangingPunct="1"/>
            <a:r>
              <a:rPr lang="ru-RU" sz="2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Программная структура расходов  районного бюджета на 2017 год и плановый период 2018 и 2019 г (в тыс.руб.)</a:t>
            </a:r>
          </a:p>
        </p:txBody>
      </p:sp>
      <p:graphicFrame>
        <p:nvGraphicFramePr>
          <p:cNvPr id="57384" name="Group 40"/>
          <p:cNvGraphicFramePr>
            <a:graphicFrameLocks noGrp="1"/>
          </p:cNvGraphicFramePr>
          <p:nvPr>
            <p:ph idx="4294967295"/>
          </p:nvPr>
        </p:nvGraphicFramePr>
        <p:xfrm>
          <a:off x="468313" y="866775"/>
          <a:ext cx="8496300" cy="5888038"/>
        </p:xfrm>
        <a:graphic>
          <a:graphicData uri="http://schemas.openxmlformats.org/drawingml/2006/table">
            <a:tbl>
              <a:tblPr/>
              <a:tblGrid>
                <a:gridCol w="2397125"/>
                <a:gridCol w="776287"/>
                <a:gridCol w="846138"/>
                <a:gridCol w="846137"/>
                <a:gridCol w="1762125"/>
                <a:gridCol w="1868488"/>
              </a:tblGrid>
              <a:tr h="750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2018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Исполнитель программы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732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«Развитие дорожно- транспортного комплекса в муниципальном образовании « Угранский район» Смоленской области» на 2014-2020 годы»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576,3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576,3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576,3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Администрация  муниципального  образования « 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Отдел по строительству, транспорту, связи энергетике и ЖКХ  Администрации МО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19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Создание благоприятного предпринимательского и инвестиционного климата в  муниципальном образовании « Угранский район» Смоленской области на 2014-2020 годы»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105,0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105,0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105,0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 муниципального 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Отдел экономики Администрации МО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31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«Развитие сельского хозяйства в муниципальном образовании « Угранский район» Смоленской области на 2014-2020 годы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 муниципального  образования « 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Сектор Сельского хозяйства и продовольствия  Администрации МО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0"/>
            <a:ext cx="8229600" cy="692150"/>
          </a:xfrm>
        </p:spPr>
        <p:txBody>
          <a:bodyPr/>
          <a:lstStyle/>
          <a:p>
            <a:pPr algn="ctr" eaLnBrk="1" hangingPunct="1"/>
            <a:r>
              <a:rPr lang="ru-RU" sz="2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Программная структура расходов  районного бюджета на 2018 год и плановый период 2019 и 2020 г.</a:t>
            </a:r>
          </a:p>
        </p:txBody>
      </p:sp>
      <p:graphicFrame>
        <p:nvGraphicFramePr>
          <p:cNvPr id="58408" name="Group 40"/>
          <p:cNvGraphicFramePr>
            <a:graphicFrameLocks noGrp="1"/>
          </p:cNvGraphicFramePr>
          <p:nvPr>
            <p:ph idx="4294967295"/>
          </p:nvPr>
        </p:nvGraphicFramePr>
        <p:xfrm>
          <a:off x="179388" y="836613"/>
          <a:ext cx="8856662" cy="5924550"/>
        </p:xfrm>
        <a:graphic>
          <a:graphicData uri="http://schemas.openxmlformats.org/drawingml/2006/table">
            <a:tbl>
              <a:tblPr/>
              <a:tblGrid>
                <a:gridCol w="2454275"/>
                <a:gridCol w="995362"/>
                <a:gridCol w="1042988"/>
                <a:gridCol w="903287"/>
                <a:gridCol w="1804988"/>
                <a:gridCol w="1655762"/>
              </a:tblGrid>
              <a:tr h="720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Исполнитель программы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351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Комплексные меры по профилактике правонарушений и усилению борьбы с преступностью в муниципальном образовании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области» на 2016-2020 годы»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589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«Создание условий для обеспечения качественными услугами ЖКХ населения муниципального образования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области» на 2014-2020 годы»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589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«Повышение эффективности  деятельности Администрации муниципального образования «Угранский район» Смоленской области» на 2016-2020 годы»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16475,7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14166,0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13466,8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области,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664" name="Group 64"/>
          <p:cNvGraphicFramePr>
            <a:graphicFrameLocks noGrp="1"/>
          </p:cNvGraphicFramePr>
          <p:nvPr>
            <p:ph idx="4294967295"/>
          </p:nvPr>
        </p:nvGraphicFramePr>
        <p:xfrm>
          <a:off x="107950" y="823913"/>
          <a:ext cx="8712200" cy="6010275"/>
        </p:xfrm>
        <a:graphic>
          <a:graphicData uri="http://schemas.openxmlformats.org/drawingml/2006/table">
            <a:tbl>
              <a:tblPr/>
              <a:tblGrid>
                <a:gridCol w="1938538">
                  <a:extLst>
                    <a:ext uri="{9D8B030D-6E8A-4147-A177-3AD203B41FA5}"/>
                  </a:extLst>
                </a:gridCol>
                <a:gridCol w="1036954">
                  <a:extLst>
                    <a:ext uri="{9D8B030D-6E8A-4147-A177-3AD203B41FA5}"/>
                  </a:extLst>
                </a:gridCol>
                <a:gridCol w="985505">
                  <a:extLst>
                    <a:ext uri="{9D8B030D-6E8A-4147-A177-3AD203B41FA5}"/>
                  </a:extLst>
                </a:gridCol>
                <a:gridCol w="985505">
                  <a:extLst>
                    <a:ext uri="{9D8B030D-6E8A-4147-A177-3AD203B41FA5}"/>
                  </a:extLst>
                </a:gridCol>
                <a:gridCol w="1927640">
                  <a:extLst>
                    <a:ext uri="{9D8B030D-6E8A-4147-A177-3AD203B41FA5}"/>
                  </a:extLst>
                </a:gridCol>
                <a:gridCol w="1838826">
                  <a:extLst>
                    <a:ext uri="{9D8B030D-6E8A-4147-A177-3AD203B41FA5}"/>
                  </a:extLst>
                </a:gridCol>
              </a:tblGrid>
              <a:tr h="83732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программы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Администратор программы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Исполнитель программы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14931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«Развитие  образования в муниципальном образовании 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район» Смоленской области» на 2014-2020 годы»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106623,5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92513,4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95629,4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Отдел образования  Администрации муниципального образования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район» Смоленской области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Отдел образования  Администрации муниципального образования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район» Смоленской области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170392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 Патриотическое  воспитание граждан в муниципальном образовании«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район» Смоленской области» на 2016-2020 годы»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20,0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20,0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20,0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район» Смоленской области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Отдел образования  Администрации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Угранского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района Смоленской области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17390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«Развитие    культуры и туризма в муниципальном образовании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район» Смоленской области» на 2014-2020 годы»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33299,0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32031,0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29742,8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Отдел культуры  и спорта Администрации 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район» Смоленской области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Отдел культуры  и спорта Администрации 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район» Смоленской области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  <p:sp>
        <p:nvSpPr>
          <p:cNvPr id="62502" name="Rectangle 40"/>
          <p:cNvSpPr>
            <a:spLocks noChangeArrowheads="1"/>
          </p:cNvSpPr>
          <p:nvPr/>
        </p:nvSpPr>
        <p:spPr bwMode="auto">
          <a:xfrm>
            <a:off x="955675" y="115888"/>
            <a:ext cx="815816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i="1">
                <a:solidFill>
                  <a:srgbClr val="FF0000"/>
                </a:solidFill>
              </a:rPr>
              <a:t>Программная структура расходов  районного бюджета на 2018 год и плановый период 2019 и 2020 г. (тыс. руб.)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115888"/>
            <a:ext cx="8675687" cy="636587"/>
          </a:xfrm>
        </p:spPr>
        <p:txBody>
          <a:bodyPr/>
          <a:lstStyle/>
          <a:p>
            <a:pPr algn="ctr" eaLnBrk="1" hangingPunct="1"/>
            <a:r>
              <a:rPr lang="ru-RU" sz="2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Программная структура расходов  районного бюджета на 2018 год и плановый период 2019 и 2020 г.</a:t>
            </a:r>
          </a:p>
        </p:txBody>
      </p:sp>
      <p:graphicFrame>
        <p:nvGraphicFramePr>
          <p:cNvPr id="60456" name="Group 40"/>
          <p:cNvGraphicFramePr>
            <a:graphicFrameLocks noGrp="1"/>
          </p:cNvGraphicFramePr>
          <p:nvPr>
            <p:ph idx="4294967295"/>
          </p:nvPr>
        </p:nvGraphicFramePr>
        <p:xfrm>
          <a:off x="250825" y="981075"/>
          <a:ext cx="8712200" cy="5824538"/>
        </p:xfrm>
        <a:graphic>
          <a:graphicData uri="http://schemas.openxmlformats.org/drawingml/2006/table">
            <a:tbl>
              <a:tblPr/>
              <a:tblGrid>
                <a:gridCol w="2087563"/>
                <a:gridCol w="936625"/>
                <a:gridCol w="944562"/>
                <a:gridCol w="939800"/>
                <a:gridCol w="2003425"/>
                <a:gridCol w="1800225"/>
              </a:tblGrid>
              <a:tr h="9413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Исполнитель программы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76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Управление  муниципальными финансами в муниципальном образовании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области» на 2014-2020 годы»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25544,2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23522,4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22643,3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Финансовое управление администрации  муниципальное образование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Финансовое управление администрации  муниципальное образование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76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Устойчивое развитие сельских территорий в муниципальном образовании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области» на 2014-2017 год и на период до 2020 года»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08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Поддержка общественных организаций  муниципального образования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области» на 2016-2020 годы»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области, Финансовое управление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301625"/>
            <a:ext cx="8229600" cy="487363"/>
          </a:xfrm>
        </p:spPr>
        <p:txBody>
          <a:bodyPr/>
          <a:lstStyle/>
          <a:p>
            <a:pPr algn="ctr" eaLnBrk="1" hangingPunct="1"/>
            <a:r>
              <a:rPr lang="ru-RU" sz="2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Программная структура расходов  районного бюджета на 2018 год и плановый период 2019 и 2020 г.</a:t>
            </a:r>
          </a:p>
        </p:txBody>
      </p:sp>
      <p:graphicFrame>
        <p:nvGraphicFramePr>
          <p:cNvPr id="61481" name="Group 41"/>
          <p:cNvGraphicFramePr>
            <a:graphicFrameLocks noGrp="1"/>
          </p:cNvGraphicFramePr>
          <p:nvPr>
            <p:ph idx="4294967295"/>
          </p:nvPr>
        </p:nvGraphicFramePr>
        <p:xfrm>
          <a:off x="250825" y="1087438"/>
          <a:ext cx="8507413" cy="5637212"/>
        </p:xfrm>
        <a:graphic>
          <a:graphicData uri="http://schemas.openxmlformats.org/drawingml/2006/table">
            <a:tbl>
              <a:tblPr/>
              <a:tblGrid>
                <a:gridCol w="2659063"/>
                <a:gridCol w="787400"/>
                <a:gridCol w="793750"/>
                <a:gridCol w="801687"/>
                <a:gridCol w="1755775"/>
                <a:gridCol w="1709738"/>
              </a:tblGrid>
              <a:tr h="850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Исполнитель программы 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255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 Обеспечение жильем молодых семей» на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2015-2020 годы»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441,0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441,0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441,0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875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Энергосбережение и повышение энергетической эффективности на 2010-2020 годы на территории муниципального образования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525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« Приоритетные направления  демографического развития  муниципального образования  «Угранский район» Смоленской области  на 2015-2020 годы»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extBox 1"/>
          <p:cNvSpPr txBox="1">
            <a:spLocks noChangeArrowheads="1"/>
          </p:cNvSpPr>
          <p:nvPr/>
        </p:nvSpPr>
        <p:spPr bwMode="auto">
          <a:xfrm>
            <a:off x="1241425" y="188913"/>
            <a:ext cx="66960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i="1">
                <a:solidFill>
                  <a:srgbClr val="FF0000"/>
                </a:solidFill>
              </a:rPr>
              <a:t>Информация об объеме доходов бюджета МО «Угранский район» в расчете на душу населения</a:t>
            </a:r>
          </a:p>
        </p:txBody>
      </p:sp>
      <p:graphicFrame>
        <p:nvGraphicFramePr>
          <p:cNvPr id="62591" name="Group 127"/>
          <p:cNvGraphicFramePr>
            <a:graphicFrameLocks noGrp="1"/>
          </p:cNvGraphicFramePr>
          <p:nvPr/>
        </p:nvGraphicFramePr>
        <p:xfrm>
          <a:off x="107950" y="1125538"/>
          <a:ext cx="8928100" cy="5614987"/>
        </p:xfrm>
        <a:graphic>
          <a:graphicData uri="http://schemas.openxmlformats.org/drawingml/2006/table">
            <a:tbl>
              <a:tblPr/>
              <a:tblGrid>
                <a:gridCol w="1785938"/>
                <a:gridCol w="1785937"/>
                <a:gridCol w="1784350"/>
                <a:gridCol w="1785938"/>
                <a:gridCol w="1785937"/>
              </a:tblGrid>
              <a:tr h="9080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показателя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2017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9080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 доходов, тыс. 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291311,0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197895,1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186335,0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177339,0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  <a:tr h="9636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Налоговые и неналоговые доходы, тыс.руб.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24676,4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23122,4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25908,2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25908,2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9080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Безвозмездные поступления, тыс.руб.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266634,6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174717,6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160426,0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160426,0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  <a:tr h="9636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Численность постоянного населения, тыс. чел.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7,85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7,75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7,67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7,67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963613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Доходы на душу населения, руб.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18010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18150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18330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18330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341"/>
          <p:cNvSpPr>
            <a:spLocks noGrp="1" noChangeArrowheads="1"/>
          </p:cNvSpPr>
          <p:nvPr>
            <p:ph type="title" idx="4294967295"/>
          </p:nvPr>
        </p:nvSpPr>
        <p:spPr>
          <a:xfrm>
            <a:off x="395288" y="331788"/>
            <a:ext cx="8459787" cy="649287"/>
          </a:xfrm>
        </p:spPr>
        <p:txBody>
          <a:bodyPr/>
          <a:lstStyle/>
          <a:p>
            <a:pPr algn="ctr" eaLnBrk="1" hangingPunct="1"/>
            <a:r>
              <a:rPr lang="ru-RU" altLang="ru-RU" sz="2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Распределение  бюджетных ассигнований по разделам расходов  на 2018 и плановый период 2019 и 2020 год(тыс. руб.)</a:t>
            </a:r>
          </a:p>
        </p:txBody>
      </p:sp>
      <p:graphicFrame>
        <p:nvGraphicFramePr>
          <p:cNvPr id="63553" name="Group 65"/>
          <p:cNvGraphicFramePr>
            <a:graphicFrameLocks noGrp="1"/>
          </p:cNvGraphicFramePr>
          <p:nvPr/>
        </p:nvGraphicFramePr>
        <p:xfrm>
          <a:off x="395288" y="1196975"/>
          <a:ext cx="8459787" cy="5240338"/>
        </p:xfrm>
        <a:graphic>
          <a:graphicData uri="http://schemas.openxmlformats.org/drawingml/2006/table">
            <a:tbl>
              <a:tblPr/>
              <a:tblGrid>
                <a:gridCol w="3703637"/>
                <a:gridCol w="1169988"/>
                <a:gridCol w="1793875"/>
                <a:gridCol w="1792287"/>
              </a:tblGrid>
              <a:tr h="43180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Наименование 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</a:t>
                      </a:r>
                      <a:endParaRPr kumimoji="0" lang="ru-RU" alt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  <a:endParaRPr kumimoji="0" lang="ru-RU" alt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  <a:endParaRPr kumimoji="0" lang="ru-RU" alt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Общегосударственные вопросы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34146,7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29281,5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28031,3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531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Национальная безопасность  и правоохранительная деятельность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169,0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151,7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179,0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Национальная экономика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1019,5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945,7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955,7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Жилищно-коммунальное  хозяйство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Образование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95721,1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84142,6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84413,7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Культура, кинематография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29937,5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28760,3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26647,1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Социальная политика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17892,5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15221,4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17874,8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Физическая культура и спорт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250,0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270,0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270,0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213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Обслуживание государственного и муниципального долга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7791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Межбюджетные трансферты бюджетам субъектов российской федерации и муниципальных образований общего характера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19844,7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18913,1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18034,0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720725" y="3213100"/>
            <a:ext cx="8315325" cy="328612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</a:pPr>
            <a:endParaRPr lang="ru-RU" altLang="ru-RU" sz="170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Clr>
                <a:srgbClr val="37435C"/>
              </a:buClr>
            </a:pPr>
            <a:r>
              <a:rPr lang="ru-RU" altLang="ru-RU" sz="17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«Бюджет для граждан» – информационный сборник, который познакомит население района с основными положениями главного финансового документа  Угранского  района – районного бюджета.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</a:pPr>
            <a:r>
              <a:rPr lang="ru-RU" altLang="ru-RU" sz="17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сборнике в доступной форме представлено описание доходов, расходов бюджета и их структуры, приоритетные направления расходования бюджетных средств, объемы бюджетных ассигнований, направляемых на финансирование социально-значимых мероприятий в сфере образования, культуры, физической культуры и спорта и в других сферах. 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</a:pPr>
            <a:r>
              <a:rPr lang="ru-RU" altLang="ru-RU" sz="17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«Бюджет для граждан» нацелен на широкий круг пользователей – всех граждан  Угранского района, интересы которых в той или иной мере затронуты районным бюджетом. </a:t>
            </a:r>
          </a:p>
        </p:txBody>
      </p:sp>
      <p:sp>
        <p:nvSpPr>
          <p:cNvPr id="19458" name="WordArt 8"/>
          <p:cNvSpPr>
            <a:spLocks noChangeArrowheads="1" noChangeShapeType="1" noTextEdit="1"/>
          </p:cNvSpPr>
          <p:nvPr/>
        </p:nvSpPr>
        <p:spPr bwMode="auto">
          <a:xfrm>
            <a:off x="1116013" y="333375"/>
            <a:ext cx="7608887" cy="358775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ru-RU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Arial"/>
                <a:cs typeface="Arial"/>
              </a:rPr>
              <a:t>Что такое бюджет для граждан?</a:t>
            </a:r>
          </a:p>
        </p:txBody>
      </p:sp>
      <p:pic>
        <p:nvPicPr>
          <p:cNvPr id="19459" name="Picture 7" descr="budget_kodek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92275" y="836613"/>
            <a:ext cx="5872163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4513" name="Диаграмма 1"/>
          <p:cNvGraphicFramePr>
            <a:graphicFrameLocks/>
          </p:cNvGraphicFramePr>
          <p:nvPr/>
        </p:nvGraphicFramePr>
        <p:xfrm>
          <a:off x="-52388" y="-52388"/>
          <a:ext cx="9236076" cy="7194551"/>
        </p:xfrm>
        <a:graphic>
          <a:graphicData uri="http://schemas.openxmlformats.org/presentationml/2006/ole">
            <p:oleObj spid="_x0000_s64513" name="Диаграмма" r:id="rId3" imgW="8848758" imgH="6895993" progId="Excel.Chart.8">
              <p:embed/>
            </p:oleObj>
          </a:graphicData>
        </a:graphic>
      </p:graphicFrame>
      <p:sp>
        <p:nvSpPr>
          <p:cNvPr id="64514" name="TextBox 3"/>
          <p:cNvSpPr txBox="1">
            <a:spLocks noChangeArrowheads="1"/>
          </p:cNvSpPr>
          <p:nvPr/>
        </p:nvSpPr>
        <p:spPr bwMode="auto">
          <a:xfrm>
            <a:off x="1403350" y="58738"/>
            <a:ext cx="7740650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 i="1">
                <a:solidFill>
                  <a:srgbClr val="FF0000"/>
                </a:solidFill>
              </a:rPr>
              <a:t>Структура бюджетных ассигнований по разделам расходов на 2018 год и плановый период 2019-2020 гг </a:t>
            </a:r>
          </a:p>
          <a:p>
            <a:endParaRPr lang="ru-RU" b="1" i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836613"/>
            <a:ext cx="9144000" cy="5688012"/>
          </a:xfrm>
        </p:spPr>
        <p:txBody>
          <a:bodyPr/>
          <a:lstStyle/>
          <a:p>
            <a:pPr algn="ctr">
              <a:lnSpc>
                <a:spcPct val="80000"/>
              </a:lnSpc>
              <a:buClr>
                <a:srgbClr val="37435C"/>
              </a:buClr>
            </a:pP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Финансовое управление Администрации муниципального образования «Угранский   район» Смоленской области</a:t>
            </a:r>
            <a:endParaRPr lang="ru-RU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Адрес: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 215430, ул. Ленина, д.38, с. Угра, Смоленской области</a:t>
            </a:r>
            <a:endParaRPr lang="ru-RU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Для обратной связи граждан:</a:t>
            </a: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Телефон: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 +7 (48137) 4-19-44</a:t>
            </a:r>
            <a:endParaRPr lang="ru-RU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Факс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: +7 (48137) 4-12-65</a:t>
            </a:r>
            <a:endParaRPr lang="en-US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Почта</a:t>
            </a:r>
            <a:r>
              <a:rPr lang="en-US" altLang="ru-RU" sz="2000" smtClean="0">
                <a:solidFill>
                  <a:schemeClr val="bg1"/>
                </a:solidFill>
                <a:latin typeface="Times New Roman" pitchFamily="18" charset="0"/>
              </a:rPr>
              <a:t>:    fug17.ugra@yandex.ru</a:t>
            </a:r>
            <a:endParaRPr lang="ru-RU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Режим работы: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/>
            </a:r>
            <a:b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понедельник-пятница: 0</a:t>
            </a:r>
            <a:r>
              <a:rPr lang="en-US" altLang="ru-RU" sz="2000" smtClean="0">
                <a:solidFill>
                  <a:schemeClr val="bg1"/>
                </a:solidFill>
                <a:latin typeface="Times New Roman" pitchFamily="18" charset="0"/>
              </a:rPr>
              <a:t>9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:00 - 17:</a:t>
            </a:r>
            <a:r>
              <a:rPr lang="en-US" altLang="ru-RU" sz="2000" smtClean="0">
                <a:solidFill>
                  <a:schemeClr val="bg1"/>
                </a:solidFill>
                <a:latin typeface="Times New Roman" pitchFamily="18" charset="0"/>
              </a:rPr>
              <a:t>15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/>
            </a:r>
            <a:b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перерыв на обед: 13:00 - 14:00</a:t>
            </a:r>
            <a:b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выходные: суббота-воскресенье</a:t>
            </a:r>
            <a:endParaRPr lang="ru-RU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Формой участия граждан в публичных слушаньях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 является предоставление предложений в письменной форме и личное участие</a:t>
            </a: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Вопросы, предложения и отзывы</a:t>
            </a:r>
            <a:r>
              <a:rPr lang="ru-RU" altLang="ru-RU" sz="2000" b="1" i="1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вы можете оставить на нашем сайте в разделе «Интернет-приемная» или по электронной почте указанной выше.</a:t>
            </a:r>
          </a:p>
          <a:p>
            <a:pPr>
              <a:lnSpc>
                <a:spcPct val="80000"/>
              </a:lnSpc>
              <a:buClr>
                <a:srgbClr val="37435C"/>
              </a:buClr>
            </a:pPr>
            <a:r>
              <a:rPr lang="ru-RU" altLang="ru-RU" sz="2000" i="1" smtClean="0">
                <a:solidFill>
                  <a:schemeClr val="bg1"/>
                </a:solidFill>
                <a:latin typeface="Times New Roman" pitchFamily="18" charset="0"/>
              </a:rPr>
              <a:t>Ведется статистика посещаемости сайта </a:t>
            </a:r>
          </a:p>
        </p:txBody>
      </p:sp>
      <p:sp>
        <p:nvSpPr>
          <p:cNvPr id="69634" name="Заголовок 1"/>
          <p:cNvSpPr>
            <a:spLocks noGrp="1"/>
          </p:cNvSpPr>
          <p:nvPr>
            <p:ph type="title"/>
          </p:nvPr>
        </p:nvSpPr>
        <p:spPr>
          <a:xfrm>
            <a:off x="1295400" y="115888"/>
            <a:ext cx="6840538" cy="549275"/>
          </a:xfrm>
        </p:spPr>
        <p:txBody>
          <a:bodyPr/>
          <a:lstStyle/>
          <a:p>
            <a:r>
              <a:rPr lang="ru-RU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Контактная информация</a:t>
            </a:r>
          </a:p>
        </p:txBody>
      </p:sp>
      <p:pic>
        <p:nvPicPr>
          <p:cNvPr id="6963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0563" y="2028825"/>
            <a:ext cx="4535487" cy="247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Text Box 6"/>
          <p:cNvSpPr txBox="1">
            <a:spLocks noChangeArrowheads="1"/>
          </p:cNvSpPr>
          <p:nvPr/>
        </p:nvSpPr>
        <p:spPr bwMode="auto">
          <a:xfrm>
            <a:off x="6135688" y="441166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altLang="ru-RU"/>
          </a:p>
        </p:txBody>
      </p:sp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55575" y="198438"/>
            <a:ext cx="4978325" cy="45571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Что такое бюджет?</a:t>
            </a:r>
          </a:p>
        </p:txBody>
      </p:sp>
      <p:sp>
        <p:nvSpPr>
          <p:cNvPr id="25602" name="Содержимое 2"/>
          <p:cNvSpPr>
            <a:spLocks noGrp="1"/>
          </p:cNvSpPr>
          <p:nvPr>
            <p:ph idx="4294967295"/>
          </p:nvPr>
        </p:nvSpPr>
        <p:spPr>
          <a:xfrm>
            <a:off x="268288" y="2671763"/>
            <a:ext cx="8683625" cy="863600"/>
          </a:xfrm>
        </p:spPr>
        <p:txBody>
          <a:bodyPr rtlCol="0"/>
          <a:lstStyle/>
          <a:p>
            <a:pPr algn="ctr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5"/>
              </a:buClr>
              <a:buFontTx/>
              <a:buNone/>
              <a:defRPr/>
            </a:pPr>
            <a:r>
              <a:rPr lang="ru-RU" alt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alt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БЮДЖЕТ – - форма образования и расходования денежных средств, предусмотренных для финансового обеспечения задач и функций государства и местного самоуправления</a:t>
            </a:r>
          </a:p>
        </p:txBody>
      </p:sp>
      <p:sp>
        <p:nvSpPr>
          <p:cNvPr id="20483" name="AutoShape 4" descr="&amp;Gcy;&amp;dcy;&amp;iecy; &amp;dcy;&amp;iecy;&amp;ncy;&amp;softcy;&amp;gcy;&amp;icy;. &amp;Tcy;&amp;yucy;&amp;mcy;&amp;iecy;&amp;ncy;&amp;scy;&amp;kcy;&amp;icy;&amp;iecy; &amp;chcy;&amp;icy;&amp;ncy;&amp;ocy;&amp;vcy;&amp;ncy;&amp;icy;&amp;kcy;&amp;icy; &amp;rcy;&amp;acy;&amp;scy;&amp;scy;&amp;kcy;&amp;acy;&amp;zcy;&amp;acy;&amp;lcy;&amp;icy;, &amp;kcy;&amp;ucy;&amp;dcy;&amp;acy; &amp;ucy;&amp;khcy;&amp;ocy;&amp;dcy;&amp;icy;&amp;tcy; &amp;bcy;&amp;yucy;&amp;dcy;&amp;zhcy;…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rbel" pitchFamily="34" charset="0"/>
            </a:endParaRPr>
          </a:p>
        </p:txBody>
      </p:sp>
      <p:sp>
        <p:nvSpPr>
          <p:cNvPr id="20484" name="AutoShape 5" descr="&amp;Gcy;&amp;dcy;&amp;iecy; &amp;dcy;&amp;iecy;&amp;ncy;&amp;softcy;&amp;gcy;&amp;icy;. &amp;Tcy;&amp;yucy;&amp;mcy;&amp;iecy;&amp;ncy;&amp;scy;&amp;kcy;&amp;icy;&amp;iecy; &amp;chcy;&amp;icy;&amp;ncy;&amp;ocy;&amp;vcy;&amp;ncy;&amp;icy;&amp;kcy;&amp;icy; &amp;rcy;&amp;acy;&amp;scy;&amp;scy;&amp;kcy;&amp;acy;&amp;zcy;&amp;acy;&amp;lcy;&amp;icy;, &amp;kcy;&amp;ucy;&amp;dcy;&amp;acy; &amp;ucy;&amp;khcy;&amp;ocy;&amp;dcy;&amp;icy;&amp;tcy; &amp;bcy;&amp;yucy;&amp;dcy;&amp;zhcy;…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rbel" pitchFamily="34" charset="0"/>
            </a:endParaRPr>
          </a:p>
        </p:txBody>
      </p:sp>
      <p:sp>
        <p:nvSpPr>
          <p:cNvPr id="20485" name="AutoShape 6" descr="&amp;Gcy;&amp;dcy;&amp;iecy; &amp;dcy;&amp;iecy;&amp;ncy;&amp;softcy;&amp;gcy;&amp;icy;. &amp;Tcy;&amp;yucy;&amp;mcy;&amp;iecy;&amp;ncy;&amp;scy;&amp;kcy;&amp;icy;&amp;iecy; &amp;chcy;&amp;icy;&amp;ncy;&amp;ocy;&amp;vcy;&amp;ncy;&amp;icy;&amp;kcy;&amp;icy; &amp;rcy;&amp;acy;&amp;scy;&amp;scy;&amp;kcy;&amp;acy;&amp;zcy;&amp;acy;&amp;lcy;&amp;icy;, &amp;kcy;&amp;ucy;&amp;dcy;&amp;acy; &amp;ucy;&amp;khcy;&amp;ocy;&amp;dcy;&amp;icy;&amp;tcy; &amp;bcy;&amp;yucy;&amp;dcy;&amp;zhcy;…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rbel" pitchFamily="34" charset="0"/>
            </a:endParaRPr>
          </a:p>
        </p:txBody>
      </p:sp>
      <p:sp>
        <p:nvSpPr>
          <p:cNvPr id="20486" name="TextBox 2"/>
          <p:cNvSpPr txBox="1">
            <a:spLocks noChangeArrowheads="1"/>
          </p:cNvSpPr>
          <p:nvPr/>
        </p:nvSpPr>
        <p:spPr bwMode="auto">
          <a:xfrm>
            <a:off x="236538" y="3890963"/>
            <a:ext cx="250825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chemeClr val="bg1"/>
                </a:solidFill>
              </a:rPr>
              <a:t>Превышение доходов над расходами образует положительный остаток бюджета - </a:t>
            </a:r>
            <a:r>
              <a:rPr lang="ru-RU" i="1">
                <a:solidFill>
                  <a:schemeClr val="bg1"/>
                </a:solidFill>
              </a:rPr>
              <a:t>ПРОФИЦИТ</a:t>
            </a:r>
          </a:p>
        </p:txBody>
      </p:sp>
      <p:sp>
        <p:nvSpPr>
          <p:cNvPr id="20487" name="TextBox 3"/>
          <p:cNvSpPr txBox="1">
            <a:spLocks noChangeArrowheads="1"/>
          </p:cNvSpPr>
          <p:nvPr/>
        </p:nvSpPr>
        <p:spPr bwMode="auto">
          <a:xfrm>
            <a:off x="112713" y="654050"/>
            <a:ext cx="2689225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i="1">
                <a:solidFill>
                  <a:schemeClr val="bg1"/>
                </a:solidFill>
              </a:rPr>
              <a:t>Доходы</a:t>
            </a:r>
            <a:r>
              <a:rPr lang="ru-RU">
                <a:solidFill>
                  <a:schemeClr val="bg1"/>
                </a:solidFill>
              </a:rPr>
              <a:t> это поступающие в бюджет денежные средства (налоговые, неналоговые доходы и безвозмездные поступления)</a:t>
            </a:r>
          </a:p>
        </p:txBody>
      </p:sp>
      <p:sp>
        <p:nvSpPr>
          <p:cNvPr id="20488" name="TextBox 4"/>
          <p:cNvSpPr txBox="1">
            <a:spLocks noChangeArrowheads="1"/>
          </p:cNvSpPr>
          <p:nvPr/>
        </p:nvSpPr>
        <p:spPr bwMode="auto">
          <a:xfrm>
            <a:off x="5878513" y="379413"/>
            <a:ext cx="3097212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i="1">
                <a:solidFill>
                  <a:schemeClr val="bg1"/>
                </a:solidFill>
              </a:rPr>
              <a:t>Расходы</a:t>
            </a:r>
            <a:r>
              <a:rPr lang="ru-RU">
                <a:solidFill>
                  <a:schemeClr val="bg1"/>
                </a:solidFill>
              </a:rPr>
              <a:t> это выплачиваемые из бюджета денежные средства (социальные выплаты населению, содержание муниципальных учреждений, благоустройство, ремонт и уборка дорог и другие)</a:t>
            </a:r>
            <a:endParaRPr lang="ru-RU" i="1">
              <a:solidFill>
                <a:schemeClr val="bg1"/>
              </a:solidFill>
            </a:endParaRPr>
          </a:p>
        </p:txBody>
      </p:sp>
      <p:sp>
        <p:nvSpPr>
          <p:cNvPr id="20489" name="TextBox 5"/>
          <p:cNvSpPr txBox="1">
            <a:spLocks noChangeArrowheads="1"/>
          </p:cNvSpPr>
          <p:nvPr/>
        </p:nvSpPr>
        <p:spPr bwMode="auto">
          <a:xfrm>
            <a:off x="5735638" y="4168775"/>
            <a:ext cx="3240087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chemeClr val="bg1"/>
                </a:solidFill>
              </a:rPr>
              <a:t>Если расходная часть бюджета превышает доходную, то бюджет формируется с </a:t>
            </a:r>
            <a:r>
              <a:rPr lang="ru-RU" i="1">
                <a:solidFill>
                  <a:schemeClr val="bg1"/>
                </a:solidFill>
              </a:rPr>
              <a:t>ДЕФИЦИТОМ</a:t>
            </a:r>
            <a:endParaRPr lang="ru-RU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1188" y="5911850"/>
            <a:ext cx="8064500" cy="641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Сбалансированность бюджета по доходам и расходам – основополагающее требование, предъявляемое к органам, составляющим и утверждающим бюджет</a:t>
            </a:r>
          </a:p>
        </p:txBody>
      </p:sp>
      <p:pic>
        <p:nvPicPr>
          <p:cNvPr id="2049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43213" y="569913"/>
            <a:ext cx="3035300" cy="202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71775" y="3429000"/>
            <a:ext cx="2841625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>
          <a:xfrm>
            <a:off x="246063" y="188913"/>
            <a:ext cx="8713787" cy="2016125"/>
          </a:xfrm>
        </p:spPr>
        <p:txBody>
          <a:bodyPr/>
          <a:lstStyle/>
          <a:p>
            <a:r>
              <a:rPr lang="ru-RU" altLang="ru-RU" sz="18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Консолидированный бюджет </a:t>
            </a:r>
            <a:r>
              <a:rPr lang="ru-RU" altLang="ru-RU" sz="1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 свод бюджетов бюджетной системы Российской Федерации на соответствующей территории (за исключением бюджетов государственных внебюджетных фондов) без учета межбюджетных трансфертов между этими бюджетами</a:t>
            </a:r>
            <a:br>
              <a:rPr lang="ru-RU" altLang="ru-RU" sz="1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8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Консолидированный бюджет</a:t>
            </a:r>
            <a:r>
              <a:rPr lang="ru-RU" altLang="ru-RU" sz="1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- в первую очередь статистический, характеризующий данные по доходам и расходам, источникам поступления средств и направлениям их использования по территории в целом РФ или субъектов РФ.</a:t>
            </a:r>
            <a:r>
              <a:rPr lang="ru-RU" altLang="ru-RU" sz="16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" name="Овал 2"/>
          <p:cNvSpPr/>
          <p:nvPr/>
        </p:nvSpPr>
        <p:spPr>
          <a:xfrm>
            <a:off x="2987675" y="2205038"/>
            <a:ext cx="3097213" cy="223202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1507" name="TextBox 3"/>
          <p:cNvSpPr txBox="1">
            <a:spLocks noChangeArrowheads="1"/>
          </p:cNvSpPr>
          <p:nvPr/>
        </p:nvSpPr>
        <p:spPr bwMode="auto">
          <a:xfrm>
            <a:off x="3492500" y="2703513"/>
            <a:ext cx="2087563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i="1">
                <a:solidFill>
                  <a:schemeClr val="bg1"/>
                </a:solidFill>
              </a:rPr>
              <a:t>Консолидированный бюджет МО «Угранский район» Смоленской области</a:t>
            </a:r>
          </a:p>
        </p:txBody>
      </p:sp>
      <p:sp>
        <p:nvSpPr>
          <p:cNvPr id="5" name="Стрелка вправо 4"/>
          <p:cNvSpPr/>
          <p:nvPr/>
        </p:nvSpPr>
        <p:spPr>
          <a:xfrm rot="18819159">
            <a:off x="2987675" y="3897313"/>
            <a:ext cx="720725" cy="1079500"/>
          </a:xfrm>
          <a:prstGeom prst="rightArrow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" name="Стрелка вниз 7"/>
          <p:cNvSpPr/>
          <p:nvPr/>
        </p:nvSpPr>
        <p:spPr>
          <a:xfrm rot="8336554">
            <a:off x="5394325" y="4087813"/>
            <a:ext cx="935038" cy="1243012"/>
          </a:xfrm>
          <a:prstGeom prst="downArrow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95288" y="4429125"/>
            <a:ext cx="2952750" cy="13303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1511" name="TextBox 6"/>
          <p:cNvSpPr txBox="1">
            <a:spLocks noChangeArrowheads="1"/>
          </p:cNvSpPr>
          <p:nvPr/>
        </p:nvSpPr>
        <p:spPr bwMode="auto">
          <a:xfrm>
            <a:off x="763588" y="4778375"/>
            <a:ext cx="1944687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i="1">
                <a:solidFill>
                  <a:schemeClr val="bg1"/>
                </a:solidFill>
              </a:rPr>
              <a:t>Бюджет МО «Угранский район»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000750" y="4778375"/>
            <a:ext cx="2959100" cy="122396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1513" name="TextBox 11"/>
          <p:cNvSpPr txBox="1">
            <a:spLocks noChangeArrowheads="1"/>
          </p:cNvSpPr>
          <p:nvPr/>
        </p:nvSpPr>
        <p:spPr bwMode="auto">
          <a:xfrm>
            <a:off x="6300788" y="5094288"/>
            <a:ext cx="23749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i="1">
                <a:solidFill>
                  <a:schemeClr val="bg1"/>
                </a:solidFill>
              </a:rPr>
              <a:t>Бюджеты сельских поселений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extBox 1"/>
          <p:cNvSpPr txBox="1">
            <a:spLocks noChangeArrowheads="1"/>
          </p:cNvSpPr>
          <p:nvPr/>
        </p:nvSpPr>
        <p:spPr bwMode="auto">
          <a:xfrm>
            <a:off x="250825" y="333375"/>
            <a:ext cx="6635750" cy="122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i="1">
                <a:solidFill>
                  <a:schemeClr val="bg1"/>
                </a:solidFill>
              </a:rPr>
              <a:t>Межбюджетные отношения </a:t>
            </a:r>
            <a:r>
              <a:rPr lang="ru-RU">
                <a:solidFill>
                  <a:schemeClr val="bg1"/>
                </a:solidFill>
              </a:rPr>
              <a:t>– взаимоотношения между публично-правовыми образованиями по вопросам регулирования бюджетных правоотношений, организации и осуществления бюджетного процесса </a:t>
            </a:r>
          </a:p>
        </p:txBody>
      </p:sp>
      <p:sp>
        <p:nvSpPr>
          <p:cNvPr id="22530" name="TextBox 2"/>
          <p:cNvSpPr txBox="1">
            <a:spLocks noChangeArrowheads="1"/>
          </p:cNvSpPr>
          <p:nvPr/>
        </p:nvSpPr>
        <p:spPr bwMode="auto">
          <a:xfrm>
            <a:off x="2987675" y="1700213"/>
            <a:ext cx="5761038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i="1">
                <a:solidFill>
                  <a:schemeClr val="bg1"/>
                </a:solidFill>
              </a:rPr>
              <a:t>Межбюджетные трансферты – </a:t>
            </a:r>
            <a:r>
              <a:rPr lang="ru-RU">
                <a:solidFill>
                  <a:schemeClr val="bg1"/>
                </a:solidFill>
              </a:rPr>
              <a:t>средства, предоставляемые одним бюджетом бюджетной системы РФ другому бюджету бюджетной системы РФ</a:t>
            </a:r>
            <a:endParaRPr lang="ru-RU" sz="2000" i="1">
              <a:solidFill>
                <a:schemeClr val="bg1"/>
              </a:solidFill>
            </a:endParaRPr>
          </a:p>
        </p:txBody>
      </p:sp>
      <p:pic>
        <p:nvPicPr>
          <p:cNvPr id="2253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813" y="4056063"/>
            <a:ext cx="4791075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14888" y="2686050"/>
            <a:ext cx="4143375" cy="310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352425" y="981075"/>
            <a:ext cx="4724400" cy="1655763"/>
          </a:xfrm>
        </p:spPr>
        <p:txBody>
          <a:bodyPr/>
          <a:lstStyle/>
          <a:p>
            <a:pPr algn="ctr" eaLnBrk="1" hangingPunct="1"/>
            <a:r>
              <a:rPr lang="ru-RU" altLang="ru-RU" sz="20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Дотации</a:t>
            </a:r>
            <a:r>
              <a:rPr lang="ru-RU" altLang="ru-RU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altLang="ru-RU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межбюджетные трансферты, предоставляемые на безвозмездной и безвозвратной основе без установления направлений и (или) условий их использования</a:t>
            </a:r>
            <a:r>
              <a:rPr lang="ru-RU" altLang="ru-RU" sz="1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ru-RU" altLang="ru-RU" i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352425" y="228600"/>
            <a:ext cx="7680325" cy="536575"/>
          </a:xfrm>
        </p:spPr>
        <p:txBody>
          <a:bodyPr/>
          <a:lstStyle/>
          <a:p>
            <a:pPr eaLnBrk="1" hangingPunct="1"/>
            <a:r>
              <a:rPr lang="ru-RU" altLang="ru-RU" sz="28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Формы межбюджетных отношений</a:t>
            </a:r>
            <a:endParaRPr lang="ru-RU" altLang="ru-RU" sz="3200" i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635375" y="2924175"/>
            <a:ext cx="5319713" cy="18732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Субсидии –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сумма средств в денежной или натуральной форме, выделенных из местных бюджетов или в специальных фондов конкретному объекту хозяйствования для организации или поддержания какой-либо деятельности, доходы от которой временно не покрывают нормативную величину расходов;</a:t>
            </a:r>
            <a:endParaRPr lang="ru-RU" sz="20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556" name="TextBox 2"/>
          <p:cNvSpPr txBox="1">
            <a:spLocks noChangeArrowheads="1"/>
          </p:cNvSpPr>
          <p:nvPr/>
        </p:nvSpPr>
        <p:spPr bwMode="auto">
          <a:xfrm>
            <a:off x="352425" y="5516563"/>
            <a:ext cx="5227638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i="1">
                <a:solidFill>
                  <a:schemeClr val="bg1"/>
                </a:solidFill>
              </a:rPr>
              <a:t>Субвенции – </a:t>
            </a:r>
            <a:r>
              <a:rPr lang="ru-RU">
                <a:solidFill>
                  <a:schemeClr val="bg1"/>
                </a:solidFill>
              </a:rPr>
              <a:t>вид денежной помощи местным бюджетам со стороны государственного бюджета, предназначенной на определенную цель.</a:t>
            </a:r>
            <a:endParaRPr lang="ru-RU" sz="2000" i="1">
              <a:solidFill>
                <a:schemeClr val="bg1"/>
              </a:solidFill>
            </a:endParaRPr>
          </a:p>
        </p:txBody>
      </p:sp>
      <p:pic>
        <p:nvPicPr>
          <p:cNvPr id="2355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2492375"/>
            <a:ext cx="3167062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92725" y="725488"/>
            <a:ext cx="3492500" cy="219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ylar">
  <a:themeElements>
    <a:clrScheme name="Mylar">
      <a:dk1>
        <a:srgbClr val="000000"/>
      </a:dk1>
      <a:lt1>
        <a:srgbClr val="FFFFFF"/>
      </a:lt1>
      <a:dk2>
        <a:srgbClr val="656162"/>
      </a:dk2>
      <a:lt2>
        <a:srgbClr val="E0DACC"/>
      </a:lt2>
      <a:accent1>
        <a:srgbClr val="4A5A7A"/>
      </a:accent1>
      <a:accent2>
        <a:srgbClr val="F7BD40"/>
      </a:accent2>
      <a:accent3>
        <a:srgbClr val="975C00"/>
      </a:accent3>
      <a:accent4>
        <a:srgbClr val="754D41"/>
      </a:accent4>
      <a:accent5>
        <a:srgbClr val="838995"/>
      </a:accent5>
      <a:accent6>
        <a:srgbClr val="687B66"/>
      </a:accent6>
      <a:hlink>
        <a:srgbClr val="B5740B"/>
      </a:hlink>
      <a:folHlink>
        <a:srgbClr val="7483A0"/>
      </a:folHlink>
    </a:clrScheme>
    <a:fontScheme name="Mylar">
      <a:majorFont>
        <a:latin typeface="Corbel"/>
        <a:ea typeface=""/>
        <a:cs typeface=""/>
        <a:font script="Jpan" typeface="HGｺﾞｼｯｸM"/>
        <a:font script="Hang" typeface="맑은 고딕"/>
        <a:font script="Hans" typeface="华文楷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华文楷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ylar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50800" dist="25400" dir="13500000">
              <a:srgbClr val="000000">
                <a:alpha val="75000"/>
              </a:srgbClr>
            </a:innerShdw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dkEdge">
            <a:bevelT w="25400" h="508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tint val="100000"/>
                <a:shade val="30000"/>
                <a:alpha val="100000"/>
                <a:satMod val="255000"/>
                <a:lumMod val="100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lumMod val="80000"/>
              </a:schemeClr>
              <a:schemeClr val="phClr">
                <a:tint val="50000"/>
                <a:lumMod val="1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TM01790491[[fn=Mylar]]</Template>
  <TotalTime>9197</TotalTime>
  <Words>3287</Words>
  <Application>Microsoft Office PowerPoint</Application>
  <PresentationFormat>Экран (4:3)</PresentationFormat>
  <Paragraphs>661</Paragraphs>
  <Slides>52</Slides>
  <Notes>3</Notes>
  <HiddenSlides>0</HiddenSlides>
  <MMClips>0</MMClips>
  <ScaleCrop>false</ScaleCrop>
  <HeadingPairs>
    <vt:vector size="10" baseType="variant">
      <vt:variant>
        <vt:lpstr>Использованные шрифты</vt:lpstr>
      </vt:variant>
      <vt:variant>
        <vt:i4>9</vt:i4>
      </vt:variant>
      <vt:variant>
        <vt:lpstr>Шаблон оформления</vt:lpstr>
      </vt:variant>
      <vt:variant>
        <vt:i4>12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52</vt:i4>
      </vt:variant>
      <vt:variant>
        <vt:lpstr>Произвольные показы</vt:lpstr>
      </vt:variant>
      <vt:variant>
        <vt:i4>1</vt:i4>
      </vt:variant>
    </vt:vector>
  </HeadingPairs>
  <TitlesOfParts>
    <vt:vector size="76" baseType="lpstr">
      <vt:lpstr>Times New Roman</vt:lpstr>
      <vt:lpstr>Corbel</vt:lpstr>
      <vt:lpstr>Tunga</vt:lpstr>
      <vt:lpstr>Tahoma</vt:lpstr>
      <vt:lpstr>Bodoni MT</vt:lpstr>
      <vt:lpstr>Wingdings</vt:lpstr>
      <vt:lpstr>Verdana</vt:lpstr>
      <vt:lpstr>Bodoni MT Black</vt:lpstr>
      <vt:lpstr>Calibri</vt:lpstr>
      <vt:lpstr>Mylar</vt:lpstr>
      <vt:lpstr>Mylar</vt:lpstr>
      <vt:lpstr>Mylar</vt:lpstr>
      <vt:lpstr>Mylar</vt:lpstr>
      <vt:lpstr>Mylar</vt:lpstr>
      <vt:lpstr>Mylar</vt:lpstr>
      <vt:lpstr>Mylar</vt:lpstr>
      <vt:lpstr>Mylar</vt:lpstr>
      <vt:lpstr>Mylar</vt:lpstr>
      <vt:lpstr>Mylar</vt:lpstr>
      <vt:lpstr>Mylar</vt:lpstr>
      <vt:lpstr>Mylar</vt:lpstr>
      <vt:lpstr>Диаграмма</vt:lpstr>
      <vt:lpstr>Диаграмма Microsoft Excel</vt:lpstr>
      <vt:lpstr>                                                    МУНИЦИПАЛЬНОЕ ОБРАЗОВАНИЕ                                                        « УГРАНСКИЙ РАЙОН»                                                         СМОЛЕНСКОЙ ОБЛАСТИ </vt:lpstr>
      <vt:lpstr>Слайд 2</vt:lpstr>
      <vt:lpstr>Муниципальное образование «Угранский район» Смоленской области</vt:lpstr>
      <vt:lpstr>Слайд 4</vt:lpstr>
      <vt:lpstr>Слайд 5</vt:lpstr>
      <vt:lpstr>Слайд 6</vt:lpstr>
      <vt:lpstr>Консолидированный бюджет – свод бюджетов бюджетной системы Российской Федерации на соответствующей территории (за исключением бюджетов государственных внебюджетных фондов) без учета межбюджетных трансфертов между этими бюджетами Консолидированный бюджет - в первую очередь статистический, характеризующий данные по доходам и расходам, источникам поступления средств и направлениям их использования по территории в целом РФ или субъектов РФ. </vt:lpstr>
      <vt:lpstr>Слайд 8</vt:lpstr>
      <vt:lpstr>Формы межбюджетных отношений</vt:lpstr>
      <vt:lpstr>Межбюджетные трансферты, получаемые бюджетом МО «Угранский район» Смоленской области из областного бюджета</vt:lpstr>
      <vt:lpstr>Структура безвозмездных поступлений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Источники финансирования дефицита   районного бюджета (тыс.руб).</vt:lpstr>
      <vt:lpstr>Слайд 20</vt:lpstr>
      <vt:lpstr>Слайд 21</vt:lpstr>
      <vt:lpstr>Слайд 22</vt:lpstr>
      <vt:lpstr>Слайд 23</vt:lpstr>
      <vt:lpstr>Слайд 24</vt:lpstr>
      <vt:lpstr>Слайд 25</vt:lpstr>
      <vt:lpstr>Основные направления налоговой политики  муниципального образования  «Угранский район» Смоленской области на 2018 год и плановый период 2019-2020годов</vt:lpstr>
      <vt:lpstr>Слайд 27</vt:lpstr>
      <vt:lpstr>Слайд 28</vt:lpstr>
      <vt:lpstr>Основные показатели социально-экономического развития муниципального образования «Угранский район» Смоленской области на 2018 год и плановый период 2019  и 2020 годов</vt:lpstr>
      <vt:lpstr>Слайд 30</vt:lpstr>
      <vt:lpstr> </vt:lpstr>
      <vt:lpstr>   Неналоговые доходы – платежи, которые включают в себя возмездные операции от прямого предоставления государством за пользование имущества и природных ресурсов, от различного вида услуг, а также платежи в виде  штрафов или иных санкций за нарушение законодательства.</vt:lpstr>
      <vt:lpstr>   Безвозмездные поступления- поступающие в бюджет денежные средства на безвозвратной  и безвозмездной  основе из областного бюджета( межбюджетные трансферты в виде дотаций, субсидий, субвенций), а также перечисления от физических и юридических лиц.</vt:lpstr>
      <vt:lpstr>Слайд 34</vt:lpstr>
      <vt:lpstr>Особенности планирования доходов</vt:lpstr>
      <vt:lpstr>Направления увеличения доходной базы</vt:lpstr>
      <vt:lpstr> Какие  налоги уплачивают в местный бюджет граждане муниципального образования?</vt:lpstr>
      <vt:lpstr>Нормативы зачисления налогов на территории  муниципального образования « Угранский район» Смоленской  области  на 2018 год</vt:lpstr>
      <vt:lpstr> </vt:lpstr>
      <vt:lpstr>Слайд 40</vt:lpstr>
      <vt:lpstr>Слайд 41</vt:lpstr>
      <vt:lpstr>Основные характеристики  районного  бюджета на   2018 и плановый период 2019  и 2020 годов. ( тыс.руб)</vt:lpstr>
      <vt:lpstr>Программная структура расходов  районного бюджета на 2017 год и плановый период 2018 и 2019 г (в тыс.руб.)</vt:lpstr>
      <vt:lpstr>Программная структура расходов  районного бюджета на 2018 год и плановый период 2019 и 2020 г.</vt:lpstr>
      <vt:lpstr>Слайд 45</vt:lpstr>
      <vt:lpstr>Программная структура расходов  районного бюджета на 2018 год и плановый период 2019 и 2020 г.</vt:lpstr>
      <vt:lpstr>Программная структура расходов  районного бюджета на 2018 год и плановый период 2019 и 2020 г.</vt:lpstr>
      <vt:lpstr>Слайд 48</vt:lpstr>
      <vt:lpstr>Распределение  бюджетных ассигнований по разделам расходов  на 2018 и плановый период 2019 и 2020 год(тыс. руб.)</vt:lpstr>
      <vt:lpstr>Слайд 50</vt:lpstr>
      <vt:lpstr>Контактная информация</vt:lpstr>
      <vt:lpstr>Слайд 52</vt:lpstr>
      <vt:lpstr>Произвольный показ 1</vt:lpstr>
    </vt:vector>
  </TitlesOfParts>
  <Company>WareZ Provider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Бюджет для граждан на 2014 год и плановый период 2015-2016 годов</dc:title>
  <dc:creator>www.PHILka.RU</dc:creator>
  <cp:lastModifiedBy>Пк</cp:lastModifiedBy>
  <cp:revision>298</cp:revision>
  <dcterms:created xsi:type="dcterms:W3CDTF">2013-12-02T14:04:15Z</dcterms:created>
  <dcterms:modified xsi:type="dcterms:W3CDTF">2018-05-10T07:12:12Z</dcterms:modified>
</cp:coreProperties>
</file>