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65" r:id="rId11"/>
    <p:sldId id="366" r:id="rId12"/>
    <p:sldId id="353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FF"/>
    <a:srgbClr val="6699FF"/>
    <a:srgbClr val="ADA7DB"/>
    <a:srgbClr val="D98BB2"/>
    <a:srgbClr val="CCCCFF"/>
    <a:srgbClr val="CF6F9F"/>
    <a:srgbClr val="66FF66"/>
    <a:srgbClr val="00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5439" autoAdjust="0"/>
  </p:normalViewPr>
  <p:slideViewPr>
    <p:cSldViewPr snapToObjects="1">
      <p:cViewPr varScale="1">
        <p:scale>
          <a:sx n="112" d="100"/>
          <a:sy n="112" d="100"/>
        </p:scale>
        <p:origin x="15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29824561403716E-2"/>
          <c:y val="1.9400352733686094E-2"/>
          <c:w val="0.86576702080200518"/>
          <c:h val="0.82756341639870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ADA7DB">
                <a:alpha val="95686"/>
              </a:srgbClr>
            </a:solidFill>
            <a:ln w="12895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834278173094955E-2"/>
                  <c:y val="-1.13797998338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792847716368693E-2"/>
                  <c:y val="-1.3655759800561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230702031279301E-2"/>
                  <c:y val="-4.5519199335205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7000.9</c:v>
                </c:pt>
                <c:pt idx="1">
                  <c:v>3145.5</c:v>
                </c:pt>
                <c:pt idx="2">
                  <c:v>4737.6000000000004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D98BB2"/>
            </a:solidFill>
            <a:ln w="12895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9171390865474776E-3"/>
                  <c:y val="-4.5519199335204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378543149106078E-3"/>
                  <c:y val="-4.5519199335204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78543149104993E-3"/>
                  <c:y val="9.1038398670409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789"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4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318741606223712E-2"/>
                  <c:y val="-1.6960381988518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189271574552933E-2"/>
                  <c:y val="-1.5931719767321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272132488005565E-2"/>
                  <c:y val="-1.59317197673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530.79999999999995</c:v>
                </c:pt>
                <c:pt idx="1">
                  <c:v>547.29999999999995</c:v>
                </c:pt>
                <c:pt idx="2">
                  <c:v>560.70000000000005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>
                <a:alpha val="90000"/>
              </a:srgbClr>
            </a:solidFill>
            <a:ln w="12895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84012076554734E-2"/>
                  <c:y val="-1.938401053894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792847716368693E-2"/>
                  <c:y val="-1.820767973408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354993401457978E-2"/>
                  <c:y val="-1.820767973408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04519472"/>
        <c:axId val="504518296"/>
        <c:axId val="0"/>
      </c:bar3DChart>
      <c:catAx>
        <c:axId val="50451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04518296"/>
        <c:crosses val="autoZero"/>
        <c:auto val="1"/>
        <c:lblAlgn val="ctr"/>
        <c:lblOffset val="100"/>
        <c:noMultiLvlLbl val="0"/>
      </c:catAx>
      <c:valAx>
        <c:axId val="50451829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04519472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3.880175603915096E-2"/>
          <c:y val="0.92457056488430323"/>
          <c:w val="0.89637924668296598"/>
          <c:h val="7.4414213602964713E-2"/>
        </c:manualLayout>
      </c:layout>
      <c:overlay val="0"/>
      <c:spPr>
        <a:solidFill>
          <a:srgbClr val="FFFFFF"/>
        </a:solidFill>
        <a:ln w="3224">
          <a:solidFill>
            <a:srgbClr val="000000"/>
          </a:solidFill>
          <a:prstDash val="solid"/>
        </a:ln>
        <a:effectLst>
          <a:outerShdw blurRad="50800" dist="50800" dir="5400000" algn="ctr" rotWithShape="0">
            <a:schemeClr val="tx1">
              <a:lumMod val="85000"/>
            </a:schemeClr>
          </a:outerShdw>
        </a:effectLst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75000"/>
                <a:alpha val="8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10272.5</c:v>
                </c:pt>
                <c:pt idx="1">
                  <c:v>10772.8</c:v>
                </c:pt>
                <c:pt idx="2">
                  <c:v>11352.8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157.1</c:v>
                </c:pt>
                <c:pt idx="1">
                  <c:v>1634</c:v>
                </c:pt>
                <c:pt idx="2">
                  <c:v>113.9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7531.7</c:v>
                </c:pt>
                <c:pt idx="1">
                  <c:v>3692.8</c:v>
                </c:pt>
                <c:pt idx="2">
                  <c:v>2473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797864"/>
        <c:axId val="504799432"/>
      </c:barChart>
      <c:catAx>
        <c:axId val="50479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04799432"/>
        <c:crosses val="autoZero"/>
        <c:auto val="1"/>
        <c:lblAlgn val="ctr"/>
        <c:lblOffset val="100"/>
        <c:noMultiLvlLbl val="0"/>
      </c:catAx>
      <c:valAx>
        <c:axId val="504799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47978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57370953631214E-2"/>
          <c:y val="3.3788859725867593E-2"/>
          <c:w val="0.89361552380018761"/>
          <c:h val="0.586562671235839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373300</c:v>
                </c:pt>
                <c:pt idx="1">
                  <c:v>375800</c:v>
                </c:pt>
                <c:pt idx="2">
                  <c:v>3661500</c:v>
                </c:pt>
                <c:pt idx="3">
                  <c:v>13295700</c:v>
                </c:pt>
                <c:pt idx="4">
                  <c:v>155000</c:v>
                </c:pt>
                <c:pt idx="5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Лист1!$C$2:$C$7</c:f>
              <c:numCache>
                <c:formatCode>0.0;[Red]0.0</c:formatCode>
                <c:ptCount val="6"/>
                <c:pt idx="0">
                  <c:v>341200</c:v>
                </c:pt>
                <c:pt idx="1">
                  <c:v>392300</c:v>
                </c:pt>
                <c:pt idx="2">
                  <c:v>3480500</c:v>
                </c:pt>
                <c:pt idx="3">
                  <c:v>10160000</c:v>
                </c:pt>
                <c:pt idx="4">
                  <c:v>155000</c:v>
                </c:pt>
                <c:pt idx="5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Лист1!$D$2:$D$7</c:f>
              <c:numCache>
                <c:formatCode>0.0;[Red]0.0</c:formatCode>
                <c:ptCount val="6"/>
                <c:pt idx="0">
                  <c:v>336100</c:v>
                </c:pt>
                <c:pt idx="1">
                  <c:v>405700</c:v>
                </c:pt>
                <c:pt idx="2">
                  <c:v>3541600</c:v>
                </c:pt>
                <c:pt idx="3">
                  <c:v>9401300</c:v>
                </c:pt>
                <c:pt idx="4">
                  <c:v>155000</c:v>
                </c:pt>
                <c:pt idx="5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504522608"/>
        <c:axId val="504524568"/>
        <c:axId val="0"/>
      </c:bar3DChart>
      <c:catAx>
        <c:axId val="50452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04524568"/>
        <c:crosses val="autoZero"/>
        <c:auto val="1"/>
        <c:lblAlgn val="ctr"/>
        <c:lblOffset val="100"/>
        <c:noMultiLvlLbl val="0"/>
      </c:catAx>
      <c:valAx>
        <c:axId val="504524568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45226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1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6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27.03.2023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_____Microsoft_Excel_97-20031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dirty="0" smtClean="0">
                <a:cs typeface="Tunga" pitchFamily="34" charset="0"/>
              </a:rPr>
              <a:t>                    </a:t>
            </a:r>
            <a:br>
              <a:rPr lang="ru-RU" sz="4200" b="1" i="1" dirty="0" smtClean="0">
                <a:cs typeface="Tunga" pitchFamily="34" charset="0"/>
              </a:rPr>
            </a:br>
            <a:endParaRPr lang="ru-RU" sz="51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560" y="3789363"/>
            <a:ext cx="7776864" cy="14398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</a:t>
            </a: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alt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21.12.2022 </a:t>
            </a:r>
            <a:r>
              <a:rPr lang="ru-RU" alt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400" b="1" i="1" dirty="0">
                <a:solidFill>
                  <a:srgbClr val="CC3300"/>
                </a:solidFill>
              </a:rPr>
              <a:t>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год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65236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3284389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1891402" y="5733108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71" y="2708920"/>
            <a:ext cx="3167062" cy="3024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20131332"/>
              </p:ext>
            </p:extLst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3 692,8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2 473,0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7 000,9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3 145,5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020653"/>
              </p:ext>
            </p:extLst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132856"/>
            <a:ext cx="5958630" cy="3966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195" y="3368312"/>
            <a:ext cx="5256584" cy="295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888581"/>
            <a:ext cx="3805238" cy="228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2238" y="1427957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213805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 dirty="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</a:t>
            </a:r>
            <a:r>
              <a:rPr lang="ru-RU" sz="1400" dirty="0" smtClean="0">
                <a:solidFill>
                  <a:schemeClr val="bg1"/>
                </a:solidFill>
              </a:rPr>
              <a:t>2023 </a:t>
            </a:r>
            <a:r>
              <a:rPr lang="ru-RU" sz="1400" dirty="0">
                <a:solidFill>
                  <a:schemeClr val="bg1"/>
                </a:solidFill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</a:rPr>
              <a:t>2024 и 2025 </a:t>
            </a:r>
            <a:r>
              <a:rPr lang="ru-RU" sz="1400" dirty="0">
                <a:solidFill>
                  <a:schemeClr val="bg1"/>
                </a:solidFill>
              </a:rPr>
              <a:t>годов. Проект местного бюджета рассмотрен на заседании </a:t>
            </a:r>
            <a:r>
              <a:rPr lang="ru-RU" sz="1400" dirty="0" err="1">
                <a:solidFill>
                  <a:schemeClr val="bg1"/>
                </a:solidFill>
              </a:rPr>
              <a:t>Угранским</a:t>
            </a:r>
            <a:r>
              <a:rPr lang="ru-RU" sz="1400" dirty="0">
                <a:solidFill>
                  <a:schemeClr val="bg1"/>
                </a:solidFill>
              </a:rPr>
              <a:t>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/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9381" y="1778000"/>
            <a:ext cx="2376487" cy="223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732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10 272,5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10 772,8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– 11 352,8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1144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2 551,4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2 680,5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2821,6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0508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совокупный доход 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ru-RU" sz="10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35,2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36,7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3 972,4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4 131,4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4 296,5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238125" y="4981189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прибыль, доходы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3 713,5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3 924,2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4 194,2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157,1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163,4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385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157,1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163,4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– 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72382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от оказания платных услуг и компенсации затрат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619722" y="1386115"/>
            <a:ext cx="5616575" cy="142064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7 531,7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3 692,8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2 473,0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2"/>
            <a:ext cx="2124869" cy="2015901"/>
          </a:xfrm>
          <a:prstGeom prst="rect">
            <a:avLst/>
          </a:prstGeom>
          <a:solidFill>
            <a:srgbClr val="FFCCFF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7 000,9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3 145,5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1 912,3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562349" y="3789363"/>
            <a:ext cx="2018977" cy="2397579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530,8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547,3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560,7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286022" y="2680212"/>
            <a:ext cx="33700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5853086" y="2852935"/>
            <a:ext cx="0" cy="89123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30827" y="3789362"/>
            <a:ext cx="1669294" cy="2828467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2025г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571837" y="2833520"/>
            <a:ext cx="0" cy="95584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36297" y="3789362"/>
            <a:ext cx="1482852" cy="1799878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тыс. руб.)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2023г.- 0,0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 - 0,0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2025г. - 0,0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250245" y="2658162"/>
            <a:ext cx="35994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-6439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Угранское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сельское поселение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Угранского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района Смоленской  области  на 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2023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2024-2025гг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256336"/>
              </p:ext>
            </p:extLst>
          </p:nvPr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2023 год и на плановый период 2024 и 2025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2023 год и плановый период 2024 и 2025 годов.</a:t>
            </a: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i="1" dirty="0">
                <a:solidFill>
                  <a:schemeClr val="bg1"/>
                </a:solidFill>
              </a:rPr>
              <a:t>- Обеспечение долгосрочной сбалансированности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Укрепление доходной базы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2024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2025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2 551,4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3 924,2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4 194,2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5" name="Picture 3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8" t="21218" r="26865" b="36346"/>
          <a:stretch/>
        </p:blipFill>
        <p:spPr bwMode="auto">
          <a:xfrm>
            <a:off x="755576" y="4221088"/>
            <a:ext cx="792622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2023 и плановый период 2024-2025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04479"/>
              </p:ext>
            </p:extLst>
          </p:nvPr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17 961,3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14 629,0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13 939,7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17 961,3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14 629,0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13 939,7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</a:rPr>
              <a:t>Динамика планирования бюджетных расходов в </a:t>
            </a:r>
            <a:r>
              <a:rPr lang="ru-RU" sz="2400" b="1" i="1" dirty="0" err="1">
                <a:solidFill>
                  <a:srgbClr val="003399"/>
                </a:solidFill>
              </a:rPr>
              <a:t>Угранском</a:t>
            </a:r>
            <a:r>
              <a:rPr lang="ru-RU" sz="2400" b="1" i="1" dirty="0">
                <a:solidFill>
                  <a:srgbClr val="003399"/>
                </a:solidFill>
              </a:rPr>
              <a:t>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119085"/>
              </p:ext>
            </p:extLst>
          </p:nvPr>
        </p:nvGraphicFramePr>
        <p:xfrm>
          <a:off x="300038" y="1004889"/>
          <a:ext cx="8664450" cy="566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Лист" r:id="rId4" imgW="6781829" imgH="5438904" progId="Excel.Sheet.8">
                  <p:embed/>
                </p:oleObj>
              </mc:Choice>
              <mc:Fallback>
                <p:oleObj name="Лист" r:id="rId4" imgW="6781829" imgH="5438904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004889"/>
                        <a:ext cx="8664450" cy="56644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2023 год и плановый период 2024 и 2025 </a:t>
            </a:r>
            <a:r>
              <a:rPr 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1430452"/>
              </p:ext>
            </p:extLst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14 301,2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11 235,7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10 552,0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2 359,0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2 315,0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2018-2025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6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2023 и плановый период 2024 и 2025 гг. (</a:t>
            </a:r>
            <a:r>
              <a:rPr lang="ru-RU" alt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17110"/>
              </p:ext>
            </p:extLst>
          </p:nvPr>
        </p:nvGraphicFramePr>
        <p:xfrm>
          <a:off x="395288" y="1196975"/>
          <a:ext cx="8459787" cy="3088657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375,8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392,3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405,7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3 661,5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3 480,5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3 541,6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13 295,7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10 160,0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9 401,3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245651"/>
              </p:ext>
            </p:extLst>
          </p:nvPr>
        </p:nvGraphicFramePr>
        <p:xfrm>
          <a:off x="395287" y="4285632"/>
          <a:ext cx="8459787" cy="506413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43836"/>
              </p:ext>
            </p:extLst>
          </p:nvPr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2023 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2024-2025 </a:t>
            </a:r>
            <a:r>
              <a:rPr lang="ru-RU" sz="2400" b="1" i="1" dirty="0" err="1">
                <a:solidFill>
                  <a:srgbClr val="003399"/>
                </a:solidFill>
                <a:cs typeface="Times New Roman" pitchFamily="18" charset="0"/>
              </a:rPr>
              <a:t>гг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  <a:p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560" y="3301241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484784"/>
            <a:ext cx="8713787" cy="2159000"/>
          </a:xfrm>
        </p:spPr>
        <p:txBody>
          <a:bodyPr/>
          <a:lstStyle/>
          <a:p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32" y="0"/>
            <a:ext cx="75298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484784"/>
            <a:ext cx="8713787" cy="144016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бюджетной системы</a:t>
            </a:r>
            <a:r>
              <a:rPr lang="ru-RU" alt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0717" y="188640"/>
            <a:ext cx="7564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цели бюджетной политики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535" y="3097703"/>
            <a:ext cx="8507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результативности бюджетных расходов, достижение установленных показателей 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95" y="4536702"/>
            <a:ext cx="6205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прозрачности и открытости бюджетного процесса для граждан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5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540129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3491880" y="5517232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29" y="2403408"/>
            <a:ext cx="4791075" cy="282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735398"/>
            <a:ext cx="3816424" cy="2661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10932</TotalTime>
  <Words>2374</Words>
  <Application>Microsoft Office PowerPoint</Application>
  <PresentationFormat>Экран (4:3)</PresentationFormat>
  <Paragraphs>313</Paragraphs>
  <Slides>39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55" baseType="lpstr">
      <vt:lpstr>Arial</vt:lpstr>
      <vt:lpstr>Bodoni MT Black</vt:lpstr>
      <vt:lpstr>Calibri</vt:lpstr>
      <vt:lpstr>Corbel</vt:lpstr>
      <vt:lpstr>Tahoma</vt:lpstr>
      <vt:lpstr>Times New Roman</vt:lpstr>
      <vt:lpstr>Tunga</vt:lpstr>
      <vt:lpstr>Verdana</vt:lpstr>
      <vt:lpstr>Wingdings</vt:lpstr>
      <vt:lpstr>Mylar</vt:lpstr>
      <vt:lpstr>1_Mylar</vt:lpstr>
      <vt:lpstr>2_Mylar</vt:lpstr>
      <vt:lpstr>3_Mylar</vt:lpstr>
      <vt:lpstr>4_Mylar</vt:lpstr>
      <vt:lpstr>Лист</vt:lpstr>
      <vt:lpstr>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Обеспечение сбалансированности и устойчивости бюджетной системы </vt:lpstr>
      <vt:lpstr>Презентация PowerPoint</vt:lpstr>
      <vt:lpstr>Презентация PowerPoint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Презентация PowerPoint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Презентация PowerPoint</vt:lpstr>
      <vt:lpstr> </vt:lpstr>
      <vt:lpstr>Презентация PowerPoint</vt:lpstr>
      <vt:lpstr>Основные характеристики  сельского  бюджета на   2023 и плановый период 2024-2025 годов. ( тыс.руб)</vt:lpstr>
      <vt:lpstr>Презентация PowerPoint</vt:lpstr>
      <vt:lpstr>Программная структура расходов  сельского бюджета на 2023 год и плановый период 2024 и 2025 гг (в тыс.руб.)</vt:lpstr>
      <vt:lpstr>Распределение  бюджетных ассигнований по разделам расходов  на 2023 и плановый период 2024 и 2025 гг. (тыс.руб.)</vt:lpstr>
      <vt:lpstr>Презентация PowerPoint</vt:lpstr>
      <vt:lpstr>Контактная информация</vt:lpstr>
      <vt:lpstr>Презентация PowerPoint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User</cp:lastModifiedBy>
  <cp:revision>428</cp:revision>
  <dcterms:created xsi:type="dcterms:W3CDTF">2013-12-02T14:04:15Z</dcterms:created>
  <dcterms:modified xsi:type="dcterms:W3CDTF">2023-03-27T11:45:39Z</dcterms:modified>
</cp:coreProperties>
</file>