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51" r:id="rId4"/>
  </p:sldMasterIdLst>
  <p:notesMasterIdLst>
    <p:notesMasterId r:id="rId42"/>
  </p:notesMasterIdLst>
  <p:sldIdLst>
    <p:sldId id="256" r:id="rId5"/>
    <p:sldId id="354" r:id="rId6"/>
    <p:sldId id="313" r:id="rId7"/>
    <p:sldId id="257" r:id="rId8"/>
    <p:sldId id="316" r:id="rId9"/>
    <p:sldId id="365" r:id="rId10"/>
    <p:sldId id="366" r:id="rId11"/>
    <p:sldId id="353" r:id="rId12"/>
    <p:sldId id="319" r:id="rId13"/>
    <p:sldId id="320" r:id="rId14"/>
    <p:sldId id="342" r:id="rId15"/>
    <p:sldId id="343" r:id="rId16"/>
    <p:sldId id="321" r:id="rId17"/>
    <p:sldId id="322" r:id="rId18"/>
    <p:sldId id="337" r:id="rId19"/>
    <p:sldId id="324" r:id="rId20"/>
    <p:sldId id="327" r:id="rId21"/>
    <p:sldId id="328" r:id="rId22"/>
    <p:sldId id="360" r:id="rId23"/>
    <p:sldId id="361" r:id="rId24"/>
    <p:sldId id="362" r:id="rId25"/>
    <p:sldId id="302" r:id="rId26"/>
    <p:sldId id="358" r:id="rId27"/>
    <p:sldId id="359" r:id="rId28"/>
    <p:sldId id="363" r:id="rId29"/>
    <p:sldId id="350" r:id="rId30"/>
    <p:sldId id="351" r:id="rId31"/>
    <p:sldId id="356" r:id="rId32"/>
    <p:sldId id="261" r:id="rId33"/>
    <p:sldId id="352" r:id="rId34"/>
    <p:sldId id="263" r:id="rId35"/>
    <p:sldId id="357" r:id="rId36"/>
    <p:sldId id="294" r:id="rId37"/>
    <p:sldId id="273" r:id="rId38"/>
    <p:sldId id="349" r:id="rId39"/>
    <p:sldId id="348" r:id="rId40"/>
    <p:sldId id="278" r:id="rId41"/>
  </p:sldIdLst>
  <p:sldSz cx="9144000" cy="6858000" type="screen4x3"/>
  <p:notesSz cx="6858000" cy="9144000"/>
  <p:custShowLst>
    <p:custShow name="Произвольный показ 1" id="0">
      <p:sldLst>
        <p:sld r:id="rId5"/>
        <p:sld r:id="rId8"/>
        <p:sld r:id="rId33"/>
        <p:sld r:id="rId35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BB2"/>
    <a:srgbClr val="ADA7DB"/>
    <a:srgbClr val="2F51F9"/>
    <a:srgbClr val="3399FF"/>
    <a:srgbClr val="6666FF"/>
    <a:srgbClr val="6699FF"/>
    <a:srgbClr val="CCCCFF"/>
    <a:srgbClr val="CF6F9F"/>
    <a:srgbClr val="66FF66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5" autoAdjust="0"/>
    <p:restoredTop sz="95439" autoAdjust="0"/>
  </p:normalViewPr>
  <p:slideViewPr>
    <p:cSldViewPr snapToObjects="1">
      <p:cViewPr varScale="1">
        <p:scale>
          <a:sx n="112" d="100"/>
          <a:sy n="112" d="100"/>
        </p:scale>
        <p:origin x="672" y="11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1;&#1080;&#1089;&#1090;%20&#1074;%20&#1041;&#1102;&#1076;&#1078;&#1077;&#1090;-&#1076;&#1083;&#1103;-&#1075;&#1088;&#1072;&#1078;&#1076;&#1072;&#1085;-&#1085;&#1072;-2022-&#1075;&#1086;&#1076;-&#1080;-&#1087;&#1083;&#1072;&#1085;&#1086;&#1074;&#1099;&#1081;-&#1087;&#1077;&#1088;&#1080;&#1086;&#1076;-2023-2024&#1075;&#1075;.-&#1089;&#1077;&#1083;&#1100;&#1089;&#1082;&#1086;&#1077;-&#1087;&#1086;&#1089;&#1077;&#1083;&#1077;&#1085;&#1080;&#1077;%20&#1080;&#1089;&#1087;&#1086;&#1083;&#1085;&#1077;&#1085;&#1080;&#1077;%202022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429824561403716E-2"/>
          <c:y val="1.9400352733686094E-2"/>
          <c:w val="0.86576702080200518"/>
          <c:h val="0.827563416398703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ADA7DB">
                <a:alpha val="95686"/>
              </a:srgbClr>
            </a:solidFill>
            <a:ln w="12895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1834278173094955E-2"/>
                  <c:y val="-1.137979983380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792847716368693E-2"/>
                  <c:y val="-1.3655759800561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230702031279301E-2"/>
                  <c:y val="-4.55191993352050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 w="25789">
                <a:noFill/>
              </a:ln>
            </c:spPr>
            <c:txPr>
              <a:bodyPr/>
              <a:lstStyle/>
              <a:p>
                <a:pPr>
                  <a:defRPr sz="14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0.00</c:formatCode>
                <c:ptCount val="3"/>
                <c:pt idx="0">
                  <c:v>7000.9</c:v>
                </c:pt>
                <c:pt idx="1">
                  <c:v>3145.5</c:v>
                </c:pt>
                <c:pt idx="2">
                  <c:v>1912.3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D98BB2"/>
            </a:solidFill>
            <a:ln w="12895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5.9171390865474776E-3"/>
                  <c:y val="-4.55191993352046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4378543149106078E-3"/>
                  <c:y val="-4.55191993352046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4378543149104993E-3"/>
                  <c:y val="9.10383986704092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789">
                <a:noFill/>
              </a:ln>
              <a:scene3d>
                <a:camera prst="orthographicFront"/>
                <a:lightRig rig="threePt" dir="t"/>
              </a:scene3d>
              <a:sp3d>
                <a:bevelB/>
              </a:sp3d>
            </c:spPr>
            <c:txPr>
              <a:bodyPr/>
              <a:lstStyle/>
              <a:p>
                <a:pPr>
                  <a:defRPr sz="1400" i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0.00</c:formatCode>
                <c:ptCount val="3"/>
                <c:pt idx="0">
                  <c:v>32452.3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2895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1318741606223712E-2"/>
                  <c:y val="-1.6960381988518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189271574552933E-2"/>
                  <c:y val="-1.5931719767321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272132488005565E-2"/>
                  <c:y val="-1.593171976732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 w="25789">
                <a:noFill/>
              </a:ln>
            </c:spPr>
            <c:txPr>
              <a:bodyPr/>
              <a:lstStyle/>
              <a:p>
                <a:pPr>
                  <a:defRPr sz="1400" b="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0.00</c:formatCode>
                <c:ptCount val="3"/>
                <c:pt idx="0">
                  <c:v>384.5</c:v>
                </c:pt>
                <c:pt idx="1">
                  <c:v>547.29999999999995</c:v>
                </c:pt>
                <c:pt idx="2">
                  <c:v>560.70000000000005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</c:v>
                </c:pt>
              </c:strCache>
            </c:strRef>
          </c:tx>
          <c:spPr>
            <a:solidFill>
              <a:srgbClr val="CCFFFF">
                <a:alpha val="90000"/>
              </a:srgbClr>
            </a:solidFill>
            <a:ln w="12895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984012076554734E-2"/>
                  <c:y val="-1.9384010538949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792847716368693E-2"/>
                  <c:y val="-1.8207679734081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354993401457978E-2"/>
                  <c:y val="-1.8207679734081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789">
                <a:noFill/>
              </a:ln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0.00</c:formatCode>
                <c:ptCount val="3"/>
                <c:pt idx="0">
                  <c:v>3836.8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844774400"/>
        <c:axId val="844778320"/>
        <c:axId val="0"/>
      </c:bar3DChart>
      <c:catAx>
        <c:axId val="84477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1584" b="0" i="0" u="none" strike="noStrike" baseline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844778320"/>
        <c:crosses val="autoZero"/>
        <c:auto val="1"/>
        <c:lblAlgn val="ctr"/>
        <c:lblOffset val="100"/>
        <c:noMultiLvlLbl val="0"/>
      </c:catAx>
      <c:valAx>
        <c:axId val="844778320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386" b="0" i="0" u="none" strike="noStrike" baseline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844774400"/>
        <c:crosses val="autoZero"/>
        <c:crossBetween val="between"/>
      </c:valAx>
      <c:spPr>
        <a:noFill/>
        <a:ln w="25789">
          <a:noFill/>
        </a:ln>
      </c:spPr>
    </c:plotArea>
    <c:legend>
      <c:legendPos val="r"/>
      <c:layout>
        <c:manualLayout>
          <c:xMode val="edge"/>
          <c:yMode val="edge"/>
          <c:x val="3.880175603915096E-2"/>
          <c:y val="0.92457056488430323"/>
          <c:w val="0.89637924668296598"/>
          <c:h val="7.4414213602964713E-2"/>
        </c:manualLayout>
      </c:layout>
      <c:overlay val="0"/>
      <c:spPr>
        <a:solidFill>
          <a:srgbClr val="FFFFFF"/>
        </a:solidFill>
        <a:ln w="3224">
          <a:solidFill>
            <a:srgbClr val="000000"/>
          </a:solidFill>
          <a:prstDash val="solid"/>
        </a:ln>
        <a:effectLst>
          <a:outerShdw blurRad="50800" dist="50800" dir="5400000" algn="ctr" rotWithShape="0">
            <a:schemeClr val="tx1">
              <a:lumMod val="85000"/>
            </a:schemeClr>
          </a:outerShdw>
        </a:effectLst>
      </c:spPr>
      <c:txPr>
        <a:bodyPr/>
        <a:lstStyle/>
        <a:p>
          <a:pPr>
            <a:defRPr sz="1635" b="0" i="0" u="none" strike="noStrike" baseline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8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071038251366138"/>
          <c:y val="6.6790352504638231E-2"/>
          <c:w val="0.68196721311475461"/>
          <c:h val="0.536178107606679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1">
                <a:lumMod val="75000"/>
                <a:alpha val="85000"/>
              </a:schemeClr>
            </a:solidFill>
            <a:scene3d>
              <a:camera prst="orthographicFront"/>
              <a:lightRig rig="threePt" dir="t"/>
            </a:scene3d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9772.5</c:v>
                </c:pt>
                <c:pt idx="1">
                  <c:v>10772.8</c:v>
                </c:pt>
                <c:pt idx="2">
                  <c:v>11352.8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157.1</c:v>
                </c:pt>
                <c:pt idx="1">
                  <c:v>1634</c:v>
                </c:pt>
                <c:pt idx="2">
                  <c:v>113.9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 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0.0</c:formatCode>
                <c:ptCount val="3"/>
                <c:pt idx="0">
                  <c:v>43674.5</c:v>
                </c:pt>
                <c:pt idx="1">
                  <c:v>3692.8</c:v>
                </c:pt>
                <c:pt idx="2">
                  <c:v>2473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4775184"/>
        <c:axId val="844780672"/>
      </c:barChart>
      <c:catAx>
        <c:axId val="844775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844780672"/>
        <c:crosses val="autoZero"/>
        <c:auto val="1"/>
        <c:lblAlgn val="ctr"/>
        <c:lblOffset val="100"/>
        <c:noMultiLvlLbl val="0"/>
      </c:catAx>
      <c:valAx>
        <c:axId val="844780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477518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3175">
          <a:solidFill>
            <a:srgbClr val="000000"/>
          </a:solidFill>
          <a:prstDash val="solid"/>
        </a:ln>
      </c:spPr>
    </c:sideWall>
    <c:backWall>
      <c:thickness val="0"/>
      <c:spPr>
        <a:noFill/>
        <a:ln w="3175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34047654153344187"/>
          <c:y val="2.4303870280033914E-2"/>
          <c:w val="0.62932121042048905"/>
          <c:h val="0.5694772326530110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'[Лист в Бюджет-для-граждан-на-2022-год-и-плановый-период-2023-2024гг.-сельское-поселение исполнение 2022]Лист1'!$B$1</c:f>
              <c:strCache>
                <c:ptCount val="1"/>
                <c:pt idx="0">
                  <c:v>Расходы в рамках муниципальных программ, тыс.руб.</c:v>
                </c:pt>
              </c:strCache>
            </c:strRef>
          </c:tx>
          <c:invertIfNegative val="0"/>
          <c:cat>
            <c:numRef>
              <c:f>'[Лист в Бюджет-для-граждан-на-2022-год-и-плановый-период-2023-2024гг.-сельское-поселение исполнение 2022]Лист1'!$A$2:$A$4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'[Лист в Бюджет-для-граждан-на-2022-год-и-плановый-период-2023-2024гг.-сельское-поселение исполнение 2022]Лист1'!$B$2:$B$4</c:f>
              <c:numCache>
                <c:formatCode>#\ ##0.0</c:formatCode>
                <c:ptCount val="3"/>
                <c:pt idx="0">
                  <c:v>50182.2</c:v>
                </c:pt>
                <c:pt idx="1">
                  <c:v>13555.7</c:v>
                </c:pt>
                <c:pt idx="2">
                  <c:v>12867</c:v>
                </c:pt>
              </c:numCache>
            </c:numRef>
          </c:val>
        </c:ser>
        <c:ser>
          <c:idx val="1"/>
          <c:order val="1"/>
          <c:tx>
            <c:strRef>
              <c:f>'[Лист в Бюджет-для-граждан-на-2022-год-и-плановый-период-2023-2024гг.-сельское-поселение исполнение 2022]Лист1'!$C$1</c:f>
              <c:strCache>
                <c:ptCount val="1"/>
                <c:pt idx="0">
                  <c:v>непрограммная часть расходов, тыс.руб.</c:v>
                </c:pt>
              </c:strCache>
            </c:strRef>
          </c:tx>
          <c:invertIfNegative val="0"/>
          <c:cat>
            <c:numRef>
              <c:f>'[Лист в Бюджет-для-граждан-на-2022-год-и-плановый-период-2023-2024гг.-сельское-поселение исполнение 2022]Лист1'!$A$2:$A$4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'[Лист в Бюджет-для-граждан-на-2022-год-и-плановый-период-2023-2024гг.-сельское-поселение исполнение 2022]Лист1'!$C$2:$C$4</c:f>
              <c:numCache>
                <c:formatCode>#\ ##0.0</c:formatCode>
                <c:ptCount val="3"/>
                <c:pt idx="0">
                  <c:v>4286.8999999999996</c:v>
                </c:pt>
                <c:pt idx="1">
                  <c:v>1073.3</c:v>
                </c:pt>
                <c:pt idx="2">
                  <c:v>1072.7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62311136"/>
        <c:axId val="562306824"/>
        <c:axId val="0"/>
      </c:bar3DChart>
      <c:catAx>
        <c:axId val="56231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62306824"/>
        <c:crosses val="autoZero"/>
        <c:auto val="1"/>
        <c:lblAlgn val="ctr"/>
        <c:lblOffset val="100"/>
        <c:noMultiLvlLbl val="0"/>
      </c:catAx>
      <c:valAx>
        <c:axId val="56230682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  <a:lumOff val="15000"/>
                </a:schemeClr>
              </a:solidFill>
            </a:ln>
          </c:spPr>
        </c:majorGridlines>
        <c:numFmt formatCode="#\ ##0.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5623111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3175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dTable>
      <c:spPr>
        <a:noFill/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12700">
      <a:solidFill>
        <a:srgbClr val="000000"/>
      </a:solidFill>
      <a:prstDash val="solid"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657370953631214E-2"/>
          <c:y val="3.3788859725867593E-2"/>
          <c:w val="0.89361552380018761"/>
          <c:h val="0.5865626712358393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Общегосударственные вопросы</c:v>
                </c:pt>
                <c:pt idx="1">
                  <c:v> Национальная оборона</c:v>
                </c:pt>
                <c:pt idx="2">
                  <c:v> 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548957</c:v>
                </c:pt>
                <c:pt idx="1">
                  <c:v>384500</c:v>
                </c:pt>
                <c:pt idx="2">
                  <c:v>28031480.350000001</c:v>
                </c:pt>
                <c:pt idx="3">
                  <c:v>25404197.989999998</c:v>
                </c:pt>
                <c:pt idx="4">
                  <c:v>0</c:v>
                </c:pt>
                <c:pt idx="5">
                  <c:v>100000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Общегосударственные вопросы</c:v>
                </c:pt>
                <c:pt idx="1">
                  <c:v> Национальная оборона</c:v>
                </c:pt>
                <c:pt idx="2">
                  <c:v> 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Лист1!$C$2:$C$7</c:f>
              <c:numCache>
                <c:formatCode>0.0;[Red]0.0</c:formatCode>
                <c:ptCount val="6"/>
                <c:pt idx="0">
                  <c:v>341200</c:v>
                </c:pt>
                <c:pt idx="1">
                  <c:v>392300</c:v>
                </c:pt>
                <c:pt idx="2">
                  <c:v>3480500</c:v>
                </c:pt>
                <c:pt idx="3">
                  <c:v>10160000</c:v>
                </c:pt>
                <c:pt idx="4">
                  <c:v>155000</c:v>
                </c:pt>
                <c:pt idx="5">
                  <c:v>100000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Общегосударственные вопросы</c:v>
                </c:pt>
                <c:pt idx="1">
                  <c:v> Национальная оборона</c:v>
                </c:pt>
                <c:pt idx="2">
                  <c:v> 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Лист1!$D$2:$D$7</c:f>
              <c:numCache>
                <c:formatCode>0.0;[Red]0.0</c:formatCode>
                <c:ptCount val="6"/>
                <c:pt idx="0">
                  <c:v>336100</c:v>
                </c:pt>
                <c:pt idx="1">
                  <c:v>405700</c:v>
                </c:pt>
                <c:pt idx="2">
                  <c:v>3541600</c:v>
                </c:pt>
                <c:pt idx="3">
                  <c:v>9401300</c:v>
                </c:pt>
                <c:pt idx="4">
                  <c:v>155000</c:v>
                </c:pt>
                <c:pt idx="5">
                  <c:v>100000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844779888"/>
        <c:axId val="844786552"/>
        <c:axId val="0"/>
      </c:bar3DChart>
      <c:catAx>
        <c:axId val="84477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44786552"/>
        <c:crosses val="autoZero"/>
        <c:auto val="1"/>
        <c:lblAlgn val="ctr"/>
        <c:lblOffset val="100"/>
        <c:noMultiLvlLbl val="0"/>
      </c:catAx>
      <c:valAx>
        <c:axId val="844786552"/>
        <c:scaling>
          <c:orientation val="minMax"/>
        </c:scaling>
        <c:delete val="0"/>
        <c:axPos val="l"/>
        <c:majorGridlines/>
        <c:numFmt formatCode="#\ ##0.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477988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59F1336-AF9A-4C1F-B3E7-DED88F3823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9127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3AA650-9F34-476C-97EA-35C7E2912174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18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397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8397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C8CE79-DCA2-4892-82FB-81B012D0B8E0}" type="slidenum">
              <a:rPr lang="ru-RU" altLang="ru-RU" smtClean="0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 smtClean="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6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EDF1E-203F-4DFB-890F-5C520A36F003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6C9C2-A4D2-4373-A755-5CA1341187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68FC7-014B-4821-B97A-8C9FAD2634E4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34675-8992-4515-872A-85CDC8345A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672E-3134-45BA-8CFA-10D3EB915B5F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898B-5C58-4B08-B61E-C0D9F88719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3B131-22C0-4A09-A91F-333BFFFA3CB8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58170-2857-44B9-B453-FA1469E13A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CD121-3859-4F2E-9516-D27D152FF72A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81B1F-143F-44F0-802B-C5BBB7D487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DFB04-9404-4BC5-B524-26F6B2D19FFF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8941B-CABE-422F-85E5-9B5B56E7B2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344F6-3976-4662-9FE0-24371C2B51CC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1934C-157D-471F-A538-BB0693EC42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F33B1-4207-4DE6-86C3-D78B766D56EC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C913E-6D28-4930-AFB4-9958DDACAA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F35B8-F954-47B8-A092-6508FB88D1DA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FFFE5-0CE0-45B0-9216-3065CAB7D9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FBCA2-11D1-458D-93EB-6A0BEA53C911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F7AD-F2E3-4305-9D34-C54A1AAFE2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70050-B36E-4572-99CE-448FB6AE0402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959FA-F823-4A9B-8DF1-A79FCDE8CB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8FB21-D567-4800-9377-90C45ABB5DDD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67043-3875-484A-8C9D-7195AE9DDD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D4DC-2BFF-4C81-8974-8739CD11D82B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23539-FC66-4603-B1B7-C8D83EB893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89FD7-495C-425B-91DB-82C23441E2D7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ABDB-1F38-45B3-8856-59898372F0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3C9DE-5C61-4ADC-BDDC-606C0C87CD13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0E4CC-51F4-4A0E-8544-13B0585438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9CBFA-34AE-4118-B0E7-14686A900F3E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02017-FA68-4B95-9F53-6981A2859D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CFA7A-422A-4650-9AF4-F01B3AD86819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00495-89DB-4A40-9063-201D52C3F2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2B66D-BA4C-43F3-A014-60E6A1B7A417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CC504-DC76-4E95-BD36-5ADCBFB7DA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53FF7-6152-42DC-9B08-52B19934F6CA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8548A-3C21-49CA-8D45-72003FACA7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9CC0F-6EF3-46FD-A0F8-C78C4AFA684E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FBC02-45C6-4783-8098-D626159606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BE9C4-C2AA-43BC-BCB4-335BDDDFFB5D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F7527-BA7C-4BD9-ACD7-920BD84B13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245C-BB38-4FDA-B0DC-0C49A828B28A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F5606-A34F-405D-857D-A4247B41A7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95519-3FEA-4F33-BEAD-82D4945AF1E1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A5FBB-F795-4EAD-9F60-075EFCE505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C78E3-4FBA-4697-A294-8699C6A67318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BDE8D-F0B3-4F20-96A3-E5A03CF89C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F5ADA-D148-4D59-837F-E071A90D0D6A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AF21F-7DDD-4EDB-9B7C-25D3D874C1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C15D1-6785-4530-AA5E-C7F253AEAAC2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61ABC-4DFF-407A-B26B-95864B28EE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6BC62-D1D1-4267-816C-34F1B78C33BA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ADDB3-D5E1-453E-83DD-1A6CA3662C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0C2BF-A8BA-433D-9EC7-89EEC733E143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4629D-7B53-470B-BC9A-059383EA7A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873ED-9CFC-4EE0-827D-31EF499DC33D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21953-6F7C-496B-9887-B5F162DE23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2D658-C632-4C08-8A6A-947A935B6864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87253-BC44-4099-B497-F3532B2E48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9C3AD-070F-4DED-AB66-BC0D91772AAB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0BEAF-6B88-4989-AA2A-FAE9ABD30D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5F95E-AA3A-494A-8EE7-49C84ABADCD3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9606B-3B18-4AE1-99F8-C60328B84F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AFEB3-0252-4CFF-84B6-59F29FBCF285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1DE75-BDE5-4487-8A91-6A3BA5B0FB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B8B7E-63E9-4295-92AC-9A3363B04933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F7D4-F012-4AF2-A1DE-5A11390AE4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04A9F-F752-4BCE-A29B-DC1E584A6916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87DF1-1167-463D-BD70-998A39E4F4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AEF8-A1D2-4C75-B650-DA89118A257C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2FE94-4784-4597-8397-FBBDA806F6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54F02-3F1C-4571-B8C6-3189631BCF3B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E34D8-A3E3-4F3B-A75D-EA47C7067E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F37D3-7371-4F63-AE87-44F86E7E2D30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A0A7-2190-4E63-99EA-F047D3E0C8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65A0D-9779-43EA-8BA6-90463CAB632E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0C1E5-5D07-41F7-A101-7AC391AAF9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93C95-037C-4FAD-83D2-D00BADD3BB84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79917-A41E-4459-9ADE-174983BC1F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14DA4-CA4D-43A6-B673-EFE8FC539D12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3C7F7-076C-4814-AC3E-8FAED22C2A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2A88C-FD96-4288-8F60-6C3ECD7188B1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0FD50-4289-4CA2-883E-31B9CAC682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3A941-3A04-47E6-B861-695A2A212BF4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241F0-70DC-4B26-8F78-3D7B3CB14A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99643-8701-4F94-AD07-D07972A1ADB2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0DD33-314A-4416-80AF-70B2A29E04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15FCC38-FF24-4398-9465-F599A1161745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2F1D23C-F729-4DAF-B14B-3F31DF1234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Arial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F9B3088A-31B7-4AE1-A020-4A16AC649368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FF4A74F4-26D3-4B7E-A174-A94E3BF5C9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5" r:id="rId1"/>
    <p:sldLayoutId id="2147484684" r:id="rId2"/>
    <p:sldLayoutId id="2147484683" r:id="rId3"/>
    <p:sldLayoutId id="2147484682" r:id="rId4"/>
    <p:sldLayoutId id="2147484681" r:id="rId5"/>
    <p:sldLayoutId id="2147484680" r:id="rId6"/>
    <p:sldLayoutId id="2147484679" r:id="rId7"/>
    <p:sldLayoutId id="2147484678" r:id="rId8"/>
    <p:sldLayoutId id="2147484677" r:id="rId9"/>
    <p:sldLayoutId id="2147484676" r:id="rId10"/>
    <p:sldLayoutId id="214748467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56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1957B58E-BD1E-453F-80EA-8B9A7CA0F7A2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22867C7B-2C74-4126-8324-BDD79B4D17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6" r:id="rId1"/>
    <p:sldLayoutId id="2147484695" r:id="rId2"/>
    <p:sldLayoutId id="2147484694" r:id="rId3"/>
    <p:sldLayoutId id="2147484693" r:id="rId4"/>
    <p:sldLayoutId id="2147484692" r:id="rId5"/>
    <p:sldLayoutId id="2147484691" r:id="rId6"/>
    <p:sldLayoutId id="2147484690" r:id="rId7"/>
    <p:sldLayoutId id="2147484689" r:id="rId8"/>
    <p:sldLayoutId id="2147484688" r:id="rId9"/>
    <p:sldLayoutId id="2147484687" r:id="rId10"/>
    <p:sldLayoutId id="214748468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EB318766-8653-4F4C-A788-7E1E1FC00E37}" type="datetimeFigureOut">
              <a:rPr lang="ru-RU"/>
              <a:pPr>
                <a:defRPr/>
              </a:pPr>
              <a:t>27.09.2023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A7209FFA-DCF6-406C-9C61-5ACAF756AE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06475" y="2581275"/>
            <a:ext cx="8137525" cy="1511300"/>
          </a:xfrm>
        </p:spPr>
        <p:txBody>
          <a:bodyPr/>
          <a:lstStyle/>
          <a:p>
            <a:pPr eaLnBrk="1" hangingPunct="1"/>
            <a:r>
              <a:rPr lang="ru-RU" sz="4200" b="1" i="1" dirty="0" smtClean="0">
                <a:cs typeface="Tunga" pitchFamily="34" charset="0"/>
              </a:rPr>
              <a:t>                    </a:t>
            </a:r>
            <a:br>
              <a:rPr lang="ru-RU" sz="4200" b="1" i="1" dirty="0" smtClean="0">
                <a:cs typeface="Tunga" pitchFamily="34" charset="0"/>
              </a:rPr>
            </a:br>
            <a:endParaRPr lang="ru-RU" sz="51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11560" y="3789363"/>
            <a:ext cx="7776864" cy="1439837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№ </a:t>
            </a:r>
            <a:r>
              <a:rPr lang="ru-RU" alt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alt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21.12.2022 </a:t>
            </a:r>
            <a:r>
              <a:rPr lang="ru-RU" alt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sz="2400" b="1" i="1" dirty="0">
                <a:solidFill>
                  <a:srgbClr val="CC3300"/>
                </a:solidFill>
              </a:rPr>
              <a:t>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бюджете Угранского сельского поселения Угранского района Смоленской области на 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на плановый период 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годов. </a:t>
            </a:r>
            <a:endParaRPr lang="en-US" sz="24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37435C"/>
              </a:buClr>
            </a:pPr>
            <a:r>
              <a:rPr lang="ru-RU" altLang="ru-RU" sz="2400" i="1" dirty="0">
                <a:solidFill>
                  <a:schemeClr val="bg1"/>
                </a:solidFill>
              </a:rPr>
              <a:t>(в редакции от </a:t>
            </a:r>
            <a:r>
              <a:rPr lang="ru-RU" altLang="ru-RU" sz="2400" i="1" dirty="0" smtClean="0">
                <a:solidFill>
                  <a:schemeClr val="bg1"/>
                </a:solidFill>
              </a:rPr>
              <a:t>22.08.2023г</a:t>
            </a:r>
            <a:r>
              <a:rPr lang="ru-RU" altLang="ru-RU" sz="2400" i="1" dirty="0">
                <a:solidFill>
                  <a:schemeClr val="bg1"/>
                </a:solidFill>
              </a:rPr>
              <a:t>. </a:t>
            </a:r>
            <a:r>
              <a:rPr lang="ru-RU" altLang="ru-RU" sz="2400" i="1" dirty="0" smtClean="0">
                <a:solidFill>
                  <a:schemeClr val="bg1"/>
                </a:solidFill>
              </a:rPr>
              <a:t>№33).</a:t>
            </a:r>
            <a:endParaRPr lang="ru-RU" alt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</a:pPr>
            <a:endParaRPr 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1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63492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63493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922338"/>
            <a:ext cx="5976938" cy="1555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65236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b="1" i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3284389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2" name="TextBox 2"/>
          <p:cNvSpPr txBox="1">
            <a:spLocks noChangeArrowheads="1"/>
          </p:cNvSpPr>
          <p:nvPr/>
        </p:nvSpPr>
        <p:spPr bwMode="auto">
          <a:xfrm>
            <a:off x="1891402" y="5733108"/>
            <a:ext cx="52276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cs typeface="Times New Roman" pitchFamily="18" charset="0"/>
              </a:rPr>
              <a:t>Субвенции –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871" y="2708920"/>
            <a:ext cx="3167062" cy="302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37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893175" cy="1001713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Угранского сельского поселения Угранского района Смоленской области</a:t>
            </a:r>
          </a:p>
        </p:txBody>
      </p:sp>
      <p:graphicFrame>
        <p:nvGraphicFramePr>
          <p:cNvPr id="25640" name="Group 4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59803730"/>
              </p:ext>
            </p:extLst>
          </p:nvPr>
        </p:nvGraphicFramePr>
        <p:xfrm>
          <a:off x="684213" y="1125538"/>
          <a:ext cx="7416800" cy="4824413"/>
        </p:xfrm>
        <a:graphic>
          <a:graphicData uri="http://schemas.openxmlformats.org/drawingml/2006/table">
            <a:tbl>
              <a:tblPr/>
              <a:tblGrid>
                <a:gridCol w="2298700"/>
                <a:gridCol w="1706562"/>
                <a:gridCol w="1704975"/>
                <a:gridCol w="1706563"/>
              </a:tblGrid>
              <a:tr h="1003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(тыс.рублей)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(тыс.рублей)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(тыс.рублей)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43 674,5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3 692,8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7 000,9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3 145,5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1 912,3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32 452,3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384,5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003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3 836,8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85662405"/>
              </p:ext>
            </p:extLst>
          </p:nvPr>
        </p:nvGraphicFramePr>
        <p:xfrm>
          <a:off x="344489" y="1073150"/>
          <a:ext cx="8585230" cy="5580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 dirty="0">
                <a:solidFill>
                  <a:srgbClr val="003399"/>
                </a:solidFill>
                <a:cs typeface="Times New Roman" pitchFamily="18" charset="0"/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"/>
            <a:ext cx="4545767" cy="5085184"/>
          </a:xfrm>
          <a:prstGeom prst="rect">
            <a:avLst/>
          </a:prstGeom>
        </p:spPr>
      </p:pic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6" y="2780928"/>
            <a:ext cx="4570154" cy="3966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8850" name="TextBox 1"/>
          <p:cNvSpPr txBox="1">
            <a:spLocks noChangeArrowheads="1"/>
          </p:cNvSpPr>
          <p:nvPr/>
        </p:nvSpPr>
        <p:spPr bwMode="auto">
          <a:xfrm>
            <a:off x="1846" y="0"/>
            <a:ext cx="442613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Налоговые доходы </a:t>
            </a:r>
            <a:r>
              <a:rPr lang="ru-RU" sz="2400" i="1" dirty="0">
                <a:solidFill>
                  <a:schemeClr val="bg1"/>
                </a:solidFill>
                <a:cs typeface="Times New Roman" pitchFamily="18" charset="0"/>
              </a:rPr>
              <a:t>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3068960"/>
            <a:ext cx="425773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Неналоговые доходы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Доходы от использования </a:t>
            </a:r>
            <a:r>
              <a:rPr lang="ru-RU" sz="2000" dirty="0" smtClean="0">
                <a:solidFill>
                  <a:schemeClr val="bg1"/>
                </a:solidFill>
                <a:cs typeface="Times New Roman" pitchFamily="18" charset="0"/>
              </a:rPr>
              <a:t>муниципального </a:t>
            </a: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Иные доходы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888581"/>
            <a:ext cx="3805238" cy="2287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2238" y="1427957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на</a:t>
            </a:r>
          </a:p>
          <a:p>
            <a:pPr algn="ctr">
              <a:defRPr/>
            </a:pP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0,0 тыс. рублей</a:t>
            </a:r>
          </a:p>
          <a:p>
            <a:pPr algn="ctr">
              <a:defRPr/>
            </a:pP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0,0 тыс. рублей</a:t>
            </a:r>
          </a:p>
          <a:p>
            <a:pPr algn="ctr">
              <a:defRPr/>
            </a:pP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0,0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3213805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тыс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  <a:p>
            <a:pPr algn="ctr"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тыс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  <a:p>
            <a:pPr algn="ctr"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тыс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</p:txBody>
      </p:sp>
      <p:pic>
        <p:nvPicPr>
          <p:cNvPr id="819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2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82946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  <a:cs typeface="Times New Roman" pitchFamily="18" charset="0"/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  <a:cs typeface="Times New Roman" pitchFamily="18" charset="0"/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депутатов.</a:t>
            </a:r>
            <a:endParaRPr lang="ru-RU" altLang="ru-RU" sz="14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2947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  <a:cs typeface="Times New Roman" pitchFamily="18" charset="0"/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cs typeface="Times New Roman" pitchFamily="18" charset="0"/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82948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003399"/>
                </a:solidFill>
                <a:cs typeface="Times New Roman" pitchFamily="18" charset="0"/>
              </a:rPr>
              <a:t>Этапы формирования местного бюджета</a:t>
            </a:r>
          </a:p>
        </p:txBody>
      </p:sp>
      <p:sp>
        <p:nvSpPr>
          <p:cNvPr id="82949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 dirty="0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 dirty="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</a:t>
            </a:r>
            <a:r>
              <a:rPr lang="ru-RU" sz="1400" dirty="0" smtClean="0">
                <a:solidFill>
                  <a:schemeClr val="bg1"/>
                </a:solidFill>
              </a:rPr>
              <a:t>2023 </a:t>
            </a:r>
            <a:r>
              <a:rPr lang="ru-RU" sz="1400" dirty="0">
                <a:solidFill>
                  <a:schemeClr val="bg1"/>
                </a:solidFill>
              </a:rPr>
              <a:t>год и плановый период </a:t>
            </a:r>
            <a:r>
              <a:rPr lang="ru-RU" sz="1400" dirty="0" smtClean="0">
                <a:solidFill>
                  <a:schemeClr val="bg1"/>
                </a:solidFill>
              </a:rPr>
              <a:t>2024 и 2025 </a:t>
            </a:r>
            <a:r>
              <a:rPr lang="ru-RU" sz="1400" dirty="0">
                <a:solidFill>
                  <a:schemeClr val="bg1"/>
                </a:solidFill>
              </a:rPr>
              <a:t>годов. Проект местного бюджета рассмотрен на заседании </a:t>
            </a:r>
            <a:r>
              <a:rPr lang="ru-RU" sz="1400" dirty="0" err="1">
                <a:solidFill>
                  <a:schemeClr val="bg1"/>
                </a:solidFill>
              </a:rPr>
              <a:t>Угранским</a:t>
            </a:r>
            <a:r>
              <a:rPr lang="ru-RU" sz="1400" dirty="0">
                <a:solidFill>
                  <a:schemeClr val="bg1"/>
                </a:solidFill>
              </a:rPr>
              <a:t> районным Советом депутатов, затем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kern="1200" spc="30">
                <a:cs typeface="Tahoma" pitchFamily="34" charset="0"/>
              </a:rPr>
              <a:t>  </a:t>
            </a:r>
            <a:r>
              <a:rPr lang="ru-RU" sz="2400" b="1" i="1" kern="1200" spc="3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kern="1200" spc="30">
              <a:solidFill>
                <a:srgbClr val="CC0066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kern="1200" spc="3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kern="1200" spc="3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Налоговые доходы-</a:t>
            </a:r>
            <a:r>
              <a:rPr lang="ru-RU" sz="2400" b="1" i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kern="1200" spc="30">
                <a:cs typeface="Tahoma" pitchFamily="34" charset="0"/>
              </a:rPr>
              <a:t>     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9381" y="1778000"/>
            <a:ext cx="2376487" cy="2232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2984500" y="2032000"/>
            <a:ext cx="2951163" cy="14773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Налоговые доходы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9 929,6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10 772,8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– 11 352,8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6910388" y="4694238"/>
            <a:ext cx="1944687" cy="21144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Налоги на товары (услуги) реализуемые на территории РФ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2 551,4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2 680,5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2821,6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6022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0508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Налог на совокупный доход 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ru-RU" sz="10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35,2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36,7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38,5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6023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6076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Налог на имущество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3 472,4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4 131,4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4 296,5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6025" name="Line 12"/>
          <p:cNvSpPr>
            <a:spLocks noChangeShapeType="1"/>
          </p:cNvSpPr>
          <p:nvPr/>
        </p:nvSpPr>
        <p:spPr bwMode="auto">
          <a:xfrm flipH="1">
            <a:off x="1403350" y="3508375"/>
            <a:ext cx="3057525" cy="14605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6026" name="Line 13"/>
          <p:cNvSpPr>
            <a:spLocks noChangeShapeType="1"/>
          </p:cNvSpPr>
          <p:nvPr/>
        </p:nvSpPr>
        <p:spPr bwMode="auto">
          <a:xfrm flipH="1">
            <a:off x="3492500" y="3508375"/>
            <a:ext cx="968375" cy="118586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6027" name="Line 14"/>
          <p:cNvSpPr>
            <a:spLocks noChangeShapeType="1"/>
          </p:cNvSpPr>
          <p:nvPr/>
        </p:nvSpPr>
        <p:spPr bwMode="auto">
          <a:xfrm>
            <a:off x="4460875" y="3508375"/>
            <a:ext cx="974725" cy="14605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6028" name="Line 15"/>
          <p:cNvSpPr>
            <a:spLocks noChangeShapeType="1"/>
          </p:cNvSpPr>
          <p:nvPr/>
        </p:nvSpPr>
        <p:spPr bwMode="auto">
          <a:xfrm>
            <a:off x="4460875" y="3508375"/>
            <a:ext cx="3206750" cy="118586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6030" name="Text Box 8"/>
          <p:cNvSpPr txBox="1">
            <a:spLocks noChangeArrowheads="1"/>
          </p:cNvSpPr>
          <p:nvPr/>
        </p:nvSpPr>
        <p:spPr bwMode="auto">
          <a:xfrm>
            <a:off x="238125" y="4981189"/>
            <a:ext cx="1944687" cy="16684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Налог на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прибыль, доходы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3 713,5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3 924,2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4 194,2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Redekop\Desktop\9.pn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3223" t="3575" r="12188" b="36492"/>
          <a:stretch/>
        </p:blipFill>
        <p:spPr bwMode="auto">
          <a:xfrm>
            <a:off x="107504" y="1795444"/>
            <a:ext cx="8928992" cy="4745029"/>
          </a:xfrm>
          <a:prstGeom prst="rect">
            <a:avLst/>
          </a:prstGeom>
          <a:noFill/>
          <a:effectLst>
            <a:glow rad="228600">
              <a:srgbClr val="C0504D">
                <a:satMod val="175000"/>
                <a:alpha val="40000"/>
              </a:srgbClr>
            </a:glow>
            <a:innerShdw blurRad="114300">
              <a:prstClr val="black"/>
            </a:innerShdw>
          </a:effectLst>
          <a:extLst/>
        </p:spPr>
      </p:pic>
      <p:sp>
        <p:nvSpPr>
          <p:cNvPr id="3" name="Прямоугольная выноска 2"/>
          <p:cNvSpPr/>
          <p:nvPr/>
        </p:nvSpPr>
        <p:spPr>
          <a:xfrm>
            <a:off x="6012160" y="404664"/>
            <a:ext cx="2520280" cy="1728192"/>
          </a:xfrm>
          <a:prstGeom prst="wedgeRectCallout">
            <a:avLst>
              <a:gd name="adj1" fmla="val -72137"/>
              <a:gd name="adj2" fmla="val 113751"/>
            </a:avLst>
          </a:prstGeom>
          <a:solidFill>
            <a:srgbClr val="FFFFCC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228600">
              <a:srgbClr val="9BBB59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Угранское</a:t>
            </a: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сельское поселение</a:t>
            </a:r>
          </a:p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село Угра</a:t>
            </a:r>
          </a:p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вновь образованное путем объединения </a:t>
            </a:r>
            <a:r>
              <a:rPr lang="ru-RU" sz="14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Угранского</a:t>
            </a: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ru-RU" sz="14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Русановского</a:t>
            </a: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и </a:t>
            </a:r>
            <a:r>
              <a:rPr lang="ru-RU" sz="14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Мытищинского</a:t>
            </a: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сельских поселений с 05.06.2017</a:t>
            </a:r>
          </a:p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2" name="Text Box 4"/>
          <p:cNvSpPr txBox="1">
            <a:spLocks noChangeArrowheads="1"/>
          </p:cNvSpPr>
          <p:nvPr/>
        </p:nvSpPr>
        <p:spPr bwMode="auto">
          <a:xfrm>
            <a:off x="1908175" y="2257425"/>
            <a:ext cx="4537075" cy="106054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Неналоговые доходы (тыс.руб.)</a:t>
            </a: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. 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157,1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163,4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113,9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1723850" y="3933825"/>
            <a:ext cx="2232025" cy="26289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157,1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163,4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– 113,9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7044" name="Line 8"/>
          <p:cNvSpPr>
            <a:spLocks noChangeShapeType="1"/>
          </p:cNvSpPr>
          <p:nvPr/>
        </p:nvSpPr>
        <p:spPr bwMode="auto">
          <a:xfrm flipH="1">
            <a:off x="2843213" y="3294063"/>
            <a:ext cx="0" cy="63976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4787900" y="3933825"/>
            <a:ext cx="1944688" cy="272382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Доходы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от оказания платных услуг и компенсации затрат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государства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0,0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0,0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0,0</a:t>
            </a: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5508625" y="3294063"/>
            <a:ext cx="0" cy="63976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  <p:sp>
        <p:nvSpPr>
          <p:cNvPr id="88066" name="Text Box 5"/>
          <p:cNvSpPr txBox="1">
            <a:spLocks noChangeArrowheads="1"/>
          </p:cNvSpPr>
          <p:nvPr/>
        </p:nvSpPr>
        <p:spPr bwMode="auto">
          <a:xfrm>
            <a:off x="1619722" y="1386115"/>
            <a:ext cx="5616575" cy="142064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Безвозмездные поступления МО «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 район» Смоленской области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. 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43 674,5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3 692,8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2 473,0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8067" name="Text Box 6"/>
          <p:cNvSpPr txBox="1">
            <a:spLocks noChangeArrowheads="1"/>
          </p:cNvSpPr>
          <p:nvPr/>
        </p:nvSpPr>
        <p:spPr bwMode="auto">
          <a:xfrm>
            <a:off x="142875" y="3789362"/>
            <a:ext cx="2124869" cy="2015901"/>
          </a:xfrm>
          <a:prstGeom prst="rect">
            <a:avLst/>
          </a:prstGeom>
          <a:solidFill>
            <a:srgbClr val="FFCCFF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Дотации бюджетам поселений на выравнивание уровня бюджетной обеспеченности (</a:t>
            </a:r>
            <a:r>
              <a:rPr lang="ru-RU" sz="1400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2023г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. 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7 000,9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3 145,5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1 912,3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8068" name="Text Box 8"/>
          <p:cNvSpPr txBox="1">
            <a:spLocks noChangeArrowheads="1"/>
          </p:cNvSpPr>
          <p:nvPr/>
        </p:nvSpPr>
        <p:spPr bwMode="auto">
          <a:xfrm>
            <a:off x="2562349" y="3789363"/>
            <a:ext cx="2018977" cy="2397579"/>
          </a:xfrm>
          <a:prstGeom prst="rect">
            <a:avLst/>
          </a:prstGeom>
          <a:solidFill>
            <a:srgbClr val="FF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Субвенции бюджетам сельских на осуществление первичного воинского учета на территориях, где отсутствуют военные комиссариаты (</a:t>
            </a:r>
            <a:r>
              <a:rPr lang="ru-RU" sz="1400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2023г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. 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384,5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547,3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560,7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8069" name="Line 9"/>
          <p:cNvSpPr>
            <a:spLocks noChangeShapeType="1"/>
          </p:cNvSpPr>
          <p:nvPr/>
        </p:nvSpPr>
        <p:spPr bwMode="auto">
          <a:xfrm flipH="1">
            <a:off x="1286022" y="2680212"/>
            <a:ext cx="337000" cy="1107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8070" name="Line 11"/>
          <p:cNvSpPr>
            <a:spLocks noChangeShapeType="1"/>
          </p:cNvSpPr>
          <p:nvPr/>
        </p:nvSpPr>
        <p:spPr bwMode="auto">
          <a:xfrm>
            <a:off x="5853086" y="2852935"/>
            <a:ext cx="0" cy="89123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74164" y="3770698"/>
            <a:ext cx="1669294" cy="2828467"/>
          </a:xfrm>
          <a:prstGeom prst="rect">
            <a:avLst/>
          </a:prstGeom>
          <a:solidFill>
            <a:srgbClr val="FF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Субсидии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бюджетам сельских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поселений на реализацию программ формирования современной городской среды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ru-RU" sz="1400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2023г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. 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32 452,3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0,0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0,0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3571837" y="2833520"/>
            <a:ext cx="0" cy="95584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236297" y="3789362"/>
            <a:ext cx="1482852" cy="1799878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тыс. руб.)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2023г.- 3 836,8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2024г. - 0,0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2025г. - 0,0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7250245" y="2658162"/>
            <a:ext cx="359940" cy="1107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-6439"/>
            <a:ext cx="86423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3399"/>
                </a:solidFill>
                <a:cs typeface="Times New Roman" pitchFamily="18" charset="0"/>
              </a:rPr>
              <a:t>Доходы бюджета муниципального образования </a:t>
            </a:r>
            <a:r>
              <a:rPr lang="ru-RU" altLang="ru-RU" sz="2400" b="1" dirty="0" err="1">
                <a:solidFill>
                  <a:srgbClr val="003399"/>
                </a:solidFill>
                <a:cs typeface="Times New Roman" pitchFamily="18" charset="0"/>
              </a:rPr>
              <a:t>Угранское</a:t>
            </a:r>
            <a:r>
              <a:rPr lang="ru-RU" altLang="ru-RU" sz="2400" b="1" dirty="0">
                <a:solidFill>
                  <a:srgbClr val="003399"/>
                </a:solidFill>
                <a:cs typeface="Times New Roman" pitchFamily="18" charset="0"/>
              </a:rPr>
              <a:t> сельское поселение </a:t>
            </a:r>
            <a:r>
              <a:rPr lang="ru-RU" altLang="ru-RU" sz="2400" b="1" dirty="0" err="1">
                <a:solidFill>
                  <a:srgbClr val="003399"/>
                </a:solidFill>
                <a:cs typeface="Times New Roman" pitchFamily="18" charset="0"/>
              </a:rPr>
              <a:t>Угранского</a:t>
            </a:r>
            <a:r>
              <a:rPr lang="ru-RU" altLang="ru-RU" sz="2400" b="1" dirty="0">
                <a:solidFill>
                  <a:srgbClr val="003399"/>
                </a:solidFill>
                <a:cs typeface="Times New Roman" pitchFamily="18" charset="0"/>
              </a:rPr>
              <a:t> района Смоленской  области  на  </a:t>
            </a:r>
            <a:r>
              <a:rPr lang="ru-RU" altLang="ru-RU" sz="2400" b="1" dirty="0" smtClean="0">
                <a:solidFill>
                  <a:srgbClr val="003399"/>
                </a:solidFill>
                <a:cs typeface="Times New Roman" pitchFamily="18" charset="0"/>
              </a:rPr>
              <a:t>2023 </a:t>
            </a:r>
            <a:r>
              <a:rPr lang="ru-RU" altLang="ru-RU" sz="2400" b="1" dirty="0">
                <a:solidFill>
                  <a:srgbClr val="003399"/>
                </a:solidFill>
                <a:cs typeface="Times New Roman" pitchFamily="18" charset="0"/>
              </a:rPr>
              <a:t>год и плановый период </a:t>
            </a:r>
            <a:r>
              <a:rPr lang="ru-RU" altLang="ru-RU" sz="2400" b="1" dirty="0" smtClean="0">
                <a:solidFill>
                  <a:srgbClr val="003399"/>
                </a:solidFill>
                <a:cs typeface="Times New Roman" pitchFamily="18" charset="0"/>
              </a:rPr>
              <a:t>2024-2025гг </a:t>
            </a:r>
            <a:r>
              <a:rPr lang="ru-RU" altLang="ru-RU" sz="2400" b="1" dirty="0">
                <a:solidFill>
                  <a:srgbClr val="003399"/>
                </a:solidFill>
                <a:cs typeface="Times New Roman" pitchFamily="18" charset="0"/>
              </a:rPr>
              <a:t>( в тыс. руб.)</a:t>
            </a:r>
          </a:p>
        </p:txBody>
      </p:sp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3907396"/>
              </p:ext>
            </p:extLst>
          </p:nvPr>
        </p:nvGraphicFramePr>
        <p:xfrm>
          <a:off x="66675" y="1417638"/>
          <a:ext cx="8824913" cy="523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/>
          </p:cNvSpPr>
          <p:nvPr>
            <p:ph type="title" idx="4294967295"/>
          </p:nvPr>
        </p:nvSpPr>
        <p:spPr>
          <a:xfrm>
            <a:off x="179512" y="116632"/>
            <a:ext cx="8396288" cy="509116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rgbClr val="003399"/>
                </a:solidFill>
                <a:latin typeface="Times New Roman" pitchFamily="18" charset="0"/>
                <a:cs typeface="Tunga" pitchFamily="34" charset="0"/>
              </a:rPr>
              <a:t>Основные направления бюджетной и налоговой политики</a:t>
            </a:r>
          </a:p>
        </p:txBody>
      </p:sp>
      <p:sp>
        <p:nvSpPr>
          <p:cNvPr id="6656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33100" y="908720"/>
            <a:ext cx="8396288" cy="43434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Tx/>
              <a:buNone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муниципального образования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сельского поселения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Смоленской области на 2023 год и на плановый период 2024 и 2025 годов разработаны в целях формирования задач бюджетной и налоговой политики на среднесрочный период, а также условий и подходов, принимаемых при составлении проекта бюджета муниципального образования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сельского поселения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Смоленской области на 2023 год и плановый период 2024 и 2025 годов.</a:t>
            </a:r>
          </a:p>
          <a:p>
            <a:pPr>
              <a:buFontTx/>
              <a:buNone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муниципального образования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сельского поселения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коронавирусной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инфекции, и принятием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CBC7C3"/>
              </a:clrFrom>
              <a:clrTo>
                <a:srgbClr val="CBC7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137865"/>
            <a:ext cx="4270905" cy="16017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2161" name="Rectangle 2"/>
          <p:cNvSpPr>
            <a:spLocks noGrp="1"/>
          </p:cNvSpPr>
          <p:nvPr>
            <p:ph type="title" idx="4294967295"/>
          </p:nvPr>
        </p:nvSpPr>
        <p:spPr>
          <a:xfrm>
            <a:off x="251520" y="-99392"/>
            <a:ext cx="8323263" cy="1066800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rgbClr val="003399"/>
                </a:solidFill>
                <a:latin typeface="Times New Roman" pitchFamily="18" charset="0"/>
                <a:cs typeface="Tunga" pitchFamily="34" charset="0"/>
              </a:rPr>
              <a:t>Основные задачи бюджетной и налоговой политики</a:t>
            </a:r>
          </a:p>
        </p:txBody>
      </p:sp>
      <p:sp>
        <p:nvSpPr>
          <p:cNvPr id="92162" name="Text Box 4"/>
          <p:cNvSpPr txBox="1">
            <a:spLocks noChangeArrowheads="1"/>
          </p:cNvSpPr>
          <p:nvPr/>
        </p:nvSpPr>
        <p:spPr bwMode="auto">
          <a:xfrm>
            <a:off x="35496" y="1124744"/>
            <a:ext cx="9108504" cy="43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i="1" dirty="0">
                <a:solidFill>
                  <a:schemeClr val="bg1"/>
                </a:solidFill>
              </a:rPr>
              <a:t>- Обеспечение долгосрочной сбалансированности бюджета </a:t>
            </a:r>
            <a:r>
              <a:rPr lang="ru-RU" i="1" dirty="0" err="1">
                <a:solidFill>
                  <a:schemeClr val="bg1"/>
                </a:solidFill>
              </a:rPr>
              <a:t>Угранского</a:t>
            </a:r>
            <a:r>
              <a:rPr lang="ru-RU" i="1" dirty="0">
                <a:solidFill>
                  <a:schemeClr val="bg1"/>
                </a:solidFill>
              </a:rPr>
              <a:t> сельского поселения </a:t>
            </a:r>
            <a:r>
              <a:rPr lang="ru-RU" i="1" dirty="0" err="1">
                <a:solidFill>
                  <a:schemeClr val="bg1"/>
                </a:solidFill>
              </a:rPr>
              <a:t>Угранского</a:t>
            </a:r>
            <a:r>
              <a:rPr lang="ru-RU" i="1" dirty="0">
                <a:solidFill>
                  <a:schemeClr val="bg1"/>
                </a:solidFill>
              </a:rPr>
              <a:t>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i="1" dirty="0">
                <a:solidFill>
                  <a:schemeClr val="bg1"/>
                </a:solidFill>
              </a:rPr>
              <a:t>Укрепление доходной базы бюджета </a:t>
            </a:r>
            <a:r>
              <a:rPr lang="ru-RU" i="1" dirty="0" err="1">
                <a:solidFill>
                  <a:schemeClr val="bg1"/>
                </a:solidFill>
              </a:rPr>
              <a:t>Угранского</a:t>
            </a:r>
            <a:r>
              <a:rPr lang="ru-RU" i="1" dirty="0">
                <a:solidFill>
                  <a:schemeClr val="bg1"/>
                </a:solidFill>
              </a:rPr>
              <a:t> сельского поселения </a:t>
            </a:r>
            <a:r>
              <a:rPr lang="ru-RU" i="1" dirty="0" err="1">
                <a:solidFill>
                  <a:schemeClr val="bg1"/>
                </a:solidFill>
              </a:rPr>
              <a:t>Угранского</a:t>
            </a:r>
            <a:r>
              <a:rPr lang="ru-RU" i="1" dirty="0">
                <a:solidFill>
                  <a:schemeClr val="bg1"/>
                </a:solidFill>
              </a:rPr>
              <a:t> района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i="1" dirty="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задачах развития Российской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i="1" dirty="0">
                <a:solidFill>
                  <a:schemeClr val="bg1"/>
                </a:solidFill>
              </a:rPr>
              <a:t>Обеспечение прозрачности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i="1" dirty="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510" y="381000"/>
            <a:ext cx="3315489" cy="221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3185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rgbClr val="003399"/>
                </a:solidFill>
                <a:latin typeface="Times New Roman" pitchFamily="18" charset="0"/>
                <a:cs typeface="Tunga" pitchFamily="34" charset="0"/>
              </a:rPr>
              <a:t>Основные направления налоговой политики</a:t>
            </a:r>
          </a:p>
        </p:txBody>
      </p:sp>
      <p:sp>
        <p:nvSpPr>
          <p:cNvPr id="10649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548680"/>
            <a:ext cx="9144000" cy="2016224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1. Стимулирование инвестиционной деятельности</a:t>
            </a:r>
          </a:p>
          <a:p>
            <a:pPr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2. Мобилизация доходов</a:t>
            </a:r>
          </a:p>
          <a:p>
            <a:pPr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3. Совершенствование налогового администрирования</a:t>
            </a:r>
          </a:p>
          <a:p>
            <a:pPr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4. Оценка налоговых расходов муниципального образования Угранского сельского поселения Угранского района Смоленской области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259132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3399"/>
                </a:solidFill>
              </a:rPr>
              <a:t>Основные направления бюджетной политики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284984"/>
            <a:ext cx="91440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AutoNum type="arabicPeriod"/>
            </a:pPr>
            <a:r>
              <a:rPr lang="ru-RU" i="1" dirty="0" smtClean="0">
                <a:solidFill>
                  <a:schemeClr val="bg1"/>
                </a:solidFill>
              </a:rPr>
              <a:t>Концентрация </a:t>
            </a:r>
            <a:r>
              <a:rPr lang="ru-RU" i="1" dirty="0">
                <a:solidFill>
                  <a:schemeClr val="bg1"/>
                </a:solidFill>
              </a:rPr>
              <a:t>расходов на первоочередных и приоритетных направлениях</a:t>
            </a:r>
            <a:r>
              <a:rPr lang="ru-RU" i="1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 eaLnBrk="1" hangingPunct="1">
              <a:buAutoNum type="arabicPeriod"/>
            </a:pPr>
            <a:endParaRPr lang="ru-RU" sz="1200" i="1" dirty="0">
              <a:solidFill>
                <a:schemeClr val="bg1"/>
              </a:solidFill>
            </a:endParaRPr>
          </a:p>
          <a:p>
            <a:pPr eaLnBrk="1" hangingPunct="1"/>
            <a:r>
              <a:rPr lang="ru-RU" i="1" dirty="0" smtClean="0">
                <a:solidFill>
                  <a:schemeClr val="bg1"/>
                </a:solidFill>
              </a:rPr>
              <a:t>2. Повышение </a:t>
            </a:r>
            <a:r>
              <a:rPr lang="ru-RU" i="1" dirty="0">
                <a:solidFill>
                  <a:schemeClr val="bg1"/>
                </a:solidFill>
              </a:rPr>
              <a:t>реалистичности и минимизация рисков несбалансированности бюджета</a:t>
            </a:r>
            <a:r>
              <a:rPr lang="ru-RU" i="1" dirty="0" smtClean="0">
                <a:solidFill>
                  <a:schemeClr val="bg1"/>
                </a:solidFill>
              </a:rPr>
              <a:t>;</a:t>
            </a:r>
          </a:p>
          <a:p>
            <a:pPr eaLnBrk="1" hangingPunct="1"/>
            <a:endParaRPr lang="ru-RU" sz="1200" i="1" dirty="0">
              <a:solidFill>
                <a:schemeClr val="bg1"/>
              </a:solidFill>
            </a:endParaRPr>
          </a:p>
          <a:p>
            <a:pPr eaLnBrk="1" hangingPunct="1"/>
            <a:r>
              <a:rPr lang="ru-RU" i="1" dirty="0" smtClean="0">
                <a:solidFill>
                  <a:schemeClr val="bg1"/>
                </a:solidFill>
              </a:rPr>
              <a:t>3. Недопущение </a:t>
            </a:r>
            <a:r>
              <a:rPr lang="ru-RU" i="1" dirty="0">
                <a:solidFill>
                  <a:schemeClr val="bg1"/>
                </a:solidFill>
              </a:rPr>
              <a:t>принятия новых расходных обязательств, не обеспеченных источниками финансирования</a:t>
            </a:r>
            <a:r>
              <a:rPr lang="ru-RU" i="1" dirty="0" smtClean="0">
                <a:solidFill>
                  <a:schemeClr val="bg1"/>
                </a:solidFill>
              </a:rPr>
              <a:t>;</a:t>
            </a:r>
          </a:p>
          <a:p>
            <a:pPr eaLnBrk="1" hangingPunct="1"/>
            <a:endParaRPr lang="ru-RU" sz="1200" i="1" dirty="0">
              <a:solidFill>
                <a:schemeClr val="bg1"/>
              </a:solidFill>
            </a:endParaRPr>
          </a:p>
          <a:p>
            <a:pPr eaLnBrk="1" hangingPunct="1"/>
            <a:r>
              <a:rPr lang="ru-RU" i="1" dirty="0" smtClean="0">
                <a:solidFill>
                  <a:schemeClr val="bg1"/>
                </a:solidFill>
                <a:cs typeface="Times New Roman" pitchFamily="18" charset="0"/>
              </a:rPr>
              <a:t>4. Обеспечение </a:t>
            </a:r>
            <a:r>
              <a:rPr lang="ru-RU" i="1" dirty="0">
                <a:solidFill>
                  <a:schemeClr val="bg1"/>
                </a:solidFill>
                <a:cs typeface="Times New Roman" pitchFamily="18" charset="0"/>
              </a:rPr>
              <a:t>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</a:t>
            </a:r>
            <a:r>
              <a:rPr lang="ru-RU" sz="2000" i="1" dirty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03" y="2599290"/>
            <a:ext cx="4880443" cy="4196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5233" name="Rectangle 2"/>
          <p:cNvSpPr>
            <a:spLocks noGrp="1"/>
          </p:cNvSpPr>
          <p:nvPr>
            <p:ph type="title" idx="4294967295"/>
          </p:nvPr>
        </p:nvSpPr>
        <p:spPr>
          <a:xfrm>
            <a:off x="191020" y="233884"/>
            <a:ext cx="8396288" cy="431775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rgbClr val="003399"/>
                </a:solidFill>
                <a:latin typeface="Times New Roman" pitchFamily="18" charset="0"/>
                <a:cs typeface="Tunga" pitchFamily="34" charset="0"/>
              </a:rPr>
              <a:t>Особенности планирования доходов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255713"/>
            <a:ext cx="8396288" cy="50609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DEBE99"/>
              </a:clrFrom>
              <a:clrTo>
                <a:srgbClr val="DEBE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"/>
            <a:ext cx="9144000" cy="6715125"/>
          </a:xfrm>
          <a:prstGeom prst="rect">
            <a:avLst/>
          </a:prstGeom>
        </p:spPr>
      </p:pic>
      <p:sp>
        <p:nvSpPr>
          <p:cNvPr id="96257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116632"/>
            <a:ext cx="7680325" cy="746125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rgbClr val="003399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791575" cy="4343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Сокращение недоимки по налогам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прогнозирования доходной и расходной части бюджета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Создание условий для обеспечения устойчивого исполнения местных бюджетов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Повышение эффективности управления муниципальной собственностью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3399"/>
                </a:solidFill>
              </a:rPr>
              <a:t>Доходы дорожного фонда Угранского сельского поселения Угранского района Смоленской области</a:t>
            </a:r>
          </a:p>
        </p:txBody>
      </p:sp>
      <p:sp>
        <p:nvSpPr>
          <p:cNvPr id="3" name="Блок-схема: внутренняя память 2"/>
          <p:cNvSpPr/>
          <p:nvPr/>
        </p:nvSpPr>
        <p:spPr>
          <a:xfrm>
            <a:off x="539552" y="2122102"/>
            <a:ext cx="2376264" cy="1512168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внутренняя память 3"/>
          <p:cNvSpPr/>
          <p:nvPr/>
        </p:nvSpPr>
        <p:spPr>
          <a:xfrm>
            <a:off x="3347864" y="2132856"/>
            <a:ext cx="2376264" cy="1512168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6070645" y="2122102"/>
            <a:ext cx="2376264" cy="1512168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7291" name="TextBox 5"/>
          <p:cNvSpPr txBox="1">
            <a:spLocks noChangeArrowheads="1"/>
          </p:cNvSpPr>
          <p:nvPr/>
        </p:nvSpPr>
        <p:spPr bwMode="auto">
          <a:xfrm>
            <a:off x="539750" y="170021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2023 </a:t>
            </a:r>
            <a:r>
              <a:rPr lang="ru-RU" dirty="0"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97292" name="TextBox 6"/>
          <p:cNvSpPr txBox="1">
            <a:spLocks noChangeArrowheads="1"/>
          </p:cNvSpPr>
          <p:nvPr/>
        </p:nvSpPr>
        <p:spPr bwMode="auto">
          <a:xfrm>
            <a:off x="3332163" y="1700213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2024 </a:t>
            </a:r>
            <a:r>
              <a:rPr lang="ru-RU" dirty="0"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97293" name="TextBox 7"/>
          <p:cNvSpPr txBox="1">
            <a:spLocks noChangeArrowheads="1"/>
          </p:cNvSpPr>
          <p:nvPr/>
        </p:nvSpPr>
        <p:spPr bwMode="auto">
          <a:xfrm>
            <a:off x="6070600" y="170021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2025 </a:t>
            </a:r>
            <a:r>
              <a:rPr lang="ru-RU" dirty="0"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97294" name="TextBox 8"/>
          <p:cNvSpPr txBox="1">
            <a:spLocks noChangeArrowheads="1"/>
          </p:cNvSpPr>
          <p:nvPr/>
        </p:nvSpPr>
        <p:spPr bwMode="auto">
          <a:xfrm>
            <a:off x="971550" y="2708275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2 551,4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7295" name="TextBox 9"/>
          <p:cNvSpPr txBox="1">
            <a:spLocks noChangeArrowheads="1"/>
          </p:cNvSpPr>
          <p:nvPr/>
        </p:nvSpPr>
        <p:spPr bwMode="auto">
          <a:xfrm>
            <a:off x="3789363" y="2708275"/>
            <a:ext cx="1935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3 924,2 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7296" name="TextBox 10"/>
          <p:cNvSpPr txBox="1">
            <a:spLocks noChangeArrowheads="1"/>
          </p:cNvSpPr>
          <p:nvPr/>
        </p:nvSpPr>
        <p:spPr bwMode="auto">
          <a:xfrm>
            <a:off x="6516688" y="2708275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4 194,2 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7297" name="TextBox 11"/>
          <p:cNvSpPr txBox="1">
            <a:spLocks noChangeArrowheads="1"/>
          </p:cNvSpPr>
          <p:nvPr/>
        </p:nvSpPr>
        <p:spPr bwMode="auto">
          <a:xfrm>
            <a:off x="250825" y="4149725"/>
            <a:ext cx="85693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Муниципальный  </a:t>
            </a:r>
            <a:r>
              <a:rPr lang="ru-RU" b="1" i="1" dirty="0">
                <a:solidFill>
                  <a:schemeClr val="bg1"/>
                </a:solidFill>
              </a:rPr>
              <a:t>Дорожный фонд МО </a:t>
            </a:r>
            <a:r>
              <a:rPr lang="ru-RU" b="1" i="1" dirty="0" err="1">
                <a:solidFill>
                  <a:schemeClr val="bg1"/>
                </a:solidFill>
              </a:rPr>
              <a:t>Угранское</a:t>
            </a:r>
            <a:r>
              <a:rPr lang="ru-RU" b="1" i="1" dirty="0">
                <a:solidFill>
                  <a:schemeClr val="bg1"/>
                </a:solidFill>
              </a:rPr>
              <a:t> сельское поселение </a:t>
            </a:r>
            <a:r>
              <a:rPr lang="ru-RU" b="1" i="1" dirty="0" err="1">
                <a:solidFill>
                  <a:schemeClr val="bg1"/>
                </a:solidFill>
              </a:rPr>
              <a:t>Угранского</a:t>
            </a:r>
            <a:r>
              <a:rPr lang="ru-RU" b="1" i="1" dirty="0">
                <a:solidFill>
                  <a:schemeClr val="bg1"/>
                </a:solidFill>
              </a:rPr>
              <a:t> района Смоленской области – </a:t>
            </a:r>
            <a:r>
              <a:rPr lang="ru-RU" i="1" dirty="0">
                <a:solidFill>
                  <a:schemeClr val="bg1"/>
                </a:solidFill>
              </a:rPr>
              <a:t>часть средств бюджета, подлежащих использованию в целях финансового обеспечения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домов.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83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831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  <a:cs typeface="Times New Roman" pitchFamily="18" charset="0"/>
            </a:endParaRPr>
          </a:p>
          <a:p>
            <a:endParaRPr lang="ru-RU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Tx/>
              <a:buNone/>
              <a:defRPr/>
            </a:pPr>
            <a:r>
              <a:rPr lang="ru-RU" altLang="ru-RU" sz="360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330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5" name="Picture 3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179511" y="4065394"/>
            <a:ext cx="8785101" cy="260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сельского  бюджета на   2023 и плановый период 2024-2025 годов. ( </a:t>
            </a:r>
            <a:r>
              <a:rPr lang="ru-RU" altLang="ru-RU" sz="2400" b="1" i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4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494979"/>
              </p:ext>
            </p:extLst>
          </p:nvPr>
        </p:nvGraphicFramePr>
        <p:xfrm>
          <a:off x="468313" y="2492375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53 604,1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14 629,0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13 939,7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54 469,1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14 629,0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13 939,7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865,0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92850" y="157163"/>
            <a:ext cx="8712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3399"/>
                </a:solidFill>
              </a:rPr>
              <a:t>Динамика планирования бюджетных расходов в </a:t>
            </a:r>
            <a:r>
              <a:rPr lang="ru-RU" sz="2400" b="1" i="1" dirty="0" err="1">
                <a:solidFill>
                  <a:srgbClr val="003399"/>
                </a:solidFill>
              </a:rPr>
              <a:t>Угранском</a:t>
            </a:r>
            <a:r>
              <a:rPr lang="ru-RU" sz="2400" b="1" i="1" dirty="0">
                <a:solidFill>
                  <a:srgbClr val="003399"/>
                </a:solidFill>
              </a:rPr>
              <a:t> сельском поселении</a:t>
            </a: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262587"/>
              </p:ext>
            </p:extLst>
          </p:nvPr>
        </p:nvGraphicFramePr>
        <p:xfrm>
          <a:off x="899592" y="1268760"/>
          <a:ext cx="7272808" cy="52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сельского бюджета на 2023 год и плановый период 2024 и 2025 </a:t>
            </a:r>
            <a:r>
              <a:rPr lang="ru-RU" sz="2000" b="1" i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0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(в тыс.руб.)</a:t>
            </a:r>
          </a:p>
        </p:txBody>
      </p:sp>
      <p:graphicFrame>
        <p:nvGraphicFramePr>
          <p:cNvPr id="89125" name="Group 3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34715788"/>
              </p:ext>
            </p:extLst>
          </p:nvPr>
        </p:nvGraphicFramePr>
        <p:xfrm>
          <a:off x="684213" y="866775"/>
          <a:ext cx="8280400" cy="5650431"/>
        </p:xfrm>
        <a:graphic>
          <a:graphicData uri="http://schemas.openxmlformats.org/drawingml/2006/table">
            <a:tbl>
              <a:tblPr/>
              <a:tblGrid>
                <a:gridCol w="4967287"/>
                <a:gridCol w="1152525"/>
                <a:gridCol w="1081088"/>
                <a:gridCol w="1079500"/>
              </a:tblGrid>
              <a:tr h="679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2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«Благоустройство территории муниципального образования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сельского поселения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41 447,5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11 235,7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10 552,0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Комплексное развитие систем коммунальной инфраструктуры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сельского поселения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 2017-2035 гг.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6 019,6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5740B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2 320,0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5740B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2 315,0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«Формирование комфортной городской среды на территории села Угра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области» на 2018-2025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2 542,0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3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«Благоустройство и ремонт памятников, обелисков и братских захоронений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сельского поселения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173,2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6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2023 и плановый период 2024 и 2025 гг. (</a:t>
            </a:r>
            <a:r>
              <a:rPr lang="ru-RU" altLang="ru-RU" sz="2000" b="1" i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0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graphicFrame>
        <p:nvGraphicFramePr>
          <p:cNvPr id="90155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802713"/>
              </p:ext>
            </p:extLst>
          </p:nvPr>
        </p:nvGraphicFramePr>
        <p:xfrm>
          <a:off x="395288" y="1196975"/>
          <a:ext cx="8459787" cy="3088657"/>
        </p:xfrm>
        <a:graphic>
          <a:graphicData uri="http://schemas.openxmlformats.org/drawingml/2006/table">
            <a:tbl>
              <a:tblPr/>
              <a:tblGrid>
                <a:gridCol w="3703637"/>
                <a:gridCol w="1265238"/>
                <a:gridCol w="1698625"/>
                <a:gridCol w="1792287"/>
              </a:tblGrid>
              <a:tr h="6302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66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оборона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384,5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392,3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405,7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28 031,5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3 480,5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3 541,6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28 031,5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10 160,0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9 401,3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245651"/>
              </p:ext>
            </p:extLst>
          </p:nvPr>
        </p:nvGraphicFramePr>
        <p:xfrm>
          <a:off x="395287" y="4285632"/>
          <a:ext cx="8459787" cy="506413"/>
        </p:xfrm>
        <a:graphic>
          <a:graphicData uri="http://schemas.openxmlformats.org/drawingml/2006/table">
            <a:tbl>
              <a:tblPr/>
              <a:tblGrid>
                <a:gridCol w="3703637"/>
                <a:gridCol w="1265238"/>
                <a:gridCol w="1698625"/>
                <a:gridCol w="1792287"/>
              </a:tblGrid>
              <a:tr h="506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7603418"/>
              </p:ext>
            </p:extLst>
          </p:nvPr>
        </p:nvGraphicFramePr>
        <p:xfrm>
          <a:off x="101072" y="806641"/>
          <a:ext cx="8823355" cy="5892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6" name="TextBox 3"/>
          <p:cNvSpPr txBox="1">
            <a:spLocks noChangeArrowheads="1"/>
          </p:cNvSpPr>
          <p:nvPr/>
        </p:nvSpPr>
        <p:spPr bwMode="auto">
          <a:xfrm>
            <a:off x="0" y="58738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3399"/>
                </a:solidFill>
                <a:cs typeface="Times New Roman" pitchFamily="18" charset="0"/>
              </a:rPr>
              <a:t>Структура бюджетных ассигнований по разделам расходов на </a:t>
            </a:r>
            <a:r>
              <a:rPr lang="ru-RU" sz="2400" b="1" i="1" dirty="0" smtClean="0">
                <a:solidFill>
                  <a:srgbClr val="003399"/>
                </a:solidFill>
                <a:cs typeface="Times New Roman" pitchFamily="18" charset="0"/>
              </a:rPr>
              <a:t>2023 </a:t>
            </a:r>
            <a:r>
              <a:rPr lang="ru-RU" sz="2400" b="1" i="1" dirty="0">
                <a:solidFill>
                  <a:srgbClr val="003399"/>
                </a:solidFill>
                <a:cs typeface="Times New Roman" pitchFamily="18" charset="0"/>
              </a:rPr>
              <a:t>год и плановый период </a:t>
            </a:r>
            <a:r>
              <a:rPr lang="ru-RU" sz="2400" b="1" i="1" dirty="0" smtClean="0">
                <a:solidFill>
                  <a:srgbClr val="003399"/>
                </a:solidFill>
                <a:cs typeface="Times New Roman" pitchFamily="18" charset="0"/>
              </a:rPr>
              <a:t>2024-2025 </a:t>
            </a:r>
            <a:r>
              <a:rPr lang="ru-RU" sz="2400" b="1" i="1" dirty="0" err="1">
                <a:solidFill>
                  <a:srgbClr val="003399"/>
                </a:solidFill>
                <a:cs typeface="Times New Roman" pitchFamily="18" charset="0"/>
              </a:rPr>
              <a:t>гг</a:t>
            </a:r>
            <a:r>
              <a:rPr lang="ru-RU" sz="2400" b="1" i="1" dirty="0">
                <a:solidFill>
                  <a:srgbClr val="003399"/>
                </a:solidFill>
                <a:cs typeface="Times New Roman" pitchFamily="18" charset="0"/>
              </a:rPr>
              <a:t> </a:t>
            </a:r>
          </a:p>
          <a:p>
            <a:endParaRPr lang="ru-RU" sz="2400" b="1" i="1" dirty="0">
              <a:solidFill>
                <a:srgbClr val="003399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075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sz="3200" b="1" i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11560" y="3301241"/>
            <a:ext cx="8315325" cy="328612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– информационный сборник, который познакомит население поселения с основными положениями главного финансового документа 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сельского поселения.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нацелен на широкий круг пользователей – всех граждан 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поселения, интересы которых в той или иной мере затронуты сельским поселением. </a:t>
            </a:r>
          </a:p>
        </p:txBody>
      </p:sp>
      <p:pic>
        <p:nvPicPr>
          <p:cNvPr id="67586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1187450" y="104775"/>
            <a:ext cx="6376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400" b="1" i="1">
                <a:solidFill>
                  <a:srgbClr val="000099"/>
                </a:solidFill>
                <a:cs typeface="Times New Roman" pitchFamily="18" charset="0"/>
              </a:rPr>
              <a:t>ЧТО ТАКОЕ БЮДЖЕТ ДЛЯ ГРАЖДАН?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68610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68611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68612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68613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  <a:cs typeface="Times New Roman" pitchFamily="18" charset="0"/>
              </a:rPr>
              <a:t>ПРОФИЦИТ</a:t>
            </a:r>
          </a:p>
        </p:txBody>
      </p:sp>
      <p:sp>
        <p:nvSpPr>
          <p:cNvPr id="68614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cs typeface="Times New Roman" pitchFamily="18" charset="0"/>
              </a:rPr>
              <a:t>Доходы</a:t>
            </a:r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68615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cs typeface="Times New Roman" pitchFamily="18" charset="0"/>
              </a:rPr>
              <a:t>Расходы</a:t>
            </a:r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8616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  <a:cs typeface="Times New Roman" pitchFamily="18" charset="0"/>
              </a:rPr>
              <a:t>ДЕФИЦИТОМ</a:t>
            </a:r>
            <a:endParaRPr lang="ru-RU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68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86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8620" name="Text Box 14"/>
          <p:cNvSpPr txBox="1">
            <a:spLocks noChangeArrowheads="1"/>
          </p:cNvSpPr>
          <p:nvPr/>
        </p:nvSpPr>
        <p:spPr bwMode="auto">
          <a:xfrm>
            <a:off x="155575" y="46038"/>
            <a:ext cx="4200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400" b="1" i="1">
                <a:solidFill>
                  <a:srgbClr val="000099"/>
                </a:solidFill>
                <a:cs typeface="Times New Roman" pitchFamily="18" charset="0"/>
              </a:rPr>
              <a:t>ЧТО ТАКОЕ БЮДЖЕТ?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484784"/>
            <a:ext cx="8713787" cy="2159000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84784"/>
            <a:ext cx="9143999" cy="1440160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бюджетной системы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alt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762" y="188640"/>
            <a:ext cx="83724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u="sng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цели бюджетной политики</a:t>
            </a:r>
            <a:r>
              <a:rPr lang="en-US" sz="3600" u="sng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sng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endParaRPr lang="ru-RU" sz="3600" b="0" u="sng" cap="none" spc="0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097703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результативности бюджетных расходов, достижение установленных показателей 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53670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прозрачности и открытости бюджетного процесса для граждан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45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260350"/>
            <a:ext cx="8964613" cy="6481763"/>
          </a:xfrm>
        </p:spPr>
        <p:txBody>
          <a:bodyPr/>
          <a:lstStyle/>
          <a:p>
            <a:pPr>
              <a:defRPr/>
            </a:pPr>
            <a:r>
              <a:rPr lang="ru-RU" alt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бюджетами</a:t>
            </a:r>
          </a:p>
          <a:p>
            <a:pPr>
              <a:defRPr/>
            </a:pPr>
            <a:endParaRPr lang="ru-RU" alt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9113" y="1412875"/>
            <a:ext cx="4965700" cy="3338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540129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cs typeface="Times New Roman" pitchFamily="18" charset="0"/>
              </a:rPr>
              <a:t>Межбюджетные отношения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72706" name="TextBox 2"/>
          <p:cNvSpPr txBox="1">
            <a:spLocks noChangeArrowheads="1"/>
          </p:cNvSpPr>
          <p:nvPr/>
        </p:nvSpPr>
        <p:spPr bwMode="auto">
          <a:xfrm>
            <a:off x="3491880" y="5517232"/>
            <a:ext cx="57610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229" y="2403408"/>
            <a:ext cx="4791075" cy="282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1735398"/>
            <a:ext cx="3816424" cy="2661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11481</TotalTime>
  <Words>2394</Words>
  <Application>Microsoft Office PowerPoint</Application>
  <PresentationFormat>Экран (4:3)</PresentationFormat>
  <Paragraphs>317</Paragraphs>
  <Slides>37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37</vt:i4>
      </vt:variant>
      <vt:variant>
        <vt:lpstr>Произвольные показы</vt:lpstr>
      </vt:variant>
      <vt:variant>
        <vt:i4>1</vt:i4>
      </vt:variant>
    </vt:vector>
  </HeadingPairs>
  <TitlesOfParts>
    <vt:vector size="51" baseType="lpstr">
      <vt:lpstr>Arial</vt:lpstr>
      <vt:lpstr>Bodoni MT Black</vt:lpstr>
      <vt:lpstr>Calibri</vt:lpstr>
      <vt:lpstr>Corbel</vt:lpstr>
      <vt:lpstr>Tahoma</vt:lpstr>
      <vt:lpstr>Times New Roman</vt:lpstr>
      <vt:lpstr>Tunga</vt:lpstr>
      <vt:lpstr>Verdana</vt:lpstr>
      <vt:lpstr>Wingdings</vt:lpstr>
      <vt:lpstr>Mylar</vt:lpstr>
      <vt:lpstr>1_Mylar</vt:lpstr>
      <vt:lpstr>2_Mylar</vt:lpstr>
      <vt:lpstr>3_Mylar</vt:lpstr>
      <vt:lpstr>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Обеспечение сбалансированности и устойчивости бюджетной системы </vt:lpstr>
      <vt:lpstr>Презентация PowerPoint</vt:lpstr>
      <vt:lpstr>Презентация PowerPoint</vt:lpstr>
      <vt:lpstr>Формы межбюджетных отношений</vt:lpstr>
      <vt:lpstr>Межбюджетные трансферты, получаемые бюджетом Угранского сельского поселения Угранского района Смоленской области</vt:lpstr>
      <vt:lpstr>Структура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Основные направления бюджетной и налоговой политики</vt:lpstr>
      <vt:lpstr>Основные задачи бюджетной и налоговой политики</vt:lpstr>
      <vt:lpstr>Основные направления налоговой политики</vt:lpstr>
      <vt:lpstr>Особенности планирования доходов</vt:lpstr>
      <vt:lpstr>Направления увеличения доходной базы</vt:lpstr>
      <vt:lpstr>Презентация PowerPoint</vt:lpstr>
      <vt:lpstr> </vt:lpstr>
      <vt:lpstr>Презентация PowerPoint</vt:lpstr>
      <vt:lpstr>Основные характеристики  сельского  бюджета на   2023 и плановый период 2024-2025 годов. ( тыс.руб)</vt:lpstr>
      <vt:lpstr>Презентация PowerPoint</vt:lpstr>
      <vt:lpstr>Программная структура расходов  сельского бюджета на 2023 год и плановый период 2024 и 2025 гг (в тыс.руб.)</vt:lpstr>
      <vt:lpstr>Распределение  бюджетных ассигнований по разделам расходов  на 2023 и плановый период 2024 и 2025 гг. (тыс.руб.)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User</cp:lastModifiedBy>
  <cp:revision>447</cp:revision>
  <dcterms:created xsi:type="dcterms:W3CDTF">2013-12-02T14:04:15Z</dcterms:created>
  <dcterms:modified xsi:type="dcterms:W3CDTF">2023-09-27T12:40:14Z</dcterms:modified>
</cp:coreProperties>
</file>