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9"/>
  </p:notesMasterIdLst>
  <p:sldIdLst>
    <p:sldId id="256" r:id="rId5"/>
    <p:sldId id="340" r:id="rId6"/>
    <p:sldId id="336" r:id="rId7"/>
    <p:sldId id="341" r:id="rId8"/>
    <p:sldId id="390" r:id="rId9"/>
    <p:sldId id="380" r:id="rId10"/>
    <p:sldId id="314" r:id="rId11"/>
    <p:sldId id="315" r:id="rId12"/>
    <p:sldId id="338" r:id="rId13"/>
    <p:sldId id="330" r:id="rId14"/>
    <p:sldId id="331" r:id="rId15"/>
    <p:sldId id="332" r:id="rId16"/>
    <p:sldId id="393" r:id="rId17"/>
    <p:sldId id="257" r:id="rId18"/>
    <p:sldId id="316" r:id="rId19"/>
    <p:sldId id="328" r:id="rId20"/>
    <p:sldId id="391" r:id="rId21"/>
    <p:sldId id="392" r:id="rId22"/>
    <p:sldId id="388" r:id="rId23"/>
    <p:sldId id="389" r:id="rId24"/>
    <p:sldId id="387" r:id="rId25"/>
    <p:sldId id="319" r:id="rId26"/>
    <p:sldId id="320" r:id="rId27"/>
    <p:sldId id="342" r:id="rId28"/>
    <p:sldId id="343" r:id="rId29"/>
    <p:sldId id="263" r:id="rId30"/>
    <p:sldId id="324" r:id="rId31"/>
    <p:sldId id="274" r:id="rId32"/>
    <p:sldId id="322" r:id="rId33"/>
    <p:sldId id="321" r:id="rId34"/>
    <p:sldId id="347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344" r:id="rId44"/>
    <p:sldId id="261" r:id="rId45"/>
    <p:sldId id="299" r:id="rId46"/>
    <p:sldId id="352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8" r:id="rId70"/>
    <p:sldId id="379" r:id="rId71"/>
    <p:sldId id="372" r:id="rId72"/>
    <p:sldId id="273" r:id="rId73"/>
    <p:sldId id="377" r:id="rId74"/>
    <p:sldId id="381" r:id="rId75"/>
    <p:sldId id="382" r:id="rId76"/>
    <p:sldId id="348" r:id="rId77"/>
    <p:sldId id="278" r:id="rId78"/>
  </p:sldIdLst>
  <p:sldSz cx="9144000" cy="6858000" type="screen4x3"/>
  <p:notesSz cx="6761163" cy="9942513"/>
  <p:custShowLst>
    <p:custShow name="Произвольный показ 1" id="0">
      <p:sldLst>
        <p:sld r:id="rId5"/>
        <p:sld r:id="rId18"/>
        <p:sld r:id="rId45"/>
        <p:sld r:id="rId30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CCECFF"/>
    <a:srgbClr val="CCCCFF"/>
    <a:srgbClr val="FFFF99"/>
    <a:srgbClr val="FFFFCC"/>
    <a:srgbClr val="EEF325"/>
    <a:srgbClr val="CC99FF"/>
    <a:srgbClr val="E7E7E7"/>
    <a:srgbClr val="CCFF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714" y="11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  <c:spPr>
        <a:ln>
          <a:solidFill>
            <a:schemeClr val="accent1"/>
          </a:solidFill>
        </a:ln>
      </c:spPr>
    </c:sideWall>
    <c:backWall>
      <c:thickness val="0"/>
      <c:spPr>
        <a:ln>
          <a:solidFill>
            <a:schemeClr val="accent1"/>
          </a:solidFill>
        </a:ln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93993.4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3016900561184263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71173482982469E-2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677933707456174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80247016"/>
        <c:axId val="780247800"/>
        <c:axId val="0"/>
      </c:bar3DChart>
      <c:catAx>
        <c:axId val="780247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80247800"/>
        <c:crosses val="autoZero"/>
        <c:auto val="1"/>
        <c:lblAlgn val="ctr"/>
        <c:lblOffset val="100"/>
        <c:noMultiLvlLbl val="0"/>
      </c:catAx>
      <c:valAx>
        <c:axId val="78024780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780247016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 w="34771">
          <a:noFill/>
        </a:ln>
      </c:spPr>
    </c:plotArea>
    <c:legend>
      <c:legendPos val="t"/>
      <c:overlay val="0"/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076914669824401E-2"/>
          <c:y val="1.8307294695130101E-2"/>
          <c:w val="0.90715022179107474"/>
          <c:h val="0.851259349002223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dLbl>
              <c:idx val="0"/>
              <c:layout>
                <c:manualLayout>
                  <c:x val="2.00745535952193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64065690984656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772863539100894E-2"/>
                  <c:y val="-1.1021798861717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142075</c:v>
                </c:pt>
                <c:pt idx="1">
                  <c:v>94174</c:v>
                </c:pt>
                <c:pt idx="2">
                  <c:v>89810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CCE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43787.9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99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dLbl>
              <c:idx val="0"/>
              <c:layout>
                <c:manualLayout>
                  <c:x val="1.8640656909846513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07455359521932E-2"/>
                  <c:y val="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206760224473705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101947.3</c:v>
                </c:pt>
                <c:pt idx="1">
                  <c:v>101602.4</c:v>
                </c:pt>
                <c:pt idx="2">
                  <c:v>104827.9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2D050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dLbl>
              <c:idx val="0"/>
              <c:layout>
                <c:manualLayout>
                  <c:x val="1.4338966853728086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640656909846409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338966853728086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573.5</c:v>
                </c:pt>
                <c:pt idx="1">
                  <c:v>573.5</c:v>
                </c:pt>
                <c:pt idx="2">
                  <c:v>573.5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поступлении</c:v>
                </c:pt>
              </c:strCache>
            </c:strRef>
          </c:tx>
          <c:spPr>
            <a:solidFill>
              <a:srgbClr val="9966FF">
                <a:alpha val="74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dLbl>
              <c:idx val="0"/>
              <c:layout>
                <c:manualLayout>
                  <c:x val="2.007455359521932E-2"/>
                  <c:y val="4.40871954468672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80248584"/>
        <c:axId val="780250152"/>
        <c:axId val="0"/>
      </c:bar3DChart>
      <c:catAx>
        <c:axId val="780248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0250152"/>
        <c:crosses val="autoZero"/>
        <c:auto val="1"/>
        <c:lblAlgn val="ctr"/>
        <c:lblOffset val="100"/>
        <c:noMultiLvlLbl val="0"/>
      </c:catAx>
      <c:valAx>
        <c:axId val="780250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0248584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solidFill>
          <a:srgbClr val="FFFEFB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EFB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tx1">
            <a:lumMod val="85000"/>
          </a:schemeClr>
        </a:solidFill>
      </c:spPr>
    </c:floor>
    <c:sideWall>
      <c:thickness val="0"/>
      <c:spPr>
        <a:solidFill>
          <a:schemeClr val="tx1">
            <a:lumMod val="95000"/>
            <a:alpha val="60000"/>
          </a:schemeClr>
        </a:solidFill>
      </c:spPr>
    </c:sideWall>
    <c:backWall>
      <c:thickness val="0"/>
      <c:spPr>
        <a:solidFill>
          <a:schemeClr val="tx1">
            <a:lumMod val="85000"/>
            <a:alpha val="60000"/>
          </a:schemeClr>
        </a:solidFill>
      </c:spPr>
    </c:backWall>
    <c:plotArea>
      <c:layout>
        <c:manualLayout>
          <c:layoutTarget val="inner"/>
          <c:xMode val="edge"/>
          <c:yMode val="edge"/>
          <c:x val="0.12908526656760361"/>
          <c:y val="6.558587598425196E-2"/>
          <c:w val="0.5338782886970892"/>
          <c:h val="0.873355850299405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CCECFF">
                <a:alpha val="8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4.0302125404437963E-2"/>
                  <c:y val="-3.680965947297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42844.4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dLbl>
              <c:idx val="0"/>
              <c:layout>
                <c:manualLayout>
                  <c:x val="8.6361697295224173E-3"/>
                  <c:y val="-7.3619318945941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2751,5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2751.5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CCCFF">
                <a:alpha val="69804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CCFF">
                  <a:alpha val="80000"/>
                </a:srgbClr>
              </a:solidFill>
            </c:spPr>
          </c:dPt>
          <c:dLbls>
            <c:dLbl>
              <c:idx val="0"/>
              <c:layout>
                <c:manualLayout>
                  <c:x val="-1.4393616215870697E-3"/>
                  <c:y val="-4.1717614069366887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>
                        <a:latin typeface="Arial Unicode MS" panose="020B0604020202020204" pitchFamily="34" charset="-128"/>
                      </a:rPr>
                      <a:t>285834,0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288483.7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0245448"/>
        <c:axId val="780250544"/>
        <c:axId val="0"/>
      </c:bar3DChart>
      <c:catAx>
        <c:axId val="7802454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780250544"/>
        <c:crosses val="autoZero"/>
        <c:auto val="1"/>
        <c:lblAlgn val="ctr"/>
        <c:lblOffset val="100"/>
        <c:noMultiLvlLbl val="0"/>
      </c:catAx>
      <c:valAx>
        <c:axId val="780250544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8024544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300701771123786"/>
          <c:y val="0.14508415188532586"/>
          <c:w val="0.58479633156502986"/>
          <c:h val="0.832885438683385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explosion val="16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explosion val="9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explosion val="11"/>
            <c:spPr>
              <a:solidFill>
                <a:srgbClr val="009999"/>
              </a:solidFill>
            </c:spPr>
          </c:dPt>
          <c:dPt>
            <c:idx val="4"/>
            <c:bubble3D val="0"/>
            <c:explosion val="15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9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003672215191705E-2"/>
                  <c:y val="9.91365359435455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926077768157214"/>
                  <c:y val="0.128212091193966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7608019829962034E-2"/>
                  <c:y val="5.27798994198620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15936,0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5065132371297053E-2"/>
                  <c:y val="-5.88216419867238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44657.1</c:v>
                </c:pt>
                <c:pt idx="1">
                  <c:v>169</c:v>
                </c:pt>
                <c:pt idx="2" formatCode="General">
                  <c:v>152144.4</c:v>
                </c:pt>
                <c:pt idx="3" formatCode="General">
                  <c:v>48425.599999999999</c:v>
                </c:pt>
                <c:pt idx="4" formatCode="General">
                  <c:v>45288.800000000003</c:v>
                </c:pt>
                <c:pt idx="5">
                  <c:v>7034.8</c:v>
                </c:pt>
                <c:pt idx="6" formatCode="General">
                  <c:v>16212.5</c:v>
                </c:pt>
                <c:pt idx="7">
                  <c:v>350</c:v>
                </c:pt>
                <c:pt idx="8">
                  <c:v>27322.9</c:v>
                </c:pt>
                <c:pt idx="9">
                  <c:v>101.8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7.0334785240821682E-4"/>
          <c:w val="0.42316339737508618"/>
          <c:h val="0.99854761153522542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2651525280050315"/>
          <c:y val="0.20439709274939469"/>
          <c:w val="0.45424800709100593"/>
          <c:h val="0.64749887953154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32027599411194E-2"/>
                  <c:y val="-1.29052255093530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2457956818850297E-2"/>
                  <c:y val="-5.571553178765821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36261,4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747504678830783E-2"/>
                  <c:y val="3.7677100672027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35898.300000000003</c:v>
                </c:pt>
                <c:pt idx="1">
                  <c:v>169</c:v>
                </c:pt>
                <c:pt idx="2" formatCode="General">
                  <c:v>121337.8</c:v>
                </c:pt>
                <c:pt idx="3" formatCode="General">
                  <c:v>16406.7</c:v>
                </c:pt>
                <c:pt idx="4" formatCode="General">
                  <c:v>36261.4</c:v>
                </c:pt>
                <c:pt idx="5">
                  <c:v>519</c:v>
                </c:pt>
                <c:pt idx="6" formatCode="General">
                  <c:v>15709.7</c:v>
                </c:pt>
                <c:pt idx="7">
                  <c:v>350</c:v>
                </c:pt>
                <c:pt idx="8">
                  <c:v>13263.4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1.6848652503365067E-2"/>
          <c:y val="0.1793860467714638"/>
          <c:w val="0.27870406608018394"/>
          <c:h val="0.81255165899161663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6266232183069156"/>
          <c:y val="0.21781069105981563"/>
          <c:w val="0.47123674283359479"/>
          <c:h val="0.67241672784444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36018,3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5799294614306877E-2"/>
                  <c:y val="-8.08690059315372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464224616649745E-2"/>
                  <c:y val="-0.1071303508897306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36261,4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9.7194877369438895E-2"/>
                  <c:y val="0.104521091714688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36018.300000000003</c:v>
                </c:pt>
                <c:pt idx="1">
                  <c:v>169</c:v>
                </c:pt>
                <c:pt idx="2" formatCode="General">
                  <c:v>122997.8</c:v>
                </c:pt>
                <c:pt idx="3" formatCode="General">
                  <c:v>17211.3</c:v>
                </c:pt>
                <c:pt idx="4" formatCode="General">
                  <c:v>36261.4</c:v>
                </c:pt>
                <c:pt idx="5">
                  <c:v>519</c:v>
                </c:pt>
                <c:pt idx="6" formatCode="General">
                  <c:v>15750.9</c:v>
                </c:pt>
                <c:pt idx="7">
                  <c:v>350</c:v>
                </c:pt>
                <c:pt idx="8">
                  <c:v>8758.1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0.1258258999629685"/>
          <c:w val="0.38691183177791805"/>
          <c:h val="0.85354690332179062"/>
        </c:manualLayout>
      </c:layout>
      <c:overlay val="0"/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 custLinFactX="100000" custLinFactNeighborX="190791" custLinFactNeighborY="66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41001" custScaleY="143243" custLinFactNeighborX="-330" custLinFactNeighborY="-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 custLinFactNeighborX="-2606" custLinFactNeighborY="-225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36857" custScaleY="154347" custLinFactNeighborX="-463" custLinFactNeighborY="-352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 custLinFactNeighborX="-858" custLinFactNeighborY="-385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 custLinFactNeighborX="4779" custLinFactNeighborY="-490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57536" custScaleY="130558" custLinFactNeighborX="715" custLinFactNeighborY="-59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93822" custScaleY="161712" custLinFactNeighborX="7138" custLinFactNeighborY="-49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 custLinFactNeighborX="1595" custLinFactNeighborY="-47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991038" custScaleY="130494" custLinFactNeighborX="4411" custLinFactNeighborY="-453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1935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5429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8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4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90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839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eb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413" y="2581275"/>
            <a:ext cx="8637587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 УГРАНСКИЙ РАЙОН»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СМОЛЕНСКОЙ ОБЛАСТИ</a:t>
            </a:r>
            <a:r>
              <a:rPr lang="ru-RU" sz="38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accent1"/>
                </a:solidFill>
              </a:rPr>
              <a:t>К  решению «О бюджете муниципального образования «Угранский район» Смоленской области на 2023 год и  на плановый период  2024-2025 годов»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accent1"/>
                </a:solidFill>
              </a:rPr>
              <a:t>№ 121 от 21.12.2022 года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.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 smtClean="0">
                <a:solidFill>
                  <a:schemeClr val="accent1"/>
                </a:solidFill>
              </a:rPr>
              <a:t>( в редакции решение №25 от 26.07.2023 года)</a:t>
            </a:r>
            <a:endParaRPr lang="ru-RU" altLang="ru-RU" sz="2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области: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r>
              <a:rPr lang="ru-RU" sz="1400" i="1" dirty="0">
                <a:solidFill>
                  <a:schemeClr val="bg1"/>
                </a:solidFill>
              </a:rPr>
              <a:t>В сложившихся экономических условиях основными задачами бюджетной и налоговой политики муниципального образования «Угранский район» Смоленской области на 2023-2025 годы являются: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1</a:t>
            </a:r>
            <a:r>
              <a:rPr lang="ru-RU" sz="1400" i="1" dirty="0">
                <a:solidFill>
                  <a:schemeClr val="bg1"/>
                </a:solidFill>
              </a:rPr>
              <a:t>. 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</a:t>
            </a:r>
            <a:r>
              <a:rPr lang="ru-RU" sz="1400" i="1" dirty="0" err="1">
                <a:solidFill>
                  <a:schemeClr val="bg1"/>
                </a:solidFill>
              </a:rPr>
              <a:t>Угранского</a:t>
            </a:r>
            <a:r>
              <a:rPr lang="ru-RU" sz="1400" i="1" dirty="0">
                <a:solidFill>
                  <a:schemeClr val="bg1"/>
                </a:solidFill>
              </a:rPr>
              <a:t> района как основного принципа ответственной бюджетной политики.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2</a:t>
            </a:r>
            <a:r>
              <a:rPr lang="ru-RU" sz="1400" i="1" dirty="0">
                <a:solidFill>
                  <a:schemeClr val="bg1"/>
                </a:solidFill>
              </a:rPr>
              <a:t>. Повышение доходного потенциала консолидированного бюджета муниципального образования «Угранский район» Смоленской области, в том числе за счет повышение эффективности администрирования налоговых и неналоговых доходов и мобилизации имеющихся </a:t>
            </a:r>
            <a:r>
              <a:rPr lang="ru-RU" sz="1400" i="1" dirty="0" smtClean="0">
                <a:solidFill>
                  <a:schemeClr val="bg1"/>
                </a:solidFill>
              </a:rPr>
              <a:t>резервов.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3</a:t>
            </a:r>
            <a:r>
              <a:rPr lang="ru-RU" sz="1400" i="1" dirty="0">
                <a:solidFill>
                  <a:schemeClr val="bg1"/>
                </a:solidFill>
              </a:rPr>
              <a:t>. Своевременное принятие решений по </a:t>
            </a:r>
            <a:r>
              <a:rPr lang="ru-RU" sz="1400" i="1" dirty="0" err="1">
                <a:solidFill>
                  <a:schemeClr val="bg1"/>
                </a:solidFill>
              </a:rPr>
              <a:t>приоритизации</a:t>
            </a:r>
            <a:r>
              <a:rPr lang="ru-RU" sz="1400" i="1" dirty="0">
                <a:solidFill>
                  <a:schemeClr val="bg1"/>
                </a:solidFill>
              </a:rPr>
              <a:t> расходов в целях обеспечения устойчивого развития муниципального образования «Угранский район» Смоленской области в условиях внешнего </a:t>
            </a:r>
            <a:r>
              <a:rPr lang="ru-RU" sz="1400" i="1" dirty="0" err="1">
                <a:solidFill>
                  <a:schemeClr val="bg1"/>
                </a:solidFill>
              </a:rPr>
              <a:t>санкционного</a:t>
            </a:r>
            <a:r>
              <a:rPr lang="ru-RU" sz="1400" i="1" dirty="0">
                <a:solidFill>
                  <a:schemeClr val="bg1"/>
                </a:solidFill>
              </a:rPr>
              <a:t> давления.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4</a:t>
            </a:r>
            <a:r>
              <a:rPr lang="ru-RU" sz="1400" i="1" dirty="0">
                <a:solidFill>
                  <a:schemeClr val="bg1"/>
                </a:solidFill>
              </a:rPr>
              <a:t>. Создание условий для восстановления роста экономики, занятости и доходов населения, развития малого и среднего предпринимательства</a:t>
            </a:r>
            <a:r>
              <a:rPr lang="ru-RU" sz="1400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r>
              <a:rPr lang="ru-RU" sz="1400" i="1" dirty="0">
                <a:solidFill>
                  <a:schemeClr val="bg1"/>
                </a:solidFill>
              </a:rPr>
              <a:t>5. Создание условий для повышения инвестиционной активности в целях устойчивого развития экономики района и повышения конкурентоспособности.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6</a:t>
            </a:r>
            <a:r>
              <a:rPr lang="ru-RU" sz="1400" i="1" dirty="0">
                <a:solidFill>
                  <a:schemeClr val="bg1"/>
                </a:solidFill>
              </a:rPr>
              <a:t>. Реализация приоритетных направлений и национальных проектов, в первую очередь направленных на решение задач, поставленных в </a:t>
            </a:r>
            <a:r>
              <a:rPr lang="ru-RU" sz="1400" i="1" dirty="0" smtClean="0">
                <a:solidFill>
                  <a:schemeClr val="bg1"/>
                </a:solidFill>
              </a:rPr>
              <a:t>Указе </a:t>
            </a:r>
            <a:r>
              <a:rPr lang="ru-RU" sz="1400" i="1" dirty="0">
                <a:solidFill>
                  <a:schemeClr val="bg1"/>
                </a:solidFill>
              </a:rPr>
              <a:t>Президента Российской Федерации от 7 мая 2018 года № 204 «О национальных целях и стратегических задачах развития Российской Федерации на период до 2024 года».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7</a:t>
            </a:r>
            <a:r>
              <a:rPr lang="ru-RU" sz="1400" i="1" dirty="0">
                <a:solidFill>
                  <a:schemeClr val="bg1"/>
                </a:solidFill>
              </a:rPr>
              <a:t>. Сохранение социальной направленности консолидированного бюджета муниципального образования «Угранский район»  Смоленской области.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8</a:t>
            </a:r>
            <a:r>
              <a:rPr lang="ru-RU" sz="1400" i="1" dirty="0">
                <a:solidFill>
                  <a:schemeClr val="bg1"/>
                </a:solidFill>
              </a:rPr>
              <a:t>. Обеспечение прозрачного механизма оценки эффективности предоставленных налоговых льгот.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9</a:t>
            </a:r>
            <a:r>
              <a:rPr lang="ru-RU" sz="1400" i="1" dirty="0">
                <a:solidFill>
                  <a:schemeClr val="bg1"/>
                </a:solidFill>
              </a:rPr>
              <a:t>. Обеспечение прозрачности (открытости) и публичности процесса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3284984"/>
            <a:ext cx="6193590" cy="347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Совершенствование налогового </a:t>
            </a:r>
            <a:r>
              <a:rPr lang="ru-RU" dirty="0" smtClean="0">
                <a:solidFill>
                  <a:schemeClr val="bg1"/>
                </a:solidFill>
              </a:rPr>
              <a:t>администрирования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Оценка налоговых расходов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</a:rPr>
              <a:t> район» Смоленской области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340768"/>
            <a:ext cx="8964488" cy="5112568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формирование реалистичного прогноза поступлений доходов районного бюджета;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первоочередное планирование бюджетных ассигнований на исполнение действующих расходных обязательств;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принятие новых расходных обязательств исключительно по вопросам, отнесенным Конституцией Российской Федерации и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сохранение достигнутых соотношений к среднемесячному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поддержка инвестиционной активности субъектов предпринимательской деятельности, реализация инвестиционных и инфраструктурных проектов;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проведение долговой политики Смоленской области с учетом реализации мероприятий, обеспечивающих выполнение условий соглашений, заключенных с Министерством финансов Российской Федерации, по реструктуризации задолженности по бюджетным кредитам, предоставленным бюджету Смоленской области из федерального бюджета для частичного покрытия дефицита бюджета Смоленской области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107504" y="115889"/>
            <a:ext cx="9001000" cy="936847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2023 год и плановый период 2024-2025 годов</a:t>
            </a:r>
            <a:endParaRPr lang="ru-RU" sz="24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052736"/>
            <a:ext cx="8892480" cy="5904656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 межбюджетных отношений: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заключение с органами местного самоуправления поселений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получающими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дотацию на выравнивание бюджетной обеспеченности, соглашений о мерах 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социально-экономическому развитию и оздоровлению муниципальных финансов, а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контроля за исполнением органами местного самоуправления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обязательств, предусмотренных указанными соглашениями;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содействие в обеспечении сбалансированности местных бюджетов;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реализация мер по укреплению финансовой дисциплины, соблюдению органами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требований бюджетного законодательства.</a:t>
            </a:r>
          </a:p>
          <a:p>
            <a:pPr marL="0" lvl="1" indent="0">
              <a:buNone/>
            </a:pPr>
            <a:r>
              <a:rPr lang="ru-RU" sz="1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2"/>
            <a:endParaRPr lang="ru-RU" sz="1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107504" y="115889"/>
            <a:ext cx="9001000" cy="936847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2023 год и плановый период 2024-2025 годов</a:t>
            </a:r>
            <a:endParaRPr lang="ru-RU" sz="24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60669"/>
            <a:ext cx="4076052" cy="299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61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778" y="692150"/>
            <a:ext cx="6624735" cy="276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3089116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441457" y="4449445"/>
            <a:ext cx="25082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290556" y="820125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Доходы</a:t>
            </a:r>
            <a:r>
              <a:rPr lang="ru-RU" dirty="0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43047" y="807010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Расходы</a:t>
            </a:r>
            <a:r>
              <a:rPr lang="ru-RU" dirty="0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44944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chemeClr val="bg1"/>
                </a:solidFill>
              </a:rPr>
              <a:t>ДЕФИЦИТОМ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0762" y="905736"/>
            <a:ext cx="3035300" cy="202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7358" y="3807143"/>
            <a:ext cx="2841625" cy="216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190583" y="1147081"/>
            <a:ext cx="8557881" cy="4248473"/>
          </a:xfrm>
        </p:spPr>
        <p:txBody>
          <a:bodyPr rtlCol="0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2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2159732" y="1139206"/>
            <a:ext cx="6984268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496" y="1484784"/>
            <a:ext cx="3168352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4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</a:t>
            </a: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                                                                           </a:t>
            </a:r>
            <a:endParaRPr lang="ru-RU" sz="1400" i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08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1" b="2586"/>
          <a:stretch/>
        </p:blipFill>
        <p:spPr>
          <a:xfrm>
            <a:off x="683568" y="806550"/>
            <a:ext cx="8064896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71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8" y="3298674"/>
            <a:ext cx="3347243" cy="3022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Выгнутая вверх стрелка 14"/>
          <p:cNvSpPr/>
          <p:nvPr/>
        </p:nvSpPr>
        <p:spPr>
          <a:xfrm>
            <a:off x="827584" y="2403180"/>
            <a:ext cx="3096344" cy="895494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>
            <a:off x="5652120" y="2408851"/>
            <a:ext cx="3096344" cy="884152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7559" y="3298674"/>
            <a:ext cx="2765600" cy="286663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 (налог на доходы физических лиц, транспортный налог, другие виды налогов)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275141" y="3371223"/>
            <a:ext cx="2843808" cy="287269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–расходная часть бюджета(образование, ЖКХ, культура, социальные выплаты, физическая культура и спорт и другие направления социальных гарантий населению)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9815" y="1263877"/>
            <a:ext cx="34563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Гражданин – как налогоплательщик</a:t>
            </a:r>
            <a:endParaRPr lang="ru-RU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75911" y="1263877"/>
            <a:ext cx="29028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Гражданин – как получатель социальных гарантий</a:t>
            </a:r>
            <a:endParaRPr lang="ru-RU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37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 dirty="0">
              <a:solidFill>
                <a:schemeClr val="bg1"/>
              </a:solidFill>
            </a:endParaRP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395536" y="115888"/>
            <a:ext cx="81055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32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4400" y="836613"/>
            <a:ext cx="7895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</a:rPr>
              <a:t>Возможность влияния гражданина на процесс формирования бюджета</a:t>
            </a:r>
            <a:endParaRPr lang="ru-RU" b="0" i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395273" y="2152462"/>
            <a:ext cx="2664296" cy="343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Блок-схема: память с посл. доступом 1"/>
          <p:cNvSpPr/>
          <p:nvPr/>
        </p:nvSpPr>
        <p:spPr>
          <a:xfrm>
            <a:off x="255975" y="1726160"/>
            <a:ext cx="2544887" cy="2062880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3" name="Блок-схема: память с посл. доступом 2"/>
          <p:cNvSpPr/>
          <p:nvPr/>
        </p:nvSpPr>
        <p:spPr>
          <a:xfrm rot="10800000" flipV="1">
            <a:off x="6537804" y="1733628"/>
            <a:ext cx="2544887" cy="2050104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(размещаются на сайте)</a:t>
            </a: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324033" y="4188918"/>
            <a:ext cx="3096344" cy="2369517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об исполнении  бюджете 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6" name="Блок-схема: память с посл. доступом 5"/>
          <p:cNvSpPr/>
          <p:nvPr/>
        </p:nvSpPr>
        <p:spPr>
          <a:xfrm rot="10800000" flipV="1">
            <a:off x="6104409" y="4109563"/>
            <a:ext cx="2988332" cy="2448872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 бюджете на очередной финансовый год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</p:spTree>
    <p:extLst>
      <p:ext uri="{BB962C8B-B14F-4D97-AF65-F5344CB8AC3E}">
        <p14:creationId xmlns:p14="http://schemas.microsoft.com/office/powerpoint/2010/main" val="714608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0" y="115888"/>
            <a:ext cx="9108504" cy="118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>
                <a:ln w="0"/>
                <a:solidFill>
                  <a:srgbClr val="4A5A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endParaRPr lang="ru-RU" sz="3200" i="1" dirty="0">
              <a:ln w="0"/>
              <a:solidFill>
                <a:srgbClr val="4A5A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799245"/>
            <a:ext cx="6732240" cy="658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Размещение на сайте Администрации Муниципального образования «</a:t>
            </a:r>
            <a:r>
              <a:rPr lang="ru-RU" sz="1600" b="1" dirty="0" err="1" smtClean="0">
                <a:solidFill>
                  <a:srgbClr val="002611"/>
                </a:solidFill>
                <a:ea typeface="Calibri" panose="020F0502020204030204" pitchFamily="34" charset="0"/>
              </a:rPr>
              <a:t>Угранский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 район» Смоленской области;</a:t>
            </a:r>
            <a:endParaRPr lang="ru-RU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704904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Обязательная открытость для общества и СМИ проектов бюджетов,              обеспечение доступа к информации на едином портале бюджетной       системы РФ в сети «Интернет»;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7240" y="1866296"/>
            <a:ext cx="6768488" cy="6419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Обязательное опубликование в средствах массовой информации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(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СМИ) утвержденных бюджетов 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отчетов 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 их исполнении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7106" y="4893717"/>
            <a:ext cx="6466462" cy="8356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611"/>
                </a:solidFill>
                <a:ea typeface="Calibri" panose="020F0502020204030204" pitchFamily="34" charset="0"/>
              </a:rPr>
              <a:t>Преемственность бюджетной классификации РФ, а так же  обеспечение сопоставимости показателей бюджета отчетного, текущего и                 очередного  финансового года</a:t>
            </a:r>
            <a:r>
              <a:rPr lang="ru-RU" sz="14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" y="1790879"/>
            <a:ext cx="2277077" cy="75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651"/>
          <a:stretch/>
        </p:blipFill>
        <p:spPr>
          <a:xfrm>
            <a:off x="27969" y="3704904"/>
            <a:ext cx="2258940" cy="88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" y="4893717"/>
            <a:ext cx="2235275" cy="794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" y="2769260"/>
            <a:ext cx="2335449" cy="71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69009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 </a:t>
            </a:r>
            <a:r>
              <a:rPr lang="ru-RU" dirty="0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трансферты </a:t>
            </a:r>
            <a:r>
              <a:rPr lang="ru-RU" sz="2000" i="1" dirty="0">
                <a:solidFill>
                  <a:schemeClr val="bg1"/>
                </a:solidFill>
              </a:rPr>
              <a:t>– </a:t>
            </a:r>
            <a:r>
              <a:rPr lang="ru-RU" dirty="0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97632"/>
            <a:ext cx="7997254" cy="536575"/>
          </a:xfrm>
        </p:spPr>
        <p:txBody>
          <a:bodyPr/>
          <a:lstStyle/>
          <a:p>
            <a:pPr algn="ctr" eaLnBrk="1" hangingPunct="1"/>
            <a:r>
              <a:rPr lang="ru-RU" alt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Субвенции</a:t>
            </a:r>
            <a:r>
              <a:rPr lang="ru-RU" sz="2000" i="1" dirty="0">
                <a:solidFill>
                  <a:schemeClr val="bg1"/>
                </a:solidFill>
              </a:rPr>
              <a:t> – </a:t>
            </a:r>
            <a:r>
              <a:rPr lang="ru-RU" dirty="0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</a:t>
            </a:r>
            <a:r>
              <a:rPr lang="ru-RU" sz="20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12865197"/>
              </p:ext>
            </p:extLst>
          </p:nvPr>
        </p:nvGraphicFramePr>
        <p:xfrm>
          <a:off x="539552" y="1125539"/>
          <a:ext cx="7920879" cy="5399804"/>
        </p:xfrm>
        <a:graphic>
          <a:graphicData uri="http://schemas.openxmlformats.org/drawingml/2006/table">
            <a:tbl>
              <a:tblPr/>
              <a:tblGrid>
                <a:gridCol w="2455365"/>
                <a:gridCol w="1820049"/>
                <a:gridCol w="1823627"/>
                <a:gridCol w="1821838"/>
              </a:tblGrid>
              <a:tr h="977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</a:tr>
              <a:tr h="6986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288483,7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196349,9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192511,4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964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142075,0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94174,0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89810,0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7282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43787,9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118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101947,3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101602,4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104827,9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251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18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39375310"/>
              </p:ext>
            </p:extLst>
          </p:nvPr>
        </p:nvGraphicFramePr>
        <p:xfrm>
          <a:off x="179512" y="908050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74528005"/>
              </p:ext>
            </p:extLst>
          </p:nvPr>
        </p:nvGraphicFramePr>
        <p:xfrm>
          <a:off x="169287" y="896428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918939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2023 и плановый период 2024 и 2025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088968"/>
              </p:ext>
            </p:extLst>
          </p:nvPr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334079,6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284396,7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282836,5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341707,9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284396,7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282836,5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7628,3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083" y="2924969"/>
            <a:ext cx="3805238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738" y="3313113"/>
            <a:ext cx="5148262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Обязательства по муниципальным  гарантиям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 не планируются.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2" y="188913"/>
            <a:ext cx="8496175" cy="935831"/>
          </a:xfrm>
        </p:spPr>
        <p:txBody>
          <a:bodyPr/>
          <a:lstStyle/>
          <a:p>
            <a:pPr algn="ctr" eaLnBrk="1" hangingPunct="1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(тыс.руб).</a:t>
            </a:r>
            <a:endParaRPr lang="ru-RU" sz="3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915726"/>
              </p:ext>
            </p:extLst>
          </p:nvPr>
        </p:nvGraphicFramePr>
        <p:xfrm>
          <a:off x="755650" y="1412875"/>
          <a:ext cx="7561263" cy="525303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7628,3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7628,3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46892"/>
            <a:ext cx="4531358" cy="254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5133"/>
            <a:ext cx="5661491" cy="355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07504" y="159984"/>
            <a:ext cx="4446465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 </a:t>
            </a:r>
            <a:r>
              <a:rPr lang="ru-RU" sz="2400" i="1" dirty="0">
                <a:solidFill>
                  <a:schemeClr val="bg1"/>
                </a:solidFill>
              </a:rPr>
              <a:t>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2745263"/>
            <a:ext cx="597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3721110"/>
            <a:ext cx="49320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i="1" dirty="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>
                <a:solidFill>
                  <a:schemeClr val="bg1"/>
                </a:solidFill>
              </a:rPr>
              <a:t>Иные доходы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6" y="146050"/>
            <a:ext cx="8785670" cy="90668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Муниципальное образование «</a:t>
            </a:r>
            <a:r>
              <a:rPr lang="ru-RU" altLang="ru-RU" sz="2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Угранский</a:t>
            </a: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528" y="764704"/>
            <a:ext cx="8162632" cy="49556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79513" y="301625"/>
            <a:ext cx="8208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0" y="0"/>
            <a:ext cx="8965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об объеме доходов бюджета МО «</a:t>
            </a:r>
            <a:r>
              <a:rPr lang="ru-RU" sz="2800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268143"/>
              </p:ext>
            </p:extLst>
          </p:nvPr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334079,6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243541,3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245016,8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45595,9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47191,4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49805,4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288483,7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196349,9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195211,4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48842,04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35973,60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36460,84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6011465" y="1750059"/>
            <a:ext cx="29511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42 844,4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44 921,3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47 444,8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102625" y="4422774"/>
            <a:ext cx="1763481" cy="2031325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20 688,8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21 943,2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23 561,2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1993074" y="4549201"/>
            <a:ext cx="2120900" cy="17543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3 081,1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3 140,0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3 214,1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6468666" y="5318794"/>
            <a:ext cx="20367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–657,8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684,7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711,5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4211439" y="4271473"/>
            <a:ext cx="2160587" cy="2585323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3 866,7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3 866,7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3 866,7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67521" y="3256540"/>
            <a:ext cx="5497513" cy="116623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3356586" y="3281995"/>
            <a:ext cx="3308449" cy="1149746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677177" y="3276793"/>
            <a:ext cx="997742" cy="9857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2661" y="3273412"/>
            <a:ext cx="382187" cy="11022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084617" y="3373750"/>
            <a:ext cx="2036763" cy="18928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товары (услуги) реализуемые на территории РФ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–14 550,0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15 286,7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16 091,3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>
            <a:off x="6630320" y="3247005"/>
            <a:ext cx="34715" cy="191226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2 751,5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2 270,1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2 360,6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69680" y="3303181"/>
            <a:ext cx="1928794" cy="2800767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–2 414,7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2 141,9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2 228,0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130601" y="3732126"/>
            <a:ext cx="1680380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113,2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117,4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121,6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876288" y="3716340"/>
            <a:ext cx="1658922" cy="2308324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840159" y="2564905"/>
            <a:ext cx="1003053" cy="738276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955076" y="2981461"/>
            <a:ext cx="464248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6007218" y="2973568"/>
            <a:ext cx="413076" cy="74277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43108" y="3716335"/>
            <a:ext cx="1783571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10,6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10,8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11,0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88024" y="2973569"/>
            <a:ext cx="0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99903" y="3703636"/>
            <a:ext cx="1357323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 213,0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– 0,0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5" y="2564904"/>
            <a:ext cx="1778100" cy="111140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3374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288 483,7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196  349,9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195 211,4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85065" y="3533420"/>
            <a:ext cx="1657350" cy="2513013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142075,0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– 94 174,0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89 810,0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257387" y="3554935"/>
            <a:ext cx="2141538" cy="1966692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 smtClean="0">
                <a:solidFill>
                  <a:schemeClr val="bg1"/>
                </a:solidFill>
              </a:rPr>
              <a:t>тыс.руб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 101 947,3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101 602,4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104 827,9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175997" y="3605474"/>
            <a:ext cx="1657350" cy="1615635"/>
          </a:xfrm>
          <a:prstGeom prst="rect">
            <a:avLst/>
          </a:prstGeom>
          <a:solidFill>
            <a:srgbClr val="FF99CC">
              <a:alpha val="50000"/>
            </a:srgbClr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–573,5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573,5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573,5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054932" y="2564904"/>
            <a:ext cx="843592" cy="96851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2915816" y="2832664"/>
            <a:ext cx="0" cy="70075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81998"/>
            <a:ext cx="862905" cy="805554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08176" y="3554935"/>
            <a:ext cx="2141537" cy="1880515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2023г –43 787,9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2024г – 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652120" y="2781999"/>
            <a:ext cx="0" cy="77293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730293" y="2116121"/>
            <a:ext cx="1334623" cy="1277273"/>
          </a:xfrm>
          <a:prstGeom prst="rect">
            <a:avLst/>
          </a:prstGeom>
          <a:solidFill>
            <a:srgbClr val="FF99CC">
              <a:alpha val="50000"/>
            </a:srgbClr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Прочие безвозмездные </a:t>
            </a:r>
            <a:r>
              <a:rPr lang="ru-RU" sz="1400" dirty="0" smtClean="0">
                <a:solidFill>
                  <a:schemeClr val="bg1"/>
                </a:solidFill>
              </a:rPr>
              <a:t>поступления (тыс. руб.)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 – 100,0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903078" y="2328201"/>
            <a:ext cx="843592" cy="5044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2023 </a:t>
            </a:r>
            <a:r>
              <a:rPr lang="ru-RU" altLang="ru-RU" sz="2400" b="1" dirty="0">
                <a:solidFill>
                  <a:srgbClr val="FF0000"/>
                </a:solidFill>
              </a:rPr>
              <a:t>год ( в тыс. руб.)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22853826"/>
              </p:ext>
            </p:extLst>
          </p:nvPr>
        </p:nvGraphicFramePr>
        <p:xfrm>
          <a:off x="107504" y="1010812"/>
          <a:ext cx="9217024" cy="5658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84984"/>
            <a:ext cx="7020272" cy="345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2195735" y="1196975"/>
            <a:ext cx="6775227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378018" cy="327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10391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chemeClr val="bg1"/>
                </a:solidFill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431993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499" y="583303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i="1" dirty="0">
                <a:solidFill>
                  <a:srgbClr val="000000"/>
                </a:solidFill>
              </a:rPr>
              <a:t>Сведения о налоговых льготах: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льготы на уровне бюджета муниципального района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предоставлялись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2023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80464"/>
              </p:ext>
            </p:extLst>
          </p:nvPr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31,062 %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73" y="1432182"/>
            <a:ext cx="2957785" cy="2301353"/>
          </a:xfrm>
        </p:spPr>
        <p:txBody>
          <a:bodyPr/>
          <a:lstStyle/>
          <a:p>
            <a:r>
              <a:rPr lang="ru-RU" alt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146930" y="1916948"/>
            <a:ext cx="2745641" cy="1816587"/>
          </a:xfrm>
          <a:prstGeom prst="ellipse">
            <a:avLst/>
          </a:prstGeom>
          <a:solidFill>
            <a:srgbClr val="CCECFF">
              <a:alpha val="59000"/>
            </a:srgb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507114" y="2314500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Консолидированный 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13679" y="4349277"/>
            <a:ext cx="3102569" cy="1417645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1177041" y="4709040"/>
            <a:ext cx="2675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01157" y="4373546"/>
            <a:ext cx="3103045" cy="1403084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сельских поселений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2159" y="1432182"/>
            <a:ext cx="30271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0000"/>
                </a:solidFill>
                <a:ea typeface="+mj-ea"/>
              </a:rPr>
              <a:t>Консолидированный бюджет</a:t>
            </a:r>
            <a:r>
              <a:rPr lang="ru-RU" altLang="ru-RU" b="1" dirty="0">
                <a:solidFill>
                  <a:srgbClr val="000000"/>
                </a:solidFill>
                <a:ea typeface="+mj-ea"/>
              </a:rPr>
              <a:t> </a:t>
            </a:r>
            <a:r>
              <a:rPr lang="ru-RU" altLang="ru-RU" dirty="0">
                <a:solidFill>
                  <a:srgbClr val="000000"/>
                </a:solidFill>
                <a:ea typeface="+mj-ea"/>
              </a:rPr>
              <a:t>- </a:t>
            </a:r>
            <a:r>
              <a:rPr lang="ru-RU" altLang="ru-RU" sz="1400" dirty="0">
                <a:solidFill>
                  <a:srgbClr val="000000"/>
                </a:solidFill>
                <a:ea typeface="+mj-ea"/>
              </a:rPr>
              <a:t>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400" b="1" dirty="0">
                <a:solidFill>
                  <a:srgbClr val="000000"/>
                </a:solidFill>
                <a:ea typeface="+mj-ea"/>
              </a:rPr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Бюджетная система муниципального района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2653505" y="3241513"/>
            <a:ext cx="612000" cy="9437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5740387" y="3283556"/>
            <a:ext cx="557519" cy="9795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5538"/>
            <a:ext cx="8893175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000000"/>
                </a:solidFill>
              </a:rPr>
              <a:t>ООО «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» - предприятие по </a:t>
            </a:r>
            <a:r>
              <a:rPr lang="ru-RU" sz="1400" dirty="0" err="1">
                <a:solidFill>
                  <a:srgbClr val="000000"/>
                </a:solidFill>
              </a:rPr>
              <a:t>лесозагатовке</a:t>
            </a:r>
            <a:r>
              <a:rPr lang="ru-RU" sz="1400" dirty="0">
                <a:solidFill>
                  <a:srgbClr val="000000"/>
                </a:solidFill>
              </a:rPr>
              <a:t> и лесопереработке, расположенное в </a:t>
            </a:r>
            <a:r>
              <a:rPr lang="ru-RU" sz="1400" dirty="0" err="1">
                <a:solidFill>
                  <a:srgbClr val="000000"/>
                </a:solidFill>
              </a:rPr>
              <a:t>Угранском</a:t>
            </a:r>
            <a:r>
              <a:rPr lang="ru-RU" sz="1400" dirty="0">
                <a:solidFill>
                  <a:srgbClr val="000000"/>
                </a:solidFill>
              </a:rPr>
              <a:t> районе Смоленской </a:t>
            </a:r>
            <a:r>
              <a:rPr lang="ru-RU" sz="1400" dirty="0" smtClean="0">
                <a:solidFill>
                  <a:srgbClr val="000000"/>
                </a:solidFill>
              </a:rPr>
              <a:t>области</a:t>
            </a:r>
            <a:r>
              <a:rPr lang="ru-RU" sz="1400" dirty="0">
                <a:solidFill>
                  <a:prstClr val="black"/>
                </a:solidFill>
              </a:rPr>
              <a:t>;</a:t>
            </a:r>
            <a:endParaRPr lang="ru-RU" altLang="ru-RU" sz="1400" dirty="0" smtClean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Смоленский завод пиломатериалов - это с</a:t>
            </a:r>
            <a:r>
              <a:rPr lang="ru-RU" sz="1400" dirty="0" smtClean="0">
                <a:solidFill>
                  <a:srgbClr val="000000"/>
                </a:solidFill>
              </a:rPr>
              <a:t>овместный </a:t>
            </a:r>
            <a:r>
              <a:rPr lang="ru-RU" sz="1400" dirty="0">
                <a:solidFill>
                  <a:srgbClr val="000000"/>
                </a:solidFill>
              </a:rPr>
              <a:t>проект компании "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" и "</a:t>
            </a:r>
            <a:r>
              <a:rPr lang="ru-RU" sz="1400" dirty="0" smtClean="0">
                <a:solidFill>
                  <a:srgbClr val="000000"/>
                </a:solidFill>
              </a:rPr>
              <a:t>Угра-</a:t>
            </a:r>
            <a:r>
              <a:rPr lang="ru-RU" sz="1400" dirty="0" err="1" smtClean="0">
                <a:solidFill>
                  <a:srgbClr val="000000"/>
                </a:solidFill>
              </a:rPr>
              <a:t>ЛесЭкспорт</a:t>
            </a:r>
            <a:r>
              <a:rPr lang="ru-RU" sz="1400" dirty="0" smtClean="0">
                <a:solidFill>
                  <a:srgbClr val="000000"/>
                </a:solidFill>
              </a:rPr>
              <a:t>".  </a:t>
            </a:r>
            <a:r>
              <a:rPr lang="ru-RU" sz="1400" dirty="0" err="1" smtClean="0">
                <a:solidFill>
                  <a:srgbClr val="000000"/>
                </a:solidFill>
              </a:rPr>
              <a:t>Предприятиятие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производит 76 </a:t>
            </a:r>
            <a:r>
              <a:rPr lang="ru-RU" sz="1400" dirty="0" err="1">
                <a:solidFill>
                  <a:srgbClr val="000000"/>
                </a:solidFill>
              </a:rPr>
              <a:t>тыс.куб</a:t>
            </a:r>
            <a:r>
              <a:rPr lang="ru-RU" sz="1400" dirty="0">
                <a:solidFill>
                  <a:srgbClr val="000000"/>
                </a:solidFill>
              </a:rPr>
              <a:t>. метров круглой древесины в год. Число работников завода составляет 70 </a:t>
            </a:r>
            <a:r>
              <a:rPr lang="ru-RU" sz="1400" dirty="0" smtClean="0">
                <a:solidFill>
                  <a:srgbClr val="000000"/>
                </a:solidFill>
              </a:rPr>
              <a:t>человек. </a:t>
            </a:r>
            <a:r>
              <a:rPr lang="ru-RU" altLang="ru-RU" sz="1400" dirty="0" smtClean="0">
                <a:solidFill>
                  <a:prstClr val="black"/>
                </a:solidFill>
              </a:rPr>
              <a:t>Организация </a:t>
            </a:r>
            <a:r>
              <a:rPr lang="ru-RU" altLang="ru-RU" sz="1400" dirty="0">
                <a:solidFill>
                  <a:prstClr val="black"/>
                </a:solidFill>
              </a:rPr>
              <a:t>зарегистрирована в </a:t>
            </a:r>
            <a:r>
              <a:rPr lang="ru-RU" altLang="ru-RU" sz="1400" dirty="0" smtClean="0">
                <a:solidFill>
                  <a:prstClr val="black"/>
                </a:solidFill>
              </a:rPr>
              <a:t>2013 </a:t>
            </a:r>
            <a:r>
              <a:rPr lang="ru-RU" altLang="ru-RU" sz="1400" dirty="0">
                <a:solidFill>
                  <a:prstClr val="black"/>
                </a:solidFill>
              </a:rPr>
              <a:t>году </a:t>
            </a:r>
            <a:r>
              <a:rPr lang="ru-RU" altLang="ru-RU" sz="1400" dirty="0" smtClean="0">
                <a:solidFill>
                  <a:prstClr val="black"/>
                </a:solidFill>
              </a:rPr>
              <a:t>;</a:t>
            </a:r>
            <a:endParaRPr lang="ru-RU" altLang="ru-RU" sz="1400" dirty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18638"/>
            <a:ext cx="2979737" cy="21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1525" y="4745770"/>
            <a:ext cx="3230123" cy="213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746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налогоплательщики 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989" y="3933056"/>
            <a:ext cx="3428823" cy="2480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 b="1" i="1" dirty="0">
                <a:solidFill>
                  <a:schemeClr val="bg1"/>
                </a:solidFill>
              </a:rPr>
              <a:t>Формирование расходов  </a:t>
            </a:r>
            <a:r>
              <a:rPr lang="ru-RU" sz="2000" dirty="0">
                <a:solidFill>
                  <a:schemeClr val="bg1"/>
                </a:solidFill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31815262"/>
              </p:ext>
            </p:extLst>
          </p:nvPr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4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pic>
        <p:nvPicPr>
          <p:cNvPr id="97283" name="Picture 3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755576" y="4221088"/>
            <a:ext cx="79262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219233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49 957,3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dirty="0" smtClean="0">
                <a:solidFill>
                  <a:schemeClr val="bg1"/>
                </a:solidFill>
              </a:rPr>
              <a:t>4 163,1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6 621,2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551,8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22 243,3</a:t>
            </a:r>
            <a:r>
              <a:rPr lang="ru-RU" sz="2000" dirty="0" smtClean="0">
                <a:solidFill>
                  <a:schemeClr val="bg1"/>
                </a:solidFill>
              </a:rPr>
              <a:t>в </a:t>
            </a:r>
            <a:r>
              <a:rPr lang="ru-RU" sz="2000" dirty="0">
                <a:solidFill>
                  <a:schemeClr val="bg1"/>
                </a:solidFill>
              </a:rPr>
              <a:t>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1 853,6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2370,4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197,5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2024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17" y="4602162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35 451,4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2 954,3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5 356,2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>
                <a:solidFill>
                  <a:schemeClr val="bg1"/>
                </a:solidFill>
              </a:rPr>
              <a:t>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446,3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17 922,9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1 493,6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2 320,5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193,4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2025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963" y="12493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35 421,99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2951,83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5 396,0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449,7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18 303,2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1 525,3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15140" y="4941888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2 343,88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195,3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24154131"/>
              </p:ext>
            </p:extLst>
          </p:nvPr>
        </p:nvGraphicFramePr>
        <p:xfrm>
          <a:off x="35496" y="686846"/>
          <a:ext cx="9108503" cy="6126530"/>
        </p:xfrm>
        <a:graphic>
          <a:graphicData uri="http://schemas.openxmlformats.org/drawingml/2006/table">
            <a:tbl>
              <a:tblPr/>
              <a:tblGrid>
                <a:gridCol w="2740011"/>
                <a:gridCol w="1006301"/>
                <a:gridCol w="1028366"/>
                <a:gridCol w="1101820"/>
                <a:gridCol w="1395639"/>
                <a:gridCol w="1836366"/>
              </a:tblGrid>
              <a:tr h="8059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3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99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«Развитие дорожно- транспортного комплекса в муниципальном образовании « Угранский район»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45600,3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16082,7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16887,3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99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99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"Угранский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 dirty="0">
                <a:solidFill>
                  <a:schemeClr val="bg1"/>
                </a:solidFill>
              </a:rPr>
              <a:t>Цель программы: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dirty="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083" y="3096683"/>
            <a:ext cx="2917825" cy="163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413" y="2852738"/>
            <a:ext cx="2916238" cy="164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 dirty="0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 dirty="0">
                <a:solidFill>
                  <a:srgbClr val="FF0000"/>
                </a:solidFill>
              </a:rPr>
              <a:t> </a:t>
            </a:r>
            <a:r>
              <a:rPr lang="ru-RU" sz="1600" i="1" dirty="0">
                <a:solidFill>
                  <a:srgbClr val="000000"/>
                </a:solidFill>
              </a:rPr>
              <a:t>5,3  %-</a:t>
            </a:r>
            <a:r>
              <a:rPr lang="ru-RU" sz="1600" i="1" dirty="0" err="1">
                <a:solidFill>
                  <a:srgbClr val="000000"/>
                </a:solidFill>
              </a:rPr>
              <a:t>ных</a:t>
            </a:r>
            <a:r>
              <a:rPr lang="ru-RU" sz="1600" i="1" dirty="0">
                <a:solidFill>
                  <a:srgbClr val="000000"/>
                </a:solidFill>
              </a:rPr>
              <a:t>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</a:t>
            </a:r>
            <a:r>
              <a:rPr lang="ru-RU" sz="1600" i="1" dirty="0" smtClean="0">
                <a:solidFill>
                  <a:srgbClr val="000000"/>
                </a:solidFill>
              </a:rPr>
              <a:t>2014 году </a:t>
            </a:r>
            <a:r>
              <a:rPr lang="ru-RU" sz="1600" i="1" dirty="0">
                <a:solidFill>
                  <a:srgbClr val="000000"/>
                </a:solidFill>
              </a:rPr>
              <a:t>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бюджетной системы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6" y="706243"/>
            <a:ext cx="7920880" cy="615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62313533"/>
              </p:ext>
            </p:extLst>
          </p:nvPr>
        </p:nvGraphicFramePr>
        <p:xfrm>
          <a:off x="-1" y="836613"/>
          <a:ext cx="9144000" cy="5984357"/>
        </p:xfrm>
        <a:graphic>
          <a:graphicData uri="http://schemas.openxmlformats.org/drawingml/2006/table">
            <a:tbl>
              <a:tblPr/>
              <a:tblGrid>
                <a:gridCol w="2973153"/>
                <a:gridCol w="893256"/>
                <a:gridCol w="891618"/>
                <a:gridCol w="891618"/>
                <a:gridCol w="1784875"/>
                <a:gridCol w="1709480"/>
              </a:tblGrid>
              <a:tr h="851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1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7029,8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22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20731,1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15803,0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15832,0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22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"Угранский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программы: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dirty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05064"/>
            <a:ext cx="3078042" cy="274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42600750"/>
              </p:ext>
            </p:extLst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158739,9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128725,6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130426,8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50608,4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40464,4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40464,4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2025 </a:t>
            </a:r>
            <a:r>
              <a:rPr lang="ru-RU" sz="2000" b="1" i="1" dirty="0">
                <a:solidFill>
                  <a:srgbClr val="FF0000"/>
                </a:solidFill>
              </a:rPr>
              <a:t>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4012" y="2801796"/>
            <a:ext cx="3313113" cy="186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7421" y="879616"/>
            <a:ext cx="3239353" cy="202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8564" y="2849252"/>
            <a:ext cx="2433611" cy="188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3275566"/>
              </p:ext>
            </p:extLst>
          </p:nvPr>
        </p:nvGraphicFramePr>
        <p:xfrm>
          <a:off x="250825" y="981075"/>
          <a:ext cx="8712200" cy="5673027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33034,7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18723,9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14218,6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13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75754"/>
            <a:ext cx="2871788" cy="191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223963"/>
            <a:ext cx="3745111" cy="176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205" y="3933056"/>
            <a:ext cx="3906995" cy="275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560" y="949788"/>
            <a:ext cx="8000317" cy="5802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04323"/>
            <a:ext cx="8400405" cy="536575"/>
          </a:xfrm>
        </p:spPr>
        <p:txBody>
          <a:bodyPr/>
          <a:lstStyle/>
          <a:p>
            <a:pPr algn="ctr" eaLnBrk="1" hangingPunct="1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чего району бюджет</a:t>
            </a:r>
            <a:r>
              <a:rPr lang="ru-RU" sz="3200" i="1" dirty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altLang="ru-RU" sz="32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2367813"/>
              </p:ext>
            </p:extLst>
          </p:nvPr>
        </p:nvGraphicFramePr>
        <p:xfrm>
          <a:off x="179388" y="788988"/>
          <a:ext cx="8964612" cy="5774381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Обеспечение жильем молодых семей»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689,4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227,9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227,9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территории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9579" y="4085647"/>
            <a:ext cx="3674421" cy="27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0393" y="4711700"/>
            <a:ext cx="2592387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453" y="4366511"/>
            <a:ext cx="301129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rgbClr val="000000"/>
                </a:solidFill>
              </a:rPr>
              <a:t> -снижение темпов убыли численности населения с 97,3 % в 2013 году до 99,5 % в </a:t>
            </a:r>
            <a:r>
              <a:rPr lang="ru-RU" sz="1600" i="1" dirty="0" smtClean="0">
                <a:solidFill>
                  <a:srgbClr val="000000"/>
                </a:solidFill>
              </a:rPr>
              <a:t>2020 </a:t>
            </a:r>
            <a:r>
              <a:rPr lang="ru-RU" sz="1600" i="1" dirty="0">
                <a:solidFill>
                  <a:srgbClr val="000000"/>
                </a:solidFill>
              </a:rPr>
              <a:t>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" y="3861048"/>
            <a:ext cx="3802171" cy="237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30319513"/>
              </p:ext>
            </p:extLst>
          </p:nvPr>
        </p:nvGraphicFramePr>
        <p:xfrm>
          <a:off x="179388" y="769938"/>
          <a:ext cx="8964612" cy="5443736"/>
        </p:xfrm>
        <a:graphic>
          <a:graphicData uri="http://schemas.openxmlformats.org/drawingml/2006/table">
            <a:tbl>
              <a:tblPr/>
              <a:tblGrid>
                <a:gridCol w="3085938"/>
                <a:gridCol w="882019"/>
                <a:gridCol w="856703"/>
                <a:gridCol w="759188"/>
                <a:gridCol w="1764088"/>
                <a:gridCol w="1616676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11658,1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9149,9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9149,9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2025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197865"/>
              </p:ext>
            </p:extLst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"Информатизация Администрации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2361,4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2025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</a:t>
            </a:r>
            <a:r>
              <a:rPr lang="ru-RU" dirty="0" err="1">
                <a:solidFill>
                  <a:schemeClr val="bg1"/>
                </a:solidFill>
              </a:rPr>
              <a:t>с.Угра</a:t>
            </a:r>
            <a:r>
              <a:rPr lang="ru-RU" dirty="0">
                <a:solidFill>
                  <a:schemeClr val="bg1"/>
                </a:solidFill>
              </a:rPr>
              <a:t>. Куратор проекта- </a:t>
            </a:r>
            <a:r>
              <a:rPr lang="ru-RU" dirty="0" err="1">
                <a:solidFill>
                  <a:schemeClr val="bg1"/>
                </a:solidFill>
              </a:rPr>
              <a:t>П.С.Андреев</a:t>
            </a:r>
            <a:r>
              <a:rPr lang="ru-RU" dirty="0">
                <a:solidFill>
                  <a:schemeClr val="bg1"/>
                </a:solidFill>
              </a:rPr>
              <a:t>, депутат Угранского района Совета депутатов, руководитель фракции «ЕДИНАЯ РОСССИЯ» в </a:t>
            </a:r>
            <a:r>
              <a:rPr lang="ru-RU" dirty="0" err="1">
                <a:solidFill>
                  <a:schemeClr val="bg1"/>
                </a:solidFill>
              </a:rPr>
              <a:t>Угранском</a:t>
            </a:r>
            <a:r>
              <a:rPr lang="ru-RU" dirty="0">
                <a:solidFill>
                  <a:schemeClr val="bg1"/>
                </a:solidFill>
              </a:rPr>
              <a:t>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12" y="2813450"/>
            <a:ext cx="2635250" cy="296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1 957, 7руб</a:t>
            </a:r>
            <a:r>
              <a:rPr lang="ru-RU" sz="1600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496280"/>
            <a:ext cx="4320480" cy="231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2 546 969,0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788" y="4694238"/>
            <a:ext cx="3255962" cy="216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2023 и плановый период 2024 и 2025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013811"/>
              </p:ext>
            </p:extLst>
          </p:nvPr>
        </p:nvGraphicFramePr>
        <p:xfrm>
          <a:off x="251518" y="1196975"/>
          <a:ext cx="8892481" cy="5544392"/>
        </p:xfrm>
        <a:graphic>
          <a:graphicData uri="http://schemas.openxmlformats.org/drawingml/2006/table">
            <a:tbl>
              <a:tblPr/>
              <a:tblGrid>
                <a:gridCol w="3893067"/>
                <a:gridCol w="1481254"/>
                <a:gridCol w="1634202"/>
                <a:gridCol w="1883958"/>
              </a:tblGrid>
              <a:tr h="4792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3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44657,1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35989,3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36018,3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6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48425,6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16406,7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17211,3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7034,8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Охрана окружающей среды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152144,4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121337,8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122997,8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45288,8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36261,4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36261,4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16213,5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15709,7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15750,9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62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27322,9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13263,4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8758,1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51339076"/>
              </p:ext>
            </p:extLst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628800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2023год и плановый период 2024 </a:t>
            </a:r>
            <a:r>
              <a:rPr lang="ru-RU" altLang="ru-RU" sz="1800" b="1" i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и 2025 </a:t>
            </a:r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2023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703332"/>
              </p:ext>
            </p:extLst>
          </p:nvPr>
        </p:nvGraphicFramePr>
        <p:xfrm>
          <a:off x="0" y="476672"/>
          <a:ext cx="8888368" cy="6381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2024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457485"/>
              </p:ext>
            </p:extLst>
          </p:nvPr>
        </p:nvGraphicFramePr>
        <p:xfrm>
          <a:off x="-52388" y="423017"/>
          <a:ext cx="9050338" cy="630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84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2025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348891"/>
              </p:ext>
            </p:extLst>
          </p:nvPr>
        </p:nvGraphicFramePr>
        <p:xfrm>
          <a:off x="138025" y="571040"/>
          <a:ext cx="8818438" cy="6156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53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5" y="1792755"/>
            <a:ext cx="4968106" cy="271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107504" y="115888"/>
            <a:ext cx="90364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 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и 2025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годов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2023 год и на плановый период 2024 и 2025 годов разработаны в целях формирования задач бюджетной и налоговой политики на среднесрочный период, а также условий и подходов, принимаемых при составлении проекта районного бюджета на 2023 год и на плановый период 2024 и 2025 годов.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При подготовке основных направлений бюджетной и налоговой политики муниципального образования «Угранский район» Смоленской области на 2023 год и на плановый период 2024 и 2025 годов были учтены положения Указа Президента Российской Федерации от 7 мая 2018 года № 204 «О национальных целях и стратегических задачах развития Российской Федерации на период до 2024 года» и Указа Президента Российской Федерации от 21 июля 2020 года № 474 «О национальных целях развития Российской Федерации на период до 2030 года», Послания Президента Российской Федерации Федеральному Собранию Российской Федерации от 21</a:t>
            </a:r>
            <a:r>
              <a:rPr lang="en-US" sz="1600" i="1" dirty="0">
                <a:solidFill>
                  <a:schemeClr val="bg1"/>
                </a:solidFill>
              </a:rPr>
              <a:t> </a:t>
            </a:r>
            <a:r>
              <a:rPr lang="ru-RU" sz="1600" i="1" dirty="0">
                <a:solidFill>
                  <a:schemeClr val="bg1"/>
                </a:solidFill>
              </a:rPr>
              <a:t>апреля 2021 года.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17038</TotalTime>
  <Words>5908</Words>
  <Application>Microsoft Office PowerPoint</Application>
  <PresentationFormat>Экран (4:3)</PresentationFormat>
  <Paragraphs>948</Paragraphs>
  <Slides>74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90" baseType="lpstr">
      <vt:lpstr>Arial Unicode MS</vt:lpstr>
      <vt:lpstr>Arial</vt:lpstr>
      <vt:lpstr>Bodoni MT Black</vt:lpstr>
      <vt:lpstr>Calibri</vt:lpstr>
      <vt:lpstr>Corbel</vt:lpstr>
      <vt:lpstr>华文楷体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« УГРАНСКИЙ РАЙОН»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</vt:lpstr>
      <vt:lpstr>Презентация PowerPoint</vt:lpstr>
      <vt:lpstr>Для чего району бюджет?</vt:lpstr>
      <vt:lpstr>Основные показатели социально-экономического развития муниципального образования «Угранский район» Смоленской области на 2023год и плановый период 2024 и 2025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бюджетной политики  муниципального образования  «Угранский район» Смоленской области на 2023 год и плановый период 2024-2025 годов</vt:lpstr>
      <vt:lpstr>Основные направления бюджетной политики  муниципального образования  «Угранский район» Смоленской области на 2023 год и плановый период 2024-2025 годов</vt:lpstr>
      <vt:lpstr>Презентация PowerPoint</vt:lpstr>
      <vt:lpstr>Что такое бюджет?</vt:lpstr>
      <vt:lpstr>Презентация PowerPoint</vt:lpstr>
      <vt:lpstr>Бюджетный процесс</vt:lpstr>
      <vt:lpstr>Этапы бюджетного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Основные характеристики  районного  бюджета на   2023 и плановый период 2024 и 2025 годов. ( тыс.руб)</vt:lpstr>
      <vt:lpstr>Презентация PowerPoint</vt:lpstr>
      <vt:lpstr>Источники финансирования дефицита районного бюджета (тыс.руб).</vt:lpstr>
      <vt:lpstr>Презентация PowerPoint</vt:lpstr>
      <vt:lpstr>Презентация PowerPoint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Презентация PowerPoint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2023 год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Программная структура расходов  районного бюджета на 2023 год и плановый период 2024 и 2025 г (в тыс.руб.)</vt:lpstr>
      <vt:lpstr>Презентация PowerPoint</vt:lpstr>
      <vt:lpstr>Презентация PowerPoint</vt:lpstr>
      <vt:lpstr>Программная структура расходов  районного бюджета на 2023 год и плановый период 2024 и 2025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Презентация PowerPoint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2023 год и плановый период 2024 и 2025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2023 год и плановый период 2024 и 2025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 бюджетных ассигнований по разделам расходов  на 2023 и плановый период 2024 и 2025 год (тыс. руб.)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608</cp:revision>
  <cp:lastPrinted>2022-09-15T12:00:01Z</cp:lastPrinted>
  <dcterms:created xsi:type="dcterms:W3CDTF">2013-12-02T14:04:15Z</dcterms:created>
  <dcterms:modified xsi:type="dcterms:W3CDTF">2023-09-21T09:49:51Z</dcterms:modified>
</cp:coreProperties>
</file>