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80"/>
  </p:notesMasterIdLst>
  <p:sldIdLst>
    <p:sldId id="256" r:id="rId5"/>
    <p:sldId id="340" r:id="rId6"/>
    <p:sldId id="336" r:id="rId7"/>
    <p:sldId id="341" r:id="rId8"/>
    <p:sldId id="390" r:id="rId9"/>
    <p:sldId id="380" r:id="rId10"/>
    <p:sldId id="314" r:id="rId11"/>
    <p:sldId id="315" r:id="rId12"/>
    <p:sldId id="338" r:id="rId13"/>
    <p:sldId id="330" r:id="rId14"/>
    <p:sldId id="331" r:id="rId15"/>
    <p:sldId id="332" r:id="rId16"/>
    <p:sldId id="393" r:id="rId17"/>
    <p:sldId id="257" r:id="rId18"/>
    <p:sldId id="316" r:id="rId19"/>
    <p:sldId id="328" r:id="rId20"/>
    <p:sldId id="391" r:id="rId21"/>
    <p:sldId id="392" r:id="rId22"/>
    <p:sldId id="388" r:id="rId23"/>
    <p:sldId id="389" r:id="rId24"/>
    <p:sldId id="387" r:id="rId25"/>
    <p:sldId id="319" r:id="rId26"/>
    <p:sldId id="320" r:id="rId27"/>
    <p:sldId id="342" r:id="rId28"/>
    <p:sldId id="343" r:id="rId29"/>
    <p:sldId id="263" r:id="rId30"/>
    <p:sldId id="324" r:id="rId31"/>
    <p:sldId id="274" r:id="rId32"/>
    <p:sldId id="322" r:id="rId33"/>
    <p:sldId id="323" r:id="rId34"/>
    <p:sldId id="321" r:id="rId35"/>
    <p:sldId id="347" r:id="rId36"/>
    <p:sldId id="266" r:id="rId37"/>
    <p:sldId id="290" r:id="rId38"/>
    <p:sldId id="291" r:id="rId39"/>
    <p:sldId id="302" r:id="rId40"/>
    <p:sldId id="350" r:id="rId41"/>
    <p:sldId id="351" r:id="rId42"/>
    <p:sldId id="268" r:id="rId43"/>
    <p:sldId id="272" r:id="rId44"/>
    <p:sldId id="344" r:id="rId45"/>
    <p:sldId id="261" r:id="rId46"/>
    <p:sldId id="299" r:id="rId47"/>
    <p:sldId id="352" r:id="rId48"/>
    <p:sldId id="367" r:id="rId49"/>
    <p:sldId id="368" r:id="rId50"/>
    <p:sldId id="369" r:id="rId51"/>
    <p:sldId id="294" r:id="rId52"/>
    <p:sldId id="355" r:id="rId53"/>
    <p:sldId id="356" r:id="rId54"/>
    <p:sldId id="296" r:id="rId55"/>
    <p:sldId id="357" r:id="rId56"/>
    <p:sldId id="358" r:id="rId57"/>
    <p:sldId id="295" r:id="rId58"/>
    <p:sldId id="359" r:id="rId59"/>
    <p:sldId id="360" r:id="rId60"/>
    <p:sldId id="297" r:id="rId61"/>
    <p:sldId id="361" r:id="rId62"/>
    <p:sldId id="362" r:id="rId63"/>
    <p:sldId id="363" r:id="rId64"/>
    <p:sldId id="298" r:id="rId65"/>
    <p:sldId id="364" r:id="rId66"/>
    <p:sldId id="365" r:id="rId67"/>
    <p:sldId id="366" r:id="rId68"/>
    <p:sldId id="373" r:id="rId69"/>
    <p:sldId id="374" r:id="rId70"/>
    <p:sldId id="378" r:id="rId71"/>
    <p:sldId id="379" r:id="rId72"/>
    <p:sldId id="372" r:id="rId73"/>
    <p:sldId id="273" r:id="rId74"/>
    <p:sldId id="377" r:id="rId75"/>
    <p:sldId id="381" r:id="rId76"/>
    <p:sldId id="382" r:id="rId77"/>
    <p:sldId id="348" r:id="rId78"/>
    <p:sldId id="278" r:id="rId79"/>
  </p:sldIdLst>
  <p:sldSz cx="9144000" cy="6858000" type="screen4x3"/>
  <p:notesSz cx="6761163" cy="9942513"/>
  <p:custShowLst>
    <p:custShow name="Произвольный показ 1" id="0">
      <p:sldLst>
        <p:sld r:id="rId5"/>
        <p:sld r:id="rId18"/>
        <p:sld r:id="rId46"/>
        <p:sld r:id="rId30"/>
        <p:sld r:id="rId37"/>
        <p:sld r:id="rId43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CCCCFF"/>
    <a:srgbClr val="FFFF99"/>
    <a:srgbClr val="FFFFCC"/>
    <a:srgbClr val="EEF325"/>
    <a:srgbClr val="CC99FF"/>
    <a:srgbClr val="E7E7E7"/>
    <a:srgbClr val="CCFFFF"/>
    <a:srgbClr val="CC66FF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5439" autoAdjust="0"/>
  </p:normalViewPr>
  <p:slideViewPr>
    <p:cSldViewPr snapToObjects="1">
      <p:cViewPr varScale="1">
        <p:scale>
          <a:sx n="112" d="100"/>
          <a:sy n="112" d="100"/>
        </p:scale>
        <p:origin x="7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  <c:spPr>
        <a:ln>
          <a:solidFill>
            <a:schemeClr val="accent1"/>
          </a:solidFill>
        </a:ln>
      </c:spPr>
    </c:sideWall>
    <c:backWall>
      <c:thickness val="0"/>
      <c:spPr>
        <a:ln>
          <a:solidFill>
            <a:schemeClr val="accent1"/>
          </a:solidFill>
        </a:ln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CCCCFF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125088.7</c:v>
                </c:pt>
                <c:pt idx="1">
                  <c:v>84092</c:v>
                </c:pt>
                <c:pt idx="2">
                  <c:v>81609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93993.4</c:v>
                </c:pt>
                <c:pt idx="1">
                  <c:v>96697.2</c:v>
                </c:pt>
                <c:pt idx="2">
                  <c:v>100812.1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3016900561184263E-3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471173482982469E-2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8677933707456174E-3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256.8</c:v>
                </c:pt>
                <c:pt idx="1">
                  <c:v>256.8</c:v>
                </c:pt>
                <c:pt idx="2">
                  <c:v>256.8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5034200"/>
        <c:axId val="215030672"/>
        <c:axId val="0"/>
      </c:bar3DChart>
      <c:catAx>
        <c:axId val="215034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15030672"/>
        <c:crosses val="autoZero"/>
        <c:auto val="1"/>
        <c:lblAlgn val="ctr"/>
        <c:lblOffset val="100"/>
        <c:noMultiLvlLbl val="0"/>
      </c:catAx>
      <c:valAx>
        <c:axId val="21503067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15034200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 w="34771">
          <a:noFill/>
        </a:ln>
      </c:spPr>
    </c:plotArea>
    <c:legend>
      <c:legendPos val="t"/>
      <c:layout/>
      <c:overlay val="0"/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7076914669824401E-2"/>
          <c:y val="1.8307294695130101E-2"/>
          <c:w val="0.90715022179107474"/>
          <c:h val="0.8512593490022234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CCCCFF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dLbl>
              <c:idx val="0"/>
              <c:layout>
                <c:manualLayout>
                  <c:x val="2.00745535952193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64065690984656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772863539100894E-2"/>
                  <c:y val="-1.1021798861717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139810</c:v>
                </c:pt>
                <c:pt idx="1">
                  <c:v>94174</c:v>
                </c:pt>
                <c:pt idx="2">
                  <c:v>89810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CCECFF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31665.599999999999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99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dLbl>
              <c:idx val="0"/>
              <c:layout>
                <c:manualLayout>
                  <c:x val="1.8640656909846513E-2"/>
                  <c:y val="-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07455359521932E-2"/>
                  <c:y val="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206760224473705E-2"/>
                  <c:y val="-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100110.39999999999</c:v>
                </c:pt>
                <c:pt idx="1">
                  <c:v>101602.4</c:v>
                </c:pt>
                <c:pt idx="2">
                  <c:v>104827.9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92D050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dLbl>
              <c:idx val="0"/>
              <c:layout>
                <c:manualLayout>
                  <c:x val="1.4338966853728086E-2"/>
                  <c:y val="-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640656909846409E-2"/>
                  <c:y val="-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338966853728086E-2"/>
                  <c:y val="-2.20435977234344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573.5</c:v>
                </c:pt>
                <c:pt idx="1">
                  <c:v>573.5</c:v>
                </c:pt>
                <c:pt idx="2">
                  <c:v>573.5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5035768"/>
        <c:axId val="214621728"/>
        <c:axId val="0"/>
      </c:bar3DChart>
      <c:catAx>
        <c:axId val="215035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4621728"/>
        <c:crosses val="autoZero"/>
        <c:auto val="1"/>
        <c:lblAlgn val="ctr"/>
        <c:lblOffset val="100"/>
        <c:noMultiLvlLbl val="0"/>
      </c:catAx>
      <c:valAx>
        <c:axId val="214621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5035768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/>
      <c:overlay val="0"/>
      <c:spPr>
        <a:solidFill>
          <a:srgbClr val="FFFEFB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EFB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tx1">
            <a:lumMod val="85000"/>
          </a:schemeClr>
        </a:solidFill>
      </c:spPr>
    </c:floor>
    <c:sideWall>
      <c:thickness val="0"/>
      <c:spPr>
        <a:solidFill>
          <a:schemeClr val="tx1">
            <a:lumMod val="95000"/>
            <a:alpha val="60000"/>
          </a:schemeClr>
        </a:solidFill>
      </c:spPr>
    </c:sideWall>
    <c:backWall>
      <c:thickness val="0"/>
      <c:spPr>
        <a:solidFill>
          <a:schemeClr val="tx1">
            <a:lumMod val="85000"/>
            <a:alpha val="60000"/>
          </a:schemeClr>
        </a:solidFill>
      </c:spPr>
    </c:backWall>
    <c:plotArea>
      <c:layout>
        <c:manualLayout>
          <c:layoutTarget val="inner"/>
          <c:xMode val="edge"/>
          <c:yMode val="edge"/>
          <c:x val="0.17868914041994771"/>
          <c:y val="6.558587598425196E-2"/>
          <c:w val="0.48427444225721838"/>
          <c:h val="0.794802165354330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CCECFF">
                <a:alpha val="8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-4.0302125404437963E-2"/>
                  <c:y val="-3.6809659472970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Arial Unicode MS" panose="020B0604020202020204" pitchFamily="34" charset="-128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42844.4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CC"/>
            </a:solidFill>
          </c:spPr>
          <c:invertIfNegative val="0"/>
          <c:dLbls>
            <c:dLbl>
              <c:idx val="0"/>
              <c:layout>
                <c:manualLayout>
                  <c:x val="8.6361697295224173E-3"/>
                  <c:y val="-7.36193189459414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2538,5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Arial Unicode MS" panose="020B0604020202020204" pitchFamily="34" charset="-128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2634.3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CCCCFF">
                <a:alpha val="69804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CCCFF">
                  <a:alpha val="80000"/>
                </a:srgbClr>
              </a:solidFill>
            </c:spPr>
          </c:dPt>
          <c:dLbls>
            <c:dLbl>
              <c:idx val="0"/>
              <c:layout>
                <c:manualLayout>
                  <c:x val="-1.4393616215870697E-3"/>
                  <c:y val="-4.1717614069366887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>
                        <a:latin typeface="Arial Unicode MS" panose="020B0604020202020204" pitchFamily="34" charset="-128"/>
                      </a:rPr>
                      <a:t>238581,2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272159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4622904"/>
        <c:axId val="214627216"/>
        <c:axId val="0"/>
      </c:bar3DChart>
      <c:catAx>
        <c:axId val="21462290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14627216"/>
        <c:crosses val="autoZero"/>
        <c:auto val="1"/>
        <c:lblAlgn val="ctr"/>
        <c:lblOffset val="100"/>
        <c:noMultiLvlLbl val="0"/>
      </c:catAx>
      <c:valAx>
        <c:axId val="214627216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1462290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686131280400798"/>
          <c:y val="0.16811676868325595"/>
          <c:w val="0.41776318188337275"/>
          <c:h val="0.59509396699157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9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585431431230971E-2"/>
                  <c:y val="2.907132802473054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362995013607497E-2"/>
                  <c:y val="7.760933467658465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9560070066394955E-2"/>
                  <c:y val="-3.661624874070269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15936,0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5065132371297053E-2"/>
                  <c:y val="-5.88216419867238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43526.8</c:v>
                </c:pt>
                <c:pt idx="1">
                  <c:v>169</c:v>
                </c:pt>
                <c:pt idx="2" formatCode="General">
                  <c:v>140126.1</c:v>
                </c:pt>
                <c:pt idx="3" formatCode="General">
                  <c:v>15936</c:v>
                </c:pt>
                <c:pt idx="4" formatCode="General">
                  <c:v>41828.300000000003</c:v>
                </c:pt>
                <c:pt idx="5">
                  <c:v>519</c:v>
                </c:pt>
                <c:pt idx="6" formatCode="General">
                  <c:v>15659.7</c:v>
                </c:pt>
                <c:pt idx="7">
                  <c:v>350</c:v>
                </c:pt>
                <c:pt idx="8">
                  <c:v>25828.6</c:v>
                </c:pt>
                <c:pt idx="9">
                  <c:v>20.6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1.4272201448864445E-3"/>
          <c:y val="0.26141251845820512"/>
          <c:w val="0.50032045025536565"/>
          <c:h val="0.73783845792909286"/>
        </c:manualLayout>
      </c:layout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2651525280050315"/>
          <c:y val="0.20439709274939469"/>
          <c:w val="0.45424800709100593"/>
          <c:h val="0.647498879531548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32027599411194E-2"/>
                  <c:y val="-1.29052255093530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2457956818850297E-2"/>
                  <c:y val="-5.571553178765821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36261,4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5747504678830783E-2"/>
                  <c:y val="3.7677100672027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35898.300000000003</c:v>
                </c:pt>
                <c:pt idx="1">
                  <c:v>169</c:v>
                </c:pt>
                <c:pt idx="2" formatCode="General">
                  <c:v>121337.8</c:v>
                </c:pt>
                <c:pt idx="3" formatCode="General">
                  <c:v>16406.7</c:v>
                </c:pt>
                <c:pt idx="4" formatCode="General">
                  <c:v>36261.4</c:v>
                </c:pt>
                <c:pt idx="5">
                  <c:v>519</c:v>
                </c:pt>
                <c:pt idx="6" formatCode="General">
                  <c:v>15709.7</c:v>
                </c:pt>
                <c:pt idx="7">
                  <c:v>350</c:v>
                </c:pt>
                <c:pt idx="8">
                  <c:v>13263.4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1.6848652503365067E-2"/>
          <c:y val="0.1793860467714638"/>
          <c:w val="0.27870406608018394"/>
          <c:h val="0.81255165899161663"/>
        </c:manualLayout>
      </c:layout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6266232183069156"/>
          <c:y val="0.21781069105981563"/>
          <c:w val="0.47123674283359479"/>
          <c:h val="0.672416727844441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36018,3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5799294614306877E-2"/>
                  <c:y val="-8.08690059315372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8464224616649745E-2"/>
                  <c:y val="-0.1071303508897306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36261,4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9.7194877369438895E-2"/>
                  <c:y val="0.104521091714688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36018.300000000003</c:v>
                </c:pt>
                <c:pt idx="1">
                  <c:v>169</c:v>
                </c:pt>
                <c:pt idx="2" formatCode="General">
                  <c:v>122997.8</c:v>
                </c:pt>
                <c:pt idx="3" formatCode="General">
                  <c:v>17211.3</c:v>
                </c:pt>
                <c:pt idx="4" formatCode="General">
                  <c:v>36261.4</c:v>
                </c:pt>
                <c:pt idx="5">
                  <c:v>519</c:v>
                </c:pt>
                <c:pt idx="6" formatCode="General">
                  <c:v>15750.9</c:v>
                </c:pt>
                <c:pt idx="7">
                  <c:v>350</c:v>
                </c:pt>
                <c:pt idx="8">
                  <c:v>8758.1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0"/>
          <c:y val="0.1258258999629685"/>
          <c:w val="0.38691183177791805"/>
          <c:h val="0.85354690332179062"/>
        </c:manualLayout>
      </c:layout>
      <c:overlay val="0"/>
      <c:txPr>
        <a:bodyPr/>
        <a:lstStyle/>
        <a:p>
          <a:pPr>
            <a:defRPr sz="13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 custLinFactX="100000" custLinFactNeighborX="190791" custLinFactNeighborY="66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41001" custScaleY="143243" custLinFactNeighborX="-330" custLinFactNeighborY="-3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 custLinFactNeighborX="-2606" custLinFactNeighborY="-225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36857" custScaleY="154347" custLinFactNeighborX="-463" custLinFactNeighborY="-352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 custLinFactNeighborX="-858" custLinFactNeighborY="-385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 custLinFactNeighborX="4779" custLinFactNeighborY="-490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57536" custScaleY="130558" custLinFactNeighborX="715" custLinFactNeighborY="-591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93822" custScaleY="161712" custLinFactNeighborX="7138" custLinFactNeighborY="-493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 custLinFactNeighborX="1595" custLinFactNeighborY="-47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991038" custScaleY="130494" custLinFactNeighborX="4411" custLinFactNeighborY="-453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464AB-6494-4F19-8D8E-995B9F6DA99D}">
      <dsp:nvSpPr>
        <dsp:cNvPr id="0" name=""/>
        <dsp:cNvSpPr/>
      </dsp:nvSpPr>
      <dsp:spPr>
        <a:xfrm>
          <a:off x="6761672" y="753872"/>
          <a:ext cx="1087477" cy="5249591"/>
        </a:xfrm>
        <a:custGeom>
          <a:avLst/>
          <a:gdLst/>
          <a:ahLst/>
          <a:cxnLst/>
          <a:rect l="0" t="0" r="0" b="0"/>
          <a:pathLst>
            <a:path>
              <a:moveTo>
                <a:pt x="1087477" y="0"/>
              </a:moveTo>
              <a:lnTo>
                <a:pt x="1087477" y="5249591"/>
              </a:lnTo>
              <a:lnTo>
                <a:pt x="0" y="5249591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1006F-E53D-435F-8500-10A74F0F700A}">
      <dsp:nvSpPr>
        <dsp:cNvPr id="0" name=""/>
        <dsp:cNvSpPr/>
      </dsp:nvSpPr>
      <dsp:spPr>
        <a:xfrm>
          <a:off x="6745057" y="753872"/>
          <a:ext cx="1104092" cy="4706174"/>
        </a:xfrm>
        <a:custGeom>
          <a:avLst/>
          <a:gdLst/>
          <a:ahLst/>
          <a:cxnLst/>
          <a:rect l="0" t="0" r="0" b="0"/>
          <a:pathLst>
            <a:path>
              <a:moveTo>
                <a:pt x="1104092" y="0"/>
              </a:moveTo>
              <a:lnTo>
                <a:pt x="1104092" y="4706174"/>
              </a:lnTo>
              <a:lnTo>
                <a:pt x="0" y="4706174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D61A2-F229-4EA8-A6BD-DFDBA2794553}">
      <dsp:nvSpPr>
        <dsp:cNvPr id="0" name=""/>
        <dsp:cNvSpPr/>
      </dsp:nvSpPr>
      <dsp:spPr>
        <a:xfrm>
          <a:off x="6777763" y="753872"/>
          <a:ext cx="1071387" cy="4120159"/>
        </a:xfrm>
        <a:custGeom>
          <a:avLst/>
          <a:gdLst/>
          <a:ahLst/>
          <a:cxnLst/>
          <a:rect l="0" t="0" r="0" b="0"/>
          <a:pathLst>
            <a:path>
              <a:moveTo>
                <a:pt x="1071387" y="0"/>
              </a:moveTo>
              <a:lnTo>
                <a:pt x="1071387" y="4120159"/>
              </a:lnTo>
              <a:lnTo>
                <a:pt x="0" y="4120159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FEA57-CA33-47F8-83E9-FF174C587F38}">
      <dsp:nvSpPr>
        <dsp:cNvPr id="0" name=""/>
        <dsp:cNvSpPr/>
      </dsp:nvSpPr>
      <dsp:spPr>
        <a:xfrm>
          <a:off x="6739865" y="753872"/>
          <a:ext cx="1109284" cy="3536276"/>
        </a:xfrm>
        <a:custGeom>
          <a:avLst/>
          <a:gdLst/>
          <a:ahLst/>
          <a:cxnLst/>
          <a:rect l="0" t="0" r="0" b="0"/>
          <a:pathLst>
            <a:path>
              <a:moveTo>
                <a:pt x="1109284" y="0"/>
              </a:moveTo>
              <a:lnTo>
                <a:pt x="1109284" y="3536276"/>
              </a:lnTo>
              <a:lnTo>
                <a:pt x="0" y="3536276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D072D-C722-4629-A68A-94AB2C2405C3}">
      <dsp:nvSpPr>
        <dsp:cNvPr id="0" name=""/>
        <dsp:cNvSpPr/>
      </dsp:nvSpPr>
      <dsp:spPr>
        <a:xfrm>
          <a:off x="6763844" y="753872"/>
          <a:ext cx="1085306" cy="3011526"/>
        </a:xfrm>
        <a:custGeom>
          <a:avLst/>
          <a:gdLst/>
          <a:ahLst/>
          <a:cxnLst/>
          <a:rect l="0" t="0" r="0" b="0"/>
          <a:pathLst>
            <a:path>
              <a:moveTo>
                <a:pt x="1085306" y="0"/>
              </a:moveTo>
              <a:lnTo>
                <a:pt x="1085306" y="3011526"/>
              </a:lnTo>
              <a:lnTo>
                <a:pt x="0" y="3011526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EFE41-4942-4FAF-983B-D26A515E5FED}">
      <dsp:nvSpPr>
        <dsp:cNvPr id="0" name=""/>
        <dsp:cNvSpPr/>
      </dsp:nvSpPr>
      <dsp:spPr>
        <a:xfrm>
          <a:off x="6730584" y="753872"/>
          <a:ext cx="1118566" cy="2477370"/>
        </a:xfrm>
        <a:custGeom>
          <a:avLst/>
          <a:gdLst/>
          <a:ahLst/>
          <a:cxnLst/>
          <a:rect l="0" t="0" r="0" b="0"/>
          <a:pathLst>
            <a:path>
              <a:moveTo>
                <a:pt x="1118566" y="0"/>
              </a:moveTo>
              <a:lnTo>
                <a:pt x="1118566" y="2477370"/>
              </a:lnTo>
              <a:lnTo>
                <a:pt x="0" y="2477370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E5FCC-8587-4DF7-B455-9FFF3BA27732}">
      <dsp:nvSpPr>
        <dsp:cNvPr id="0" name=""/>
        <dsp:cNvSpPr/>
      </dsp:nvSpPr>
      <dsp:spPr>
        <a:xfrm>
          <a:off x="6732914" y="753872"/>
          <a:ext cx="1116235" cy="1932492"/>
        </a:xfrm>
        <a:custGeom>
          <a:avLst/>
          <a:gdLst/>
          <a:ahLst/>
          <a:cxnLst/>
          <a:rect l="0" t="0" r="0" b="0"/>
          <a:pathLst>
            <a:path>
              <a:moveTo>
                <a:pt x="1116235" y="0"/>
              </a:moveTo>
              <a:lnTo>
                <a:pt x="1116235" y="1932492"/>
              </a:lnTo>
              <a:lnTo>
                <a:pt x="0" y="193249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EC3DC8-1256-42FE-96C1-89D5A505A603}">
      <dsp:nvSpPr>
        <dsp:cNvPr id="0" name=""/>
        <dsp:cNvSpPr/>
      </dsp:nvSpPr>
      <dsp:spPr>
        <a:xfrm>
          <a:off x="6720270" y="753872"/>
          <a:ext cx="1128879" cy="1412102"/>
        </a:xfrm>
        <a:custGeom>
          <a:avLst/>
          <a:gdLst/>
          <a:ahLst/>
          <a:cxnLst/>
          <a:rect l="0" t="0" r="0" b="0"/>
          <a:pathLst>
            <a:path>
              <a:moveTo>
                <a:pt x="1128879" y="0"/>
              </a:moveTo>
              <a:lnTo>
                <a:pt x="1128879" y="1412102"/>
              </a:lnTo>
              <a:lnTo>
                <a:pt x="0" y="141210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9ED5C2-1AFF-4DD5-B1EF-E3CE6D25B5A8}">
      <dsp:nvSpPr>
        <dsp:cNvPr id="0" name=""/>
        <dsp:cNvSpPr/>
      </dsp:nvSpPr>
      <dsp:spPr>
        <a:xfrm>
          <a:off x="3367567" y="1375160"/>
          <a:ext cx="1717705" cy="94912"/>
        </a:xfrm>
        <a:custGeom>
          <a:avLst/>
          <a:gdLst/>
          <a:ahLst/>
          <a:cxnLst/>
          <a:rect l="0" t="0" r="0" b="0"/>
          <a:pathLst>
            <a:path>
              <a:moveTo>
                <a:pt x="1717705" y="0"/>
              </a:moveTo>
              <a:lnTo>
                <a:pt x="1717705" y="32959"/>
              </a:lnTo>
              <a:lnTo>
                <a:pt x="0" y="32959"/>
              </a:lnTo>
              <a:lnTo>
                <a:pt x="0" y="94912"/>
              </a:lnTo>
            </a:path>
          </a:pathLst>
        </a:custGeom>
        <a:noFill/>
        <a:ln w="1905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DCB01-520D-4C4A-9336-C02E6F746B26}">
      <dsp:nvSpPr>
        <dsp:cNvPr id="0" name=""/>
        <dsp:cNvSpPr/>
      </dsp:nvSpPr>
      <dsp:spPr>
        <a:xfrm>
          <a:off x="6705554" y="753872"/>
          <a:ext cx="1143595" cy="383580"/>
        </a:xfrm>
        <a:custGeom>
          <a:avLst/>
          <a:gdLst/>
          <a:ahLst/>
          <a:cxnLst/>
          <a:rect l="0" t="0" r="0" b="0"/>
          <a:pathLst>
            <a:path>
              <a:moveTo>
                <a:pt x="1143595" y="0"/>
              </a:moveTo>
              <a:lnTo>
                <a:pt x="1143595" y="383580"/>
              </a:lnTo>
              <a:lnTo>
                <a:pt x="0" y="383580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0F6773-7276-4073-9DD1-50E1D6632938}">
      <dsp:nvSpPr>
        <dsp:cNvPr id="0" name=""/>
        <dsp:cNvSpPr/>
      </dsp:nvSpPr>
      <dsp:spPr>
        <a:xfrm>
          <a:off x="1002199" y="337086"/>
          <a:ext cx="7607722" cy="416786"/>
        </a:xfrm>
        <a:prstGeom prst="flowChartAlternateProcess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sp:txBody>
      <dsp:txXfrm>
        <a:off x="1022544" y="357431"/>
        <a:ext cx="7567032" cy="376096"/>
      </dsp:txXfrm>
    </dsp:sp>
    <dsp:sp modelId="{18B9EC20-2634-4E09-AB97-4902D0570469}">
      <dsp:nvSpPr>
        <dsp:cNvPr id="0" name=""/>
        <dsp:cNvSpPr/>
      </dsp:nvSpPr>
      <dsp:spPr>
        <a:xfrm>
          <a:off x="3464990" y="899745"/>
          <a:ext cx="3240564" cy="475414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sp:txBody>
      <dsp:txXfrm>
        <a:off x="3464990" y="899745"/>
        <a:ext cx="3240564" cy="475414"/>
      </dsp:txXfrm>
    </dsp:sp>
    <dsp:sp modelId="{EB59DBCE-C94B-4D79-9F53-83FD615397BD}">
      <dsp:nvSpPr>
        <dsp:cNvPr id="0" name=""/>
        <dsp:cNvSpPr/>
      </dsp:nvSpPr>
      <dsp:spPr>
        <a:xfrm>
          <a:off x="1435" y="1470073"/>
          <a:ext cx="6732263" cy="422589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sp:txBody>
      <dsp:txXfrm>
        <a:off x="1435" y="1470073"/>
        <a:ext cx="6732263" cy="422589"/>
      </dsp:txXfrm>
    </dsp:sp>
    <dsp:sp modelId="{8285B717-DDA4-40E2-BD8A-6C4D09883320}">
      <dsp:nvSpPr>
        <dsp:cNvPr id="0" name=""/>
        <dsp:cNvSpPr/>
      </dsp:nvSpPr>
      <dsp:spPr>
        <a:xfrm>
          <a:off x="3221402" y="1959654"/>
          <a:ext cx="3498868" cy="412641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sp:txBody>
      <dsp:txXfrm>
        <a:off x="3221402" y="1959654"/>
        <a:ext cx="3498868" cy="412641"/>
      </dsp:txXfrm>
    </dsp:sp>
    <dsp:sp modelId="{F2EAA45D-2E1D-4726-8B7B-4049288F37E5}">
      <dsp:nvSpPr>
        <dsp:cNvPr id="0" name=""/>
        <dsp:cNvSpPr/>
      </dsp:nvSpPr>
      <dsp:spPr>
        <a:xfrm>
          <a:off x="1795195" y="2458691"/>
          <a:ext cx="4937718" cy="455347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sp:txBody>
      <dsp:txXfrm>
        <a:off x="1795195" y="2458691"/>
        <a:ext cx="4937718" cy="455347"/>
      </dsp:txXfrm>
    </dsp:sp>
    <dsp:sp modelId="{108D79DE-F2C5-42EF-8AC1-E6224EA1C4FA}">
      <dsp:nvSpPr>
        <dsp:cNvPr id="0" name=""/>
        <dsp:cNvSpPr/>
      </dsp:nvSpPr>
      <dsp:spPr>
        <a:xfrm>
          <a:off x="4148187" y="3028201"/>
          <a:ext cx="2582396" cy="406083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sp:txBody>
      <dsp:txXfrm>
        <a:off x="4148187" y="3028201"/>
        <a:ext cx="2582396" cy="406083"/>
      </dsp:txXfrm>
    </dsp:sp>
    <dsp:sp modelId="{B7984E66-9488-4133-973D-C186E0C47039}">
      <dsp:nvSpPr>
        <dsp:cNvPr id="0" name=""/>
        <dsp:cNvSpPr/>
      </dsp:nvSpPr>
      <dsp:spPr>
        <a:xfrm>
          <a:off x="3720438" y="3527238"/>
          <a:ext cx="3043405" cy="476320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sp:txBody>
      <dsp:txXfrm>
        <a:off x="3720438" y="3527238"/>
        <a:ext cx="3043405" cy="476320"/>
      </dsp:txXfrm>
    </dsp:sp>
    <dsp:sp modelId="{53436B2B-5B4F-4959-ACE2-9CC75EB61969}">
      <dsp:nvSpPr>
        <dsp:cNvPr id="0" name=""/>
        <dsp:cNvSpPr/>
      </dsp:nvSpPr>
      <dsp:spPr>
        <a:xfrm>
          <a:off x="3450227" y="4097565"/>
          <a:ext cx="3289637" cy="385166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sp:txBody>
      <dsp:txXfrm>
        <a:off x="3450227" y="4097565"/>
        <a:ext cx="3289637" cy="385166"/>
      </dsp:txXfrm>
    </dsp:sp>
    <dsp:sp modelId="{A6798E7F-F55D-4999-9D8C-C607901F40F1}">
      <dsp:nvSpPr>
        <dsp:cNvPr id="0" name=""/>
        <dsp:cNvSpPr/>
      </dsp:nvSpPr>
      <dsp:spPr>
        <a:xfrm>
          <a:off x="3274026" y="4635494"/>
          <a:ext cx="3503736" cy="477075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sp:txBody>
      <dsp:txXfrm>
        <a:off x="3274026" y="4635494"/>
        <a:ext cx="3503736" cy="477075"/>
      </dsp:txXfrm>
    </dsp:sp>
    <dsp:sp modelId="{4D60997A-A539-4038-B832-3D2E18EF195F}">
      <dsp:nvSpPr>
        <dsp:cNvPr id="0" name=""/>
        <dsp:cNvSpPr/>
      </dsp:nvSpPr>
      <dsp:spPr>
        <a:xfrm>
          <a:off x="369756" y="5240645"/>
          <a:ext cx="6375300" cy="438803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sp:txBody>
      <dsp:txXfrm>
        <a:off x="369756" y="5240645"/>
        <a:ext cx="6375300" cy="438803"/>
      </dsp:txXfrm>
    </dsp:sp>
    <dsp:sp modelId="{65B60E8C-C5B5-4101-B328-B773AE9C803F}">
      <dsp:nvSpPr>
        <dsp:cNvPr id="0" name=""/>
        <dsp:cNvSpPr/>
      </dsp:nvSpPr>
      <dsp:spPr>
        <a:xfrm>
          <a:off x="914237" y="5810975"/>
          <a:ext cx="5847435" cy="384977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sp:txBody>
      <dsp:txXfrm>
        <a:off x="914237" y="5810975"/>
        <a:ext cx="5847435" cy="3849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1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1935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54292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19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86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20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144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21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90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39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9839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7F20-007D-4E1D-AE79-8F356EBA5D5D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3B96-E295-4C49-8651-F5BEB44ADFE1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D881-3A9F-4C05-9D68-346A9B6B1A62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C57A-B478-4E3E-8D9F-6D3C88D55E7B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5A9-F59A-42A9-9420-01377176BF7D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DC8-7873-43EB-BF5F-0CF07985B469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2131-44FD-41E2-9B29-F476E6809D97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D172-EB76-4C76-A43F-642ECCA682CA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B740-D9F4-4572-865E-6D215B7316A3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BEE-4917-470F-AE62-2B9390B1BC44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0082-AB8E-4E47-9F50-6FB2863D83FB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AE11F-08CB-4243-A046-3EE1D2A69A40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7AF1-2C1E-4D83-BDE8-AC7B5D844571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5E2-B0E0-494A-9445-2996BDD9DF55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9133-F2B2-4676-A82C-A04A16AE3237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5876-6A75-4C07-8BF6-3B8CF46EDA25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D74A-A646-4611-8BEA-7A4CD184D641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ACC-A015-4B26-A211-F46CB8E94038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B923-C484-4494-8F61-385041E92D86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06B-D1F3-4C04-814B-C9EB304D22D5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40F5-EE26-48D3-9B6C-35AB2E68059E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5A85-A99A-41DB-B2C7-BE8B867FFC0B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C2B-8A00-41BD-A265-6015EFA6A8CB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D5F-2A9D-4278-8F07-AFEC8EA14E88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EDE1-BDC4-4EC7-BC66-7974FD51C292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F08E-C35D-4BE4-ABA1-48A9571082CB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1E4A-8C0A-4D50-93D9-4BBCD8F820BE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62A-5CBB-4E59-9FB3-19D1C1D49689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4FE1-BC0C-49BC-B9B9-99AE2B9949BA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DBD85-06F7-4695-9E3D-1530917CB34E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5789-5DBF-4F82-8BCA-B279F1DCE700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FCFFA-0B7C-4B1E-9ACF-43596E15E6BD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5E35-E33B-46DB-B264-D814A3B98127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C49-0C57-4F41-B02C-9D0A20404605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C5F0-2618-41F4-9A44-8C15A898D966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3AE5-DB08-40B4-BFA8-57E363ECC8AE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59AA-64BD-4946-A4B5-DF3D9E49E56E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E16-6D67-4738-97A2-0A33AB5AA3B6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2CE-B998-46AD-BA20-B3366B83469E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9917-C26C-4D91-9BF5-2647607FB28A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8494-D9E5-46DC-B808-6999CBE72FCE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94B4-7B19-4C0E-838C-A6D3FEC6F2D5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5C08-2BE2-4D8D-9AEE-EBCA2AEB8318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733-A7FC-4568-BBD5-3B56E7F124E6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023C-9DBB-4A26-A72E-26A9BAABB9E2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467B62-E228-45EF-846F-4FDEB4F39A0E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EB09BB-E177-411B-AB61-B5242C8AAC3E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892784-73DB-4A7A-91B2-9EEB2A221986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58753C-D009-42B1-A946-63BAC55C8490}" type="datetimeFigureOut">
              <a:rPr lang="ru-RU"/>
              <a:pPr>
                <a:defRPr/>
              </a:pPr>
              <a:t>28.03.2023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eb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06413" y="2581275"/>
            <a:ext cx="8637587" cy="1511300"/>
          </a:xfrm>
        </p:spPr>
        <p:txBody>
          <a:bodyPr/>
          <a:lstStyle/>
          <a:p>
            <a:pPr algn="ctr" eaLnBrk="1" hangingPunct="1"/>
            <a:r>
              <a:rPr lang="ru-RU" sz="3800" b="1" i="1" dirty="0" smtClean="0">
                <a:cs typeface="Tunga" pitchFamily="34" charset="0"/>
              </a:rPr>
              <a:t>                    </a:t>
            </a:r>
            <a:br>
              <a:rPr lang="ru-RU" sz="3800" b="1" i="1" dirty="0" smtClean="0">
                <a:cs typeface="Tunga" pitchFamily="34" charset="0"/>
              </a:rPr>
            </a:br>
            <a:r>
              <a:rPr lang="ru-RU" sz="3800" b="1" i="1" dirty="0" smtClean="0">
                <a:cs typeface="Tunga" pitchFamily="34" charset="0"/>
              </a:rPr>
              <a:t>                              </a:t>
            </a:r>
            <a:r>
              <a:rPr lang="ru-RU" sz="2200" b="1" i="1" dirty="0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« УГРАНСКИЙ РАЙОН» </a:t>
            </a:r>
            <a:b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СМОЛЕНСКОЙ ОБЛАСТИ</a:t>
            </a:r>
            <a:r>
              <a:rPr lang="ru-RU" sz="38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accent1"/>
                </a:solidFill>
              </a:rPr>
              <a:t>К  решению «О бюджете муниципального образования «Угранский район» Смоленской области на 2023 год и  на плановый период  2024-2025 годов»</a:t>
            </a:r>
          </a:p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accent1"/>
                </a:solidFill>
              </a:rPr>
              <a:t>№ 121 от 21.12.2022 года</a:t>
            </a:r>
            <a:r>
              <a:rPr lang="ru-RU" altLang="ru-RU" sz="2000" i="1" dirty="0" smtClean="0">
                <a:solidFill>
                  <a:schemeClr val="accent1"/>
                </a:solidFill>
              </a:rPr>
              <a:t>.</a:t>
            </a:r>
          </a:p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 smtClean="0">
                <a:solidFill>
                  <a:schemeClr val="accent1"/>
                </a:solidFill>
              </a:rPr>
              <a:t>( в редакции решение №1 от 01.02.2023 года)</a:t>
            </a:r>
            <a:endParaRPr lang="ru-RU" altLang="ru-RU" sz="20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 бюджетной и налоговой политики муниципального образования «</a:t>
            </a:r>
            <a:r>
              <a:rPr lang="ru-RU" sz="24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области: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r>
              <a:rPr lang="ru-RU" sz="1400" i="1" dirty="0">
                <a:solidFill>
                  <a:schemeClr val="bg1"/>
                </a:solidFill>
              </a:rPr>
              <a:t>В сложившихся экономических условиях основными задачами бюджетной и налоговой политики муниципального образования «Угранский район» Смоленской области на 2023-2025 годы являются: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1</a:t>
            </a:r>
            <a:r>
              <a:rPr lang="ru-RU" sz="1400" i="1" dirty="0">
                <a:solidFill>
                  <a:schemeClr val="bg1"/>
                </a:solidFill>
              </a:rPr>
              <a:t>. 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</a:t>
            </a:r>
            <a:r>
              <a:rPr lang="ru-RU" sz="1400" i="1" dirty="0" err="1">
                <a:solidFill>
                  <a:schemeClr val="bg1"/>
                </a:solidFill>
              </a:rPr>
              <a:t>Угранского</a:t>
            </a:r>
            <a:r>
              <a:rPr lang="ru-RU" sz="1400" i="1" dirty="0">
                <a:solidFill>
                  <a:schemeClr val="bg1"/>
                </a:solidFill>
              </a:rPr>
              <a:t> района как основного принципа ответственной бюджетной политики.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2</a:t>
            </a:r>
            <a:r>
              <a:rPr lang="ru-RU" sz="1400" i="1" dirty="0">
                <a:solidFill>
                  <a:schemeClr val="bg1"/>
                </a:solidFill>
              </a:rPr>
              <a:t>. Повышение доходного потенциала консолидированного бюджета муниципального образования «Угранский район» Смоленской области, в том числе за счет повышение эффективности администрирования налоговых и неналоговых доходов и мобилизации имеющихся </a:t>
            </a:r>
            <a:r>
              <a:rPr lang="ru-RU" sz="1400" i="1" dirty="0" smtClean="0">
                <a:solidFill>
                  <a:schemeClr val="bg1"/>
                </a:solidFill>
              </a:rPr>
              <a:t>резервов.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3</a:t>
            </a:r>
            <a:r>
              <a:rPr lang="ru-RU" sz="1400" i="1" dirty="0">
                <a:solidFill>
                  <a:schemeClr val="bg1"/>
                </a:solidFill>
              </a:rPr>
              <a:t>. Своевременное принятие решений по </a:t>
            </a:r>
            <a:r>
              <a:rPr lang="ru-RU" sz="1400" i="1" dirty="0" err="1">
                <a:solidFill>
                  <a:schemeClr val="bg1"/>
                </a:solidFill>
              </a:rPr>
              <a:t>приоритизации</a:t>
            </a:r>
            <a:r>
              <a:rPr lang="ru-RU" sz="1400" i="1" dirty="0">
                <a:solidFill>
                  <a:schemeClr val="bg1"/>
                </a:solidFill>
              </a:rPr>
              <a:t> расходов в целях обеспечения устойчивого развития муниципального образования «Угранский район» Смоленской области в условиях внешнего </a:t>
            </a:r>
            <a:r>
              <a:rPr lang="ru-RU" sz="1400" i="1" dirty="0" err="1">
                <a:solidFill>
                  <a:schemeClr val="bg1"/>
                </a:solidFill>
              </a:rPr>
              <a:t>санкционного</a:t>
            </a:r>
            <a:r>
              <a:rPr lang="ru-RU" sz="1400" i="1" dirty="0">
                <a:solidFill>
                  <a:schemeClr val="bg1"/>
                </a:solidFill>
              </a:rPr>
              <a:t> давления.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4</a:t>
            </a:r>
            <a:r>
              <a:rPr lang="ru-RU" sz="1400" i="1" dirty="0">
                <a:solidFill>
                  <a:schemeClr val="bg1"/>
                </a:solidFill>
              </a:rPr>
              <a:t>. Создание условий для восстановления роста экономики, занятости и доходов населения, развития малого и среднего предпринимательства</a:t>
            </a:r>
            <a:r>
              <a:rPr lang="ru-RU" sz="1400" i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</a:t>
            </a:r>
            <a:r>
              <a:rPr lang="ru-RU" sz="1400" i="1" dirty="0">
                <a:solidFill>
                  <a:schemeClr val="bg1"/>
                </a:solidFill>
              </a:rPr>
              <a:t>5. Создание условий для повышения инвестиционной активности в целях устойчивого развития экономики района и повышения конкурентоспособности.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6</a:t>
            </a:r>
            <a:r>
              <a:rPr lang="ru-RU" sz="1400" i="1" dirty="0">
                <a:solidFill>
                  <a:schemeClr val="bg1"/>
                </a:solidFill>
              </a:rPr>
              <a:t>. Реализация приоритетных направлений и национальных проектов, в первую очередь направленных на решение задач, поставленных в </a:t>
            </a:r>
            <a:r>
              <a:rPr lang="ru-RU" sz="1400" i="1" dirty="0" smtClean="0">
                <a:solidFill>
                  <a:schemeClr val="bg1"/>
                </a:solidFill>
              </a:rPr>
              <a:t>Указе </a:t>
            </a:r>
            <a:r>
              <a:rPr lang="ru-RU" sz="1400" i="1" dirty="0">
                <a:solidFill>
                  <a:schemeClr val="bg1"/>
                </a:solidFill>
              </a:rPr>
              <a:t>Президента Российской Федерации от 7 мая 2018 года № 204 «О национальных целях и стратегических задачах развития Российской Федерации на период до 2024 года».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7</a:t>
            </a:r>
            <a:r>
              <a:rPr lang="ru-RU" sz="1400" i="1" dirty="0">
                <a:solidFill>
                  <a:schemeClr val="bg1"/>
                </a:solidFill>
              </a:rPr>
              <a:t>. Сохранение социальной направленности консолидированного бюджета муниципального образования «Угранский район»  Смоленской области.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8</a:t>
            </a:r>
            <a:r>
              <a:rPr lang="ru-RU" sz="1400" i="1" dirty="0">
                <a:solidFill>
                  <a:schemeClr val="bg1"/>
                </a:solidFill>
              </a:rPr>
              <a:t>. Обеспечение прозрачного механизма оценки эффективности предоставленных налоговых льгот.</a:t>
            </a:r>
          </a:p>
          <a:p>
            <a:r>
              <a:rPr lang="ru-RU" sz="1400" i="1" dirty="0" smtClean="0">
                <a:solidFill>
                  <a:schemeClr val="bg1"/>
                </a:solidFill>
              </a:rPr>
              <a:t> 9</a:t>
            </a:r>
            <a:r>
              <a:rPr lang="ru-RU" sz="1400" i="1" dirty="0">
                <a:solidFill>
                  <a:schemeClr val="bg1"/>
                </a:solidFill>
              </a:rPr>
              <a:t>. Обеспечение прозрачности (открытости) и публичности процесса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688" y="3284984"/>
            <a:ext cx="6193590" cy="347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Совершенствование налогового </a:t>
            </a:r>
            <a:r>
              <a:rPr lang="ru-RU" dirty="0" smtClean="0">
                <a:solidFill>
                  <a:schemeClr val="bg1"/>
                </a:solidFill>
              </a:rPr>
              <a:t>администрирования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Оценка налоговых расходов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</a:rPr>
              <a:t> район» Смоленской области</a:t>
            </a:r>
            <a:endParaRPr lang="ru-RU" dirty="0">
              <a:solidFill>
                <a:schemeClr val="bg1"/>
              </a:solidFill>
            </a:endParaRPr>
          </a:p>
          <a:p>
            <a:pPr marL="342900" indent="-342900"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340768"/>
            <a:ext cx="8964488" cy="5112568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формирование реалистичного прогноза поступлений доходов районного бюджета;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первоочередное планирование бюджетных ассигнований на исполнение действующих расходных обязательств;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принятие новых расходных обязательств исключительно по вопросам, отнесенным Конституцией Российской Федерации и федеральными законами к полномочиям органов местного самоуправления, на основе их тщательной оценки и при наличии источников финансирования для их гарантированного исполнения;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сохранение достигнутых соотношений к среднемесячному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поддержка инвестиционной активности субъектов предпринимательской деятельности, реализация инвестиционных и инфраструктурных проектов;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проведение долговой политики Смоленской области с учетом реализации мероприятий, обеспечивающих выполнение условий соглашений, заключенных с Министерством финансов Российской Федерации, по реструктуризации задолженности по бюджетным кредитам, предоставленным бюджету Смоленской области из федерального бюджета для частичного покрытия дефицита бюджета Смоленской области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107504" y="115889"/>
            <a:ext cx="9001000" cy="936847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«Угранский район» Смоленской области</a:t>
            </a:r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2023 год и плановый период 2024-2025 годов</a:t>
            </a:r>
            <a:endParaRPr lang="ru-RU" sz="24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052736"/>
            <a:ext cx="8892480" cy="5904656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 межбюджетных отношений: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заключение с органами местного самоуправления поселений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</a:t>
            </a: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получающими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дотацию на выравнивание бюджетной обеспеченности, соглашений о мерах </a:t>
            </a:r>
            <a:endParaRPr lang="ru-RU" sz="1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социально-экономическому развитию и оздоровлению муниципальных финансов, а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контроля за исполнением органами местного самоуправления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поселений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обязательств, предусмотренных указанными соглашениями;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содействие в обеспечении сбалансированности местных бюджетов;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реализация мер по укреплению финансовой дисциплины, соблюдению органами </a:t>
            </a: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</a:t>
            </a:r>
          </a:p>
          <a:p>
            <a:pPr marL="0" lvl="1" indent="0">
              <a:buNone/>
            </a:pPr>
            <a:r>
              <a:rPr lang="ru-RU" sz="1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 требований бюджетного законодательства.</a:t>
            </a:r>
          </a:p>
          <a:p>
            <a:pPr marL="0" lvl="1" indent="0">
              <a:buNone/>
            </a:pPr>
            <a:r>
              <a:rPr lang="ru-RU" sz="1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2"/>
            <a:endParaRPr lang="ru-RU" sz="11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107504" y="115889"/>
            <a:ext cx="9001000" cy="936847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«Угранский район» Смоленской области</a:t>
            </a:r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2023 год и плановый период 2024-2025 годов</a:t>
            </a:r>
            <a:endParaRPr lang="ru-RU" sz="24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60669"/>
            <a:ext cx="4076052" cy="2997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610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778" y="692150"/>
            <a:ext cx="6624735" cy="276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3089116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441457" y="4449445"/>
            <a:ext cx="25082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290556" y="820125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Доходы</a:t>
            </a:r>
            <a:r>
              <a:rPr lang="ru-RU" dirty="0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43047" y="807010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Расходы</a:t>
            </a:r>
            <a:r>
              <a:rPr lang="ru-RU" dirty="0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44944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chemeClr val="bg1"/>
                </a:solidFill>
              </a:rPr>
              <a:t>ДЕФИЦИТОМ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0762" y="905736"/>
            <a:ext cx="3035300" cy="202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7358" y="3807143"/>
            <a:ext cx="2841625" cy="216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Бюджетный процесс</a:t>
            </a:r>
            <a:endParaRPr lang="ru-RU" sz="36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190583" y="1147081"/>
            <a:ext cx="8557881" cy="4248473"/>
          </a:xfrm>
        </p:spPr>
        <p:txBody>
          <a:bodyPr rtlCol="0"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2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719" r="2041" b="4440"/>
          <a:stretch/>
        </p:blipFill>
        <p:spPr>
          <a:xfrm>
            <a:off x="2159732" y="1139206"/>
            <a:ext cx="6984268" cy="571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496" y="1484784"/>
            <a:ext cx="3168352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Бюджетный процесс</a:t>
            </a:r>
            <a:r>
              <a:rPr lang="ru-RU" sz="1400" b="1" i="1" dirty="0">
                <a:solidFill>
                  <a:srgbClr val="000000"/>
                </a:solidFill>
                <a:ea typeface="Calibri" panose="020F0502020204030204" pitchFamily="34" charset="0"/>
              </a:rPr>
              <a:t> -  </a:t>
            </a:r>
            <a:r>
              <a:rPr lang="ru-RU" sz="1400" i="1" dirty="0">
                <a:solidFill>
                  <a:srgbClr val="000000"/>
                </a:solidFill>
                <a:ea typeface="Calibri" panose="020F0502020204030204" pitchFamily="34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(ст.6 Бюджетный кодекс РФ</a:t>
            </a: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                                                                             </a:t>
            </a:r>
            <a:endParaRPr lang="ru-RU" sz="1400" i="1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08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бюджетного процесса</a:t>
            </a:r>
            <a:endParaRPr lang="ru-RU" sz="36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1" b="2586"/>
          <a:stretch/>
        </p:blipFill>
        <p:spPr>
          <a:xfrm>
            <a:off x="683568" y="806550"/>
            <a:ext cx="8064896" cy="571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71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граждан в бюджетном процессе</a:t>
            </a:r>
            <a:endParaRPr lang="ru-RU" sz="28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28" y="3298674"/>
            <a:ext cx="3347243" cy="3022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Выгнутая вверх стрелка 14"/>
          <p:cNvSpPr/>
          <p:nvPr/>
        </p:nvSpPr>
        <p:spPr>
          <a:xfrm>
            <a:off x="827584" y="2403180"/>
            <a:ext cx="3096344" cy="895494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верх стрелка 15"/>
          <p:cNvSpPr/>
          <p:nvPr/>
        </p:nvSpPr>
        <p:spPr>
          <a:xfrm>
            <a:off x="5652120" y="2408851"/>
            <a:ext cx="3096344" cy="884152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67559" y="3298674"/>
            <a:ext cx="2765600" cy="286663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 (налог на доходы физических лиц, транспортный налог, другие виды налогов)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6275141" y="3371223"/>
            <a:ext cx="2843808" cy="287269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–расходная часть бюджета(образование, ЖКХ, культура, социальные выплаты, физическая культура и спорт и другие направления социальных гарантий населению)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9815" y="1263877"/>
            <a:ext cx="34563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Гражданин – как налогоплательщик</a:t>
            </a:r>
            <a:endParaRPr lang="ru-RU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75911" y="1263877"/>
            <a:ext cx="29028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i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Гражданин – как получатель социальных гарантий</a:t>
            </a:r>
            <a:endParaRPr lang="ru-RU" b="0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9379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 dirty="0">
              <a:solidFill>
                <a:schemeClr val="bg1"/>
              </a:solidFill>
            </a:endParaRPr>
          </a:p>
          <a:p>
            <a:pPr algn="ctr"/>
            <a:r>
              <a:rPr lang="ru-RU" sz="1600" i="1" dirty="0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</a:t>
            </a:r>
            <a:r>
              <a:rPr lang="ru-RU" sz="1600" i="1" dirty="0" err="1">
                <a:solidFill>
                  <a:schemeClr val="bg1"/>
                </a:solidFill>
              </a:rPr>
              <a:t>Угранский</a:t>
            </a:r>
            <a:r>
              <a:rPr lang="ru-RU" sz="1600" i="1" dirty="0">
                <a:solidFill>
                  <a:schemeClr val="bg1"/>
                </a:solidFill>
              </a:rPr>
              <a:t>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395536" y="115888"/>
            <a:ext cx="81055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граждан в бюджетном процессе</a:t>
            </a:r>
            <a:endParaRPr lang="ru-RU" sz="32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4400" y="836613"/>
            <a:ext cx="78952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i="1" cap="none" spc="0" dirty="0" smtClean="0">
                <a:ln w="0"/>
                <a:solidFill>
                  <a:schemeClr val="bg1"/>
                </a:solidFill>
              </a:rPr>
              <a:t>Возможность влияния гражданина на процесс формирования бюджета</a:t>
            </a:r>
            <a:endParaRPr lang="ru-RU" b="0" i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4879" r="61340" b="11362"/>
          <a:stretch/>
        </p:blipFill>
        <p:spPr>
          <a:xfrm>
            <a:off x="3395273" y="2152462"/>
            <a:ext cx="2664296" cy="343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Блок-схема: память с посл. доступом 1"/>
          <p:cNvSpPr/>
          <p:nvPr/>
        </p:nvSpPr>
        <p:spPr>
          <a:xfrm>
            <a:off x="255975" y="1726160"/>
            <a:ext cx="2544887" cy="2062880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предоставления муниципальных услуг (участие в социологических опросах)</a:t>
            </a:r>
          </a:p>
        </p:txBody>
      </p:sp>
      <p:sp>
        <p:nvSpPr>
          <p:cNvPr id="3" name="Блок-схема: память с посл. доступом 2"/>
          <p:cNvSpPr/>
          <p:nvPr/>
        </p:nvSpPr>
        <p:spPr>
          <a:xfrm rot="10800000" flipV="1">
            <a:off x="6537804" y="1733628"/>
            <a:ext cx="2544887" cy="2050104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программ развития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(размещаются на сайте)</a:t>
            </a:r>
          </a:p>
        </p:txBody>
      </p:sp>
      <p:sp>
        <p:nvSpPr>
          <p:cNvPr id="4" name="Блок-схема: память с посл. доступом 3"/>
          <p:cNvSpPr/>
          <p:nvPr/>
        </p:nvSpPr>
        <p:spPr>
          <a:xfrm>
            <a:off x="324033" y="4188918"/>
            <a:ext cx="3096344" cy="2369517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Совета депутатов муниципального района «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об исполнении  бюджете 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марте)</a:t>
            </a:r>
          </a:p>
        </p:txBody>
      </p:sp>
      <p:sp>
        <p:nvSpPr>
          <p:cNvPr id="6" name="Блок-схема: память с посл. доступом 5"/>
          <p:cNvSpPr/>
          <p:nvPr/>
        </p:nvSpPr>
        <p:spPr>
          <a:xfrm rot="10800000" flipV="1">
            <a:off x="6104409" y="4109563"/>
            <a:ext cx="2988332" cy="2448872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Совета депутатов муниципального района «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о бюджете на очередной финансовый год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декабре)</a:t>
            </a:r>
          </a:p>
        </p:txBody>
      </p:sp>
    </p:spTree>
    <p:extLst>
      <p:ext uri="{BB962C8B-B14F-4D97-AF65-F5344CB8AC3E}">
        <p14:creationId xmlns:p14="http://schemas.microsoft.com/office/powerpoint/2010/main" val="714608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0" y="115888"/>
            <a:ext cx="9108504" cy="118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i="1" dirty="0">
                <a:ln w="0"/>
                <a:solidFill>
                  <a:srgbClr val="4A5A7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</a:rPr>
              <a:t>Принцип прозрачности (открытости) бюджетной системы РФ</a:t>
            </a:r>
            <a:endParaRPr lang="ru-RU" sz="3200" i="1" dirty="0">
              <a:ln w="0"/>
              <a:solidFill>
                <a:srgbClr val="4A5A7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799245"/>
            <a:ext cx="6732240" cy="6586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Размещение на сайте Администрации Муниципального образования «</a:t>
            </a:r>
            <a:r>
              <a:rPr lang="ru-RU" sz="1600" b="1" dirty="0" err="1" smtClean="0">
                <a:solidFill>
                  <a:srgbClr val="002611"/>
                </a:solidFill>
                <a:ea typeface="Calibri" panose="020F0502020204030204" pitchFamily="34" charset="0"/>
              </a:rPr>
              <a:t>Угранский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 район» Смоленской области;</a:t>
            </a:r>
            <a:endParaRPr lang="ru-RU" sz="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3704904"/>
            <a:ext cx="673224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Обязательная открытость для общества и СМИ проектов бюджетов,              обеспечение доступа к информации на едином портале бюджетной       системы РФ в сети «Интернет»;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87240" y="1866296"/>
            <a:ext cx="6768488" cy="6419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Обязательное опубликование в средствах массовой информации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(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СМИ) утвержденных бюджетов и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отчетов 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 их исполнении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37106" y="4893717"/>
            <a:ext cx="6466462" cy="8356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611"/>
                </a:solidFill>
                <a:ea typeface="Calibri" panose="020F0502020204030204" pitchFamily="34" charset="0"/>
              </a:rPr>
              <a:t>Преемственность бюджетной классификации РФ, а так же  обеспечение сопоставимости показателей бюджета отчетного, текущего и                 очередного  финансового года</a:t>
            </a:r>
            <a:r>
              <a:rPr lang="ru-RU" sz="14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" y="1790879"/>
            <a:ext cx="2277077" cy="75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16651"/>
          <a:stretch/>
        </p:blipFill>
        <p:spPr>
          <a:xfrm>
            <a:off x="27969" y="3704904"/>
            <a:ext cx="2258940" cy="88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0" y="4893717"/>
            <a:ext cx="2235275" cy="794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" y="2769260"/>
            <a:ext cx="2335449" cy="716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369009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 </a:t>
            </a:r>
            <a:r>
              <a:rPr lang="ru-RU" dirty="0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трансферты </a:t>
            </a:r>
            <a:r>
              <a:rPr lang="ru-RU" sz="2000" i="1" dirty="0">
                <a:solidFill>
                  <a:schemeClr val="bg1"/>
                </a:solidFill>
              </a:rPr>
              <a:t>– </a:t>
            </a:r>
            <a:r>
              <a:rPr lang="ru-RU" dirty="0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97632"/>
            <a:ext cx="7997254" cy="536575"/>
          </a:xfrm>
        </p:spPr>
        <p:txBody>
          <a:bodyPr/>
          <a:lstStyle/>
          <a:p>
            <a:pPr algn="ctr" eaLnBrk="1" hangingPunct="1"/>
            <a:r>
              <a:rPr lang="ru-RU" alt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</a:rPr>
              <a:t>Субвенции</a:t>
            </a:r>
            <a:r>
              <a:rPr lang="ru-RU" sz="2000" i="1" dirty="0">
                <a:solidFill>
                  <a:schemeClr val="bg1"/>
                </a:solidFill>
              </a:rPr>
              <a:t> – </a:t>
            </a:r>
            <a:r>
              <a:rPr lang="ru-RU" dirty="0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</a:t>
            </a:r>
            <a:r>
              <a:rPr lang="ru-RU" sz="20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82557061"/>
              </p:ext>
            </p:extLst>
          </p:nvPr>
        </p:nvGraphicFramePr>
        <p:xfrm>
          <a:off x="955674" y="1125538"/>
          <a:ext cx="7026275" cy="5327651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272159,5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196349,9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192511,4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139810,0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94174,0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89810,0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31665,6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100110,4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101602,4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104827,9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39375310"/>
              </p:ext>
            </p:extLst>
          </p:nvPr>
        </p:nvGraphicFramePr>
        <p:xfrm>
          <a:off x="179512" y="908050"/>
          <a:ext cx="8856984" cy="576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13413486"/>
              </p:ext>
            </p:extLst>
          </p:nvPr>
        </p:nvGraphicFramePr>
        <p:xfrm>
          <a:off x="169287" y="896428"/>
          <a:ext cx="8856984" cy="576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918939"/>
          </a:xfrm>
        </p:spPr>
        <p:txBody>
          <a:bodyPr/>
          <a:lstStyle/>
          <a:p>
            <a:pPr algn="ctr" eaLnBrk="1" hangingPunct="1"/>
            <a:r>
              <a:rPr lang="ru-RU" alt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2023 и плановый период 2024 и 2025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199657"/>
              </p:ext>
            </p:extLst>
          </p:nvPr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2024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317638,2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284396,7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282836,5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321204,6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284396,7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282836,5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3566,4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083" y="2924969"/>
            <a:ext cx="3805238" cy="228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738" y="3313113"/>
            <a:ext cx="5148262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Обязательства по муниципальным  гарантиям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 не планируются.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2" y="188913"/>
            <a:ext cx="8496175" cy="935831"/>
          </a:xfrm>
        </p:spPr>
        <p:txBody>
          <a:bodyPr/>
          <a:lstStyle/>
          <a:p>
            <a:pPr algn="ctr" eaLnBrk="1" hangingPunct="1"/>
            <a:r>
              <a:rPr lang="ru-RU" sz="32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Источники финансирования дефицита районного бюджета (тыс.руб).</a:t>
            </a:r>
            <a:endParaRPr lang="ru-RU" sz="32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801164"/>
              </p:ext>
            </p:extLst>
          </p:nvPr>
        </p:nvGraphicFramePr>
        <p:xfrm>
          <a:off x="755650" y="1412875"/>
          <a:ext cx="7561263" cy="525303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3566,4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467544" y="188913"/>
            <a:ext cx="763284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доходы </a:t>
            </a:r>
            <a:r>
              <a:rPr lang="ru-RU" sz="2400" i="1" dirty="0">
                <a:solidFill>
                  <a:schemeClr val="bg1"/>
                </a:solidFill>
              </a:rPr>
              <a:t>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89" y="2492896"/>
            <a:ext cx="6909758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6" y="146050"/>
            <a:ext cx="8785670" cy="906686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Муниципальное образование «</a:t>
            </a:r>
            <a:r>
              <a:rPr lang="ru-RU" altLang="ru-RU" sz="28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Угранский</a:t>
            </a:r>
            <a:r>
              <a:rPr lang="ru-RU" alt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3528" y="764704"/>
            <a:ext cx="8162632" cy="495565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691733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803" y="3335338"/>
            <a:ext cx="6912768" cy="3552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79513" y="301625"/>
            <a:ext cx="8208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0" y="0"/>
            <a:ext cx="89658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об объеме доходов бюджета МО «</a:t>
            </a:r>
            <a:r>
              <a:rPr lang="ru-RU" sz="2800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571635"/>
              </p:ext>
            </p:extLst>
          </p:nvPr>
        </p:nvGraphicFramePr>
        <p:xfrm>
          <a:off x="107950" y="1125538"/>
          <a:ext cx="9036050" cy="5454652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317638,2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243541,3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245016,8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45478,7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47191,4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49805,4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272159,5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196349,9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195211,4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46438,3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35973,60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36460,84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6011465" y="1750059"/>
            <a:ext cx="2951163" cy="147732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42 844,4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44 921,3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47 444,8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102625" y="4422774"/>
            <a:ext cx="1763481" cy="2031325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20 688,8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21 943,2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23 561,2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1993074" y="4549201"/>
            <a:ext cx="2120900" cy="1754326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3 081,1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3 140,0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3 214,1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6468666" y="5318794"/>
            <a:ext cx="2036763" cy="147732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–657,8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684,7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711,5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4211439" y="4271473"/>
            <a:ext cx="2160587" cy="2585323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3 866,7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3 866,7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3 866,7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67521" y="3256540"/>
            <a:ext cx="5497513" cy="1166234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3356586" y="3281995"/>
            <a:ext cx="3308449" cy="1149746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677177" y="3276793"/>
            <a:ext cx="997742" cy="9857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2661" y="3273412"/>
            <a:ext cx="382187" cy="11022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084617" y="3373750"/>
            <a:ext cx="2036763" cy="1892826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товары (услуги) реализуемые на территории РФ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–</a:t>
            </a:r>
            <a:r>
              <a:rPr lang="ru-RU" dirty="0" smtClean="0">
                <a:solidFill>
                  <a:schemeClr val="bg1"/>
                </a:solidFill>
              </a:rPr>
              <a:t>14 </a:t>
            </a:r>
            <a:r>
              <a:rPr lang="ru-RU" dirty="0" smtClean="0">
                <a:solidFill>
                  <a:schemeClr val="bg1"/>
                </a:solidFill>
              </a:rPr>
              <a:t>550,0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15 286,7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16 091,3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H="1">
            <a:off x="6630320" y="3247005"/>
            <a:ext cx="34715" cy="191226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200329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 </a:t>
            </a:r>
            <a:r>
              <a:rPr lang="ru-RU" dirty="0" smtClean="0">
                <a:solidFill>
                  <a:schemeClr val="bg1"/>
                </a:solidFill>
              </a:rPr>
              <a:t>634,3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2 270,1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2025г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2 360,6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69680" y="3303181"/>
            <a:ext cx="1928794" cy="2800767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–2 414,7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2 141,9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2025г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2 228,0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130601" y="3732126"/>
            <a:ext cx="1680380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113,2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117,4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2025г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121,6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876288" y="3716340"/>
            <a:ext cx="1658922" cy="2308324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2025г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840159" y="2564905"/>
            <a:ext cx="1003053" cy="738276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955076" y="2981461"/>
            <a:ext cx="464248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6007218" y="2973568"/>
            <a:ext cx="413076" cy="74277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943108" y="3716335"/>
            <a:ext cx="1783571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10,6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10,8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2025г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11,0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88024" y="2973569"/>
            <a:ext cx="0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99903" y="3703636"/>
            <a:ext cx="1357323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– </a:t>
            </a:r>
            <a:r>
              <a:rPr lang="ru-RU" sz="1600" dirty="0" smtClean="0">
                <a:solidFill>
                  <a:schemeClr val="bg1"/>
                </a:solidFill>
              </a:rPr>
              <a:t>95,8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– 0,0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2025г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156325" y="2564904"/>
            <a:ext cx="1778100" cy="111140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3374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272 159,5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196  349,9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2025г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195 211,4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484982" y="3336055"/>
            <a:ext cx="1657350" cy="2513013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139 810,0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– 94 174,0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2025г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89 810,0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339975" y="3376613"/>
            <a:ext cx="2141538" cy="1966692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</a:t>
            </a:r>
            <a:r>
              <a:rPr lang="ru-RU" sz="1400" dirty="0" err="1" smtClean="0">
                <a:solidFill>
                  <a:schemeClr val="bg1"/>
                </a:solidFill>
              </a:rPr>
              <a:t>тыс.руб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 </a:t>
            </a:r>
            <a:r>
              <a:rPr lang="ru-RU" sz="1400" dirty="0" smtClean="0">
                <a:solidFill>
                  <a:schemeClr val="bg1"/>
                </a:solidFill>
              </a:rPr>
              <a:t>100 110,4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101 602,4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2025г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104 827,9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272337" y="3376613"/>
            <a:ext cx="1657350" cy="1615635"/>
          </a:xfrm>
          <a:prstGeom prst="rect">
            <a:avLst/>
          </a:prstGeom>
          <a:solidFill>
            <a:srgbClr val="FF99CC">
              <a:alpha val="50000"/>
            </a:srgbClr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трансферты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–573,5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573,5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2025г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573,5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800225" y="2779713"/>
            <a:ext cx="215900" cy="54371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3348038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77050" y="2779713"/>
            <a:ext cx="57527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35513" y="3376613"/>
            <a:ext cx="2141537" cy="1880515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2023г </a:t>
            </a:r>
            <a:r>
              <a:rPr lang="ru-RU" sz="1400" dirty="0" smtClean="0">
                <a:solidFill>
                  <a:schemeClr val="bg1"/>
                </a:solidFill>
              </a:rPr>
              <a:t>–31 665,6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2024г – 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2025г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724525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79814"/>
            <a:ext cx="8642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2023 </a:t>
            </a:r>
            <a:r>
              <a:rPr lang="ru-RU" altLang="ru-RU" sz="2400" b="1" dirty="0">
                <a:solidFill>
                  <a:srgbClr val="FF0000"/>
                </a:solidFill>
              </a:rPr>
              <a:t>год ( в тыс. руб.)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37866483"/>
              </p:ext>
            </p:extLst>
          </p:nvPr>
        </p:nvGraphicFramePr>
        <p:xfrm>
          <a:off x="214282" y="1397000"/>
          <a:ext cx="882335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84984"/>
            <a:ext cx="7020272" cy="3456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2195735" y="1196975"/>
            <a:ext cx="6775227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2378018" cy="3271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10391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chemeClr val="bg1"/>
                </a:solidFill>
              </a:rPr>
              <a:t>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4319934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499" y="5833032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b="1" i="1" dirty="0">
                <a:solidFill>
                  <a:srgbClr val="000000"/>
                </a:solidFill>
              </a:rPr>
              <a:t>Сведения о налоговых льготах:</a:t>
            </a:r>
          </a:p>
          <a:p>
            <a:pPr lvl="0" algn="ctr"/>
            <a:r>
              <a:rPr lang="ru-RU" alt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льготы на уровне бюджета муниципального района</a:t>
            </a:r>
          </a:p>
          <a:p>
            <a:pPr lvl="0" algn="ctr"/>
            <a:r>
              <a:rPr lang="ru-RU" alt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предоставлялись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73" y="1432182"/>
            <a:ext cx="2957785" cy="2301353"/>
          </a:xfrm>
        </p:spPr>
        <p:txBody>
          <a:bodyPr/>
          <a:lstStyle/>
          <a:p>
            <a:r>
              <a:rPr lang="ru-RU" alt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146930" y="1916948"/>
            <a:ext cx="2745641" cy="1816587"/>
          </a:xfrm>
          <a:prstGeom prst="ellipse">
            <a:avLst/>
          </a:prstGeom>
          <a:solidFill>
            <a:srgbClr val="CCECFF">
              <a:alpha val="59000"/>
            </a:srgbClr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507114" y="2314500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Консолидированный бюджет МО «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13679" y="4349277"/>
            <a:ext cx="3102569" cy="1417645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1177041" y="4709040"/>
            <a:ext cx="2675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МО «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01157" y="4373546"/>
            <a:ext cx="3103045" cy="1403084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сельских поселений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12159" y="1432182"/>
            <a:ext cx="30271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>
                <a:solidFill>
                  <a:srgbClr val="000000"/>
                </a:solidFill>
                <a:ea typeface="+mj-ea"/>
              </a:rPr>
              <a:t>Консолидированный бюджет</a:t>
            </a:r>
            <a:r>
              <a:rPr lang="ru-RU" altLang="ru-RU" b="1" dirty="0">
                <a:solidFill>
                  <a:srgbClr val="000000"/>
                </a:solidFill>
                <a:ea typeface="+mj-ea"/>
              </a:rPr>
              <a:t> </a:t>
            </a:r>
            <a:r>
              <a:rPr lang="ru-RU" altLang="ru-RU" dirty="0">
                <a:solidFill>
                  <a:srgbClr val="000000"/>
                </a:solidFill>
                <a:ea typeface="+mj-ea"/>
              </a:rPr>
              <a:t>- </a:t>
            </a:r>
            <a:r>
              <a:rPr lang="ru-RU" altLang="ru-RU" sz="1400" dirty="0">
                <a:solidFill>
                  <a:srgbClr val="000000"/>
                </a:solidFill>
                <a:ea typeface="+mj-ea"/>
              </a:rPr>
              <a:t>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400" b="1" dirty="0">
                <a:solidFill>
                  <a:srgbClr val="000000"/>
                </a:solidFill>
                <a:ea typeface="+mj-ea"/>
              </a:rPr>
              <a:t> 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6466" y="231665"/>
            <a:ext cx="8880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Бюджетная система муниципального района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2653505" y="3241513"/>
            <a:ext cx="612000" cy="9437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5740387" y="3283556"/>
            <a:ext cx="557519" cy="9795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2023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80464"/>
              </p:ext>
            </p:extLst>
          </p:nvPr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31,062 %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25538"/>
            <a:ext cx="8893175" cy="2893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000000"/>
                </a:solidFill>
              </a:rPr>
              <a:t>ООО «</a:t>
            </a:r>
            <a:r>
              <a:rPr lang="ru-RU" sz="1400" dirty="0" err="1">
                <a:solidFill>
                  <a:srgbClr val="000000"/>
                </a:solidFill>
              </a:rPr>
              <a:t>Пладонит</a:t>
            </a:r>
            <a:r>
              <a:rPr lang="ru-RU" sz="1400" dirty="0">
                <a:solidFill>
                  <a:srgbClr val="000000"/>
                </a:solidFill>
              </a:rPr>
              <a:t>» - предприятие по </a:t>
            </a:r>
            <a:r>
              <a:rPr lang="ru-RU" sz="1400" dirty="0" err="1">
                <a:solidFill>
                  <a:srgbClr val="000000"/>
                </a:solidFill>
              </a:rPr>
              <a:t>лесозагатовке</a:t>
            </a:r>
            <a:r>
              <a:rPr lang="ru-RU" sz="1400" dirty="0">
                <a:solidFill>
                  <a:srgbClr val="000000"/>
                </a:solidFill>
              </a:rPr>
              <a:t> и лесопереработке, расположенное в </a:t>
            </a:r>
            <a:r>
              <a:rPr lang="ru-RU" sz="1400" dirty="0" err="1">
                <a:solidFill>
                  <a:srgbClr val="000000"/>
                </a:solidFill>
              </a:rPr>
              <a:t>Угранском</a:t>
            </a:r>
            <a:r>
              <a:rPr lang="ru-RU" sz="1400" dirty="0">
                <a:solidFill>
                  <a:srgbClr val="000000"/>
                </a:solidFill>
              </a:rPr>
              <a:t> районе Смоленской </a:t>
            </a:r>
            <a:r>
              <a:rPr lang="ru-RU" sz="1400" dirty="0" smtClean="0">
                <a:solidFill>
                  <a:srgbClr val="000000"/>
                </a:solidFill>
              </a:rPr>
              <a:t>области</a:t>
            </a:r>
            <a:r>
              <a:rPr lang="ru-RU" sz="1400" dirty="0">
                <a:solidFill>
                  <a:prstClr val="black"/>
                </a:solidFill>
              </a:rPr>
              <a:t>;</a:t>
            </a:r>
            <a:endParaRPr lang="ru-RU" altLang="ru-RU" sz="1400" dirty="0" smtClean="0">
              <a:solidFill>
                <a:prstClr val="black"/>
              </a:solidFill>
            </a:endParaRP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Смоленский завод пиломатериалов - это с</a:t>
            </a:r>
            <a:r>
              <a:rPr lang="ru-RU" sz="1400" dirty="0" smtClean="0">
                <a:solidFill>
                  <a:srgbClr val="000000"/>
                </a:solidFill>
              </a:rPr>
              <a:t>овместный </a:t>
            </a:r>
            <a:r>
              <a:rPr lang="ru-RU" sz="1400" dirty="0">
                <a:solidFill>
                  <a:srgbClr val="000000"/>
                </a:solidFill>
              </a:rPr>
              <a:t>проект компании "</a:t>
            </a:r>
            <a:r>
              <a:rPr lang="ru-RU" sz="1400" dirty="0" err="1">
                <a:solidFill>
                  <a:srgbClr val="000000"/>
                </a:solidFill>
              </a:rPr>
              <a:t>Пладонит</a:t>
            </a:r>
            <a:r>
              <a:rPr lang="ru-RU" sz="1400" dirty="0">
                <a:solidFill>
                  <a:srgbClr val="000000"/>
                </a:solidFill>
              </a:rPr>
              <a:t>" и "</a:t>
            </a:r>
            <a:r>
              <a:rPr lang="ru-RU" sz="1400" dirty="0" smtClean="0">
                <a:solidFill>
                  <a:srgbClr val="000000"/>
                </a:solidFill>
              </a:rPr>
              <a:t>Угра-</a:t>
            </a:r>
            <a:r>
              <a:rPr lang="ru-RU" sz="1400" dirty="0" err="1" smtClean="0">
                <a:solidFill>
                  <a:srgbClr val="000000"/>
                </a:solidFill>
              </a:rPr>
              <a:t>ЛесЭкспорт</a:t>
            </a:r>
            <a:r>
              <a:rPr lang="ru-RU" sz="1400" dirty="0" smtClean="0">
                <a:solidFill>
                  <a:srgbClr val="000000"/>
                </a:solidFill>
              </a:rPr>
              <a:t>".  </a:t>
            </a:r>
            <a:r>
              <a:rPr lang="ru-RU" sz="1400" dirty="0" err="1" smtClean="0">
                <a:solidFill>
                  <a:srgbClr val="000000"/>
                </a:solidFill>
              </a:rPr>
              <a:t>Предприятиятие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производит 76 </a:t>
            </a:r>
            <a:r>
              <a:rPr lang="ru-RU" sz="1400" dirty="0" err="1">
                <a:solidFill>
                  <a:srgbClr val="000000"/>
                </a:solidFill>
              </a:rPr>
              <a:t>тыс.куб</a:t>
            </a:r>
            <a:r>
              <a:rPr lang="ru-RU" sz="1400" dirty="0">
                <a:solidFill>
                  <a:srgbClr val="000000"/>
                </a:solidFill>
              </a:rPr>
              <a:t>. метров круглой древесины в год. Число работников завода составляет 70 </a:t>
            </a:r>
            <a:r>
              <a:rPr lang="ru-RU" sz="1400" dirty="0" smtClean="0">
                <a:solidFill>
                  <a:srgbClr val="000000"/>
                </a:solidFill>
              </a:rPr>
              <a:t>человек. </a:t>
            </a:r>
            <a:r>
              <a:rPr lang="ru-RU" altLang="ru-RU" sz="1400" dirty="0" smtClean="0">
                <a:solidFill>
                  <a:prstClr val="black"/>
                </a:solidFill>
              </a:rPr>
              <a:t>Организация </a:t>
            </a:r>
            <a:r>
              <a:rPr lang="ru-RU" altLang="ru-RU" sz="1400" dirty="0">
                <a:solidFill>
                  <a:prstClr val="black"/>
                </a:solidFill>
              </a:rPr>
              <a:t>зарегистрирована в </a:t>
            </a:r>
            <a:r>
              <a:rPr lang="ru-RU" altLang="ru-RU" sz="1400" dirty="0" smtClean="0">
                <a:solidFill>
                  <a:prstClr val="black"/>
                </a:solidFill>
              </a:rPr>
              <a:t>2013 </a:t>
            </a:r>
            <a:r>
              <a:rPr lang="ru-RU" altLang="ru-RU" sz="1400" dirty="0">
                <a:solidFill>
                  <a:prstClr val="black"/>
                </a:solidFill>
              </a:rPr>
              <a:t>году </a:t>
            </a:r>
            <a:r>
              <a:rPr lang="ru-RU" altLang="ru-RU" sz="1400" dirty="0" smtClean="0">
                <a:solidFill>
                  <a:prstClr val="black"/>
                </a:solidFill>
              </a:rPr>
              <a:t>;</a:t>
            </a:r>
            <a:endParaRPr lang="ru-RU" altLang="ru-RU" sz="1400" dirty="0">
              <a:solidFill>
                <a:prstClr val="black"/>
              </a:solidFill>
            </a:endParaRP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18638"/>
            <a:ext cx="2979737" cy="218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1525" y="4745770"/>
            <a:ext cx="3230123" cy="213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67544" y="548680"/>
            <a:ext cx="7466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налогоплательщики </a:t>
            </a:r>
            <a:endParaRPr lang="ru-RU" sz="28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989" y="3933056"/>
            <a:ext cx="3428823" cy="2480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 dirty="0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 b="1" i="1" dirty="0">
                <a:solidFill>
                  <a:schemeClr val="bg1"/>
                </a:solidFill>
              </a:rPr>
              <a:t>Формирование расходов  </a:t>
            </a:r>
            <a:r>
              <a:rPr lang="ru-RU" sz="2000" dirty="0">
                <a:solidFill>
                  <a:schemeClr val="bg1"/>
                </a:solidFill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31815262"/>
              </p:ext>
            </p:extLst>
          </p:nvPr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rgbClr val="0070C0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defTabSz="914400"/>
            <a:r>
              <a:rPr lang="ru-RU" sz="1400" dirty="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 dirty="0"/>
          </a:p>
        </p:txBody>
      </p:sp>
      <p:pic>
        <p:nvPicPr>
          <p:cNvPr id="97283" name="Picture 3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755576" y="4221088"/>
            <a:ext cx="792622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2023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219233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46 959,7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dirty="0" smtClean="0">
                <a:solidFill>
                  <a:schemeClr val="bg1"/>
                </a:solidFill>
              </a:rPr>
              <a:t>3 </a:t>
            </a:r>
            <a:r>
              <a:rPr lang="ru-RU" sz="2000" dirty="0" smtClean="0">
                <a:solidFill>
                  <a:schemeClr val="bg1"/>
                </a:solidFill>
              </a:rPr>
              <a:t>913,3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6 </a:t>
            </a:r>
            <a:r>
              <a:rPr lang="ru-RU" sz="2000" b="1" i="1" dirty="0" smtClean="0">
                <a:solidFill>
                  <a:schemeClr val="bg1"/>
                </a:solidFill>
              </a:rPr>
              <a:t>351,7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529,3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21 457,4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 </a:t>
            </a:r>
            <a:r>
              <a:rPr lang="ru-RU" sz="2000" b="1" i="1" dirty="0" smtClean="0">
                <a:solidFill>
                  <a:schemeClr val="bg1"/>
                </a:solidFill>
              </a:rPr>
              <a:t>788,1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</a:t>
            </a:r>
            <a:r>
              <a:rPr lang="ru-RU" sz="2000" b="1" i="1" dirty="0" smtClean="0">
                <a:solidFill>
                  <a:schemeClr val="bg1"/>
                </a:solidFill>
              </a:rPr>
              <a:t>636,8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219,7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2024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517" y="4602162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35 451,4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2 954,3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5 356,2</a:t>
            </a:r>
            <a:r>
              <a:rPr lang="ru-RU" sz="2000" dirty="0" smtClean="0">
                <a:solidFill>
                  <a:schemeClr val="bg1"/>
                </a:solidFill>
              </a:rPr>
              <a:t>. </a:t>
            </a:r>
            <a:r>
              <a:rPr lang="ru-RU" sz="2000" dirty="0">
                <a:solidFill>
                  <a:schemeClr val="bg1"/>
                </a:solidFill>
              </a:rPr>
              <a:t>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446,3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17 922,9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1 493,6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2 320,5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193,4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2025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6963" y="12493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35 421,99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2951,83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5 396,0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449,7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18 303,2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1 525,3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715140" y="4941888"/>
            <a:ext cx="15843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2 343,88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195,3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2023 год и плановый период 2024 и 2025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77127064"/>
              </p:ext>
            </p:extLst>
          </p:nvPr>
        </p:nvGraphicFramePr>
        <p:xfrm>
          <a:off x="35496" y="732183"/>
          <a:ext cx="9108503" cy="6292286"/>
        </p:xfrm>
        <a:graphic>
          <a:graphicData uri="http://schemas.openxmlformats.org/drawingml/2006/table">
            <a:tbl>
              <a:tblPr/>
              <a:tblGrid>
                <a:gridCol w="2740011"/>
                <a:gridCol w="1006301"/>
                <a:gridCol w="1028366"/>
                <a:gridCol w="1101820"/>
                <a:gridCol w="1395639"/>
                <a:gridCol w="1836366"/>
              </a:tblGrid>
              <a:tr h="799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67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9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«Развитие дорожно- транспортного комплекса в муниципальном образовании « Угранский район» Смоленской области»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40339,0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16082,7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16887,3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9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910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 dirty="0">
                <a:solidFill>
                  <a:schemeClr val="bg1"/>
                </a:solidFill>
              </a:rPr>
              <a:t>Цель программы: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 dirty="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083" y="3096683"/>
            <a:ext cx="2917825" cy="1639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6413" y="2852738"/>
            <a:ext cx="2916238" cy="164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6466" y="231665"/>
            <a:ext cx="8880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бюджетной системы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6" y="706243"/>
            <a:ext cx="7920880" cy="615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3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 dirty="0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 dirty="0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 dirty="0">
                <a:solidFill>
                  <a:srgbClr val="FF0000"/>
                </a:solidFill>
              </a:rPr>
              <a:t> </a:t>
            </a:r>
            <a:r>
              <a:rPr lang="ru-RU" sz="1600" i="1" dirty="0">
                <a:solidFill>
                  <a:srgbClr val="000000"/>
                </a:solidFill>
              </a:rPr>
              <a:t>5,3  %-</a:t>
            </a:r>
            <a:r>
              <a:rPr lang="ru-RU" sz="1600" i="1" dirty="0" err="1">
                <a:solidFill>
                  <a:srgbClr val="000000"/>
                </a:solidFill>
              </a:rPr>
              <a:t>ных</a:t>
            </a:r>
            <a:r>
              <a:rPr lang="ru-RU" sz="1600" i="1" dirty="0">
                <a:solidFill>
                  <a:srgbClr val="000000"/>
                </a:solidFill>
              </a:rPr>
              <a:t>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</a:t>
            </a:r>
            <a:r>
              <a:rPr lang="ru-RU" sz="1600" i="1" dirty="0" smtClean="0">
                <a:solidFill>
                  <a:srgbClr val="000000"/>
                </a:solidFill>
              </a:rPr>
              <a:t>2014 году </a:t>
            </a:r>
            <a:r>
              <a:rPr lang="ru-RU" sz="1600" i="1" dirty="0">
                <a:solidFill>
                  <a:srgbClr val="000000"/>
                </a:solidFill>
              </a:rPr>
              <a:t>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2023 год и плановый период 2024 и 2025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41902929"/>
              </p:ext>
            </p:extLst>
          </p:nvPr>
        </p:nvGraphicFramePr>
        <p:xfrm>
          <a:off x="-1" y="836613"/>
          <a:ext cx="9144000" cy="5984357"/>
        </p:xfrm>
        <a:graphic>
          <a:graphicData uri="http://schemas.openxmlformats.org/drawingml/2006/table">
            <a:tbl>
              <a:tblPr/>
              <a:tblGrid>
                <a:gridCol w="2973153"/>
                <a:gridCol w="893256"/>
                <a:gridCol w="891618"/>
                <a:gridCol w="891618"/>
                <a:gridCol w="1784875"/>
                <a:gridCol w="1709480"/>
              </a:tblGrid>
              <a:tr h="8512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19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514,0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514,0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514,0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22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20517,1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15803,0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15832,0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227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волонтерства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) в муниципальном образовании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муниципальной программы: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</a:t>
            </a:r>
            <a:r>
              <a:rPr lang="ru-RU" sz="1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Угранского</a:t>
            </a:r>
            <a:r>
              <a:rPr lang="ru-RU" sz="1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dirty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 dirty="0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 dirty="0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05064"/>
            <a:ext cx="3078042" cy="2745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 dirty="0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 dirty="0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3210735"/>
              </p:ext>
            </p:extLst>
          </p:nvPr>
        </p:nvGraphicFramePr>
        <p:xfrm>
          <a:off x="107950" y="823913"/>
          <a:ext cx="8712200" cy="5807263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154482,4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128725,6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130426,8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47969,5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40464,4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40464,4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2025 </a:t>
            </a:r>
            <a:r>
              <a:rPr lang="ru-RU" sz="2000" b="1" i="1" dirty="0">
                <a:solidFill>
                  <a:srgbClr val="FF0000"/>
                </a:solidFill>
              </a:rPr>
              <a:t>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4012" y="2801796"/>
            <a:ext cx="3313113" cy="186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7421" y="879616"/>
            <a:ext cx="3239353" cy="202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8564" y="2849252"/>
            <a:ext cx="2433611" cy="1887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2023 год и плановый период 2024 и 2025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71317269"/>
              </p:ext>
            </p:extLst>
          </p:nvPr>
        </p:nvGraphicFramePr>
        <p:xfrm>
          <a:off x="250825" y="981075"/>
          <a:ext cx="8712200" cy="5402263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32068,6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18723,9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14218,6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75754"/>
            <a:ext cx="2871788" cy="191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064" y="1223963"/>
            <a:ext cx="3745111" cy="1768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205" y="3933056"/>
            <a:ext cx="3906995" cy="275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11560" y="949788"/>
            <a:ext cx="8000317" cy="5802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04323"/>
            <a:ext cx="8400405" cy="536575"/>
          </a:xfrm>
        </p:spPr>
        <p:txBody>
          <a:bodyPr/>
          <a:lstStyle/>
          <a:p>
            <a:pPr algn="ctr" eaLnBrk="1" hangingPunct="1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чего району бюджет</a:t>
            </a:r>
            <a:r>
              <a:rPr lang="ru-RU" sz="3200" i="1" dirty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altLang="ru-RU" sz="3200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9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2023 год и плановый период 2024 и 2025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23386780"/>
              </p:ext>
            </p:extLst>
          </p:nvPr>
        </p:nvGraphicFramePr>
        <p:xfrm>
          <a:off x="179388" y="788988"/>
          <a:ext cx="8964612" cy="5774381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Обеспечение жильем молодых семей»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689,4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227,9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227,9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территории муниципального образования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9579" y="4085647"/>
            <a:ext cx="3674421" cy="27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50393" y="4711700"/>
            <a:ext cx="2592387" cy="172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453" y="4366511"/>
            <a:ext cx="3011297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 dirty="0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 dirty="0">
                <a:solidFill>
                  <a:srgbClr val="000000"/>
                </a:solidFill>
              </a:rPr>
              <a:t> -снижение темпов убыли численности населения с 97,3 % в 2013 году до 99,5 % в </a:t>
            </a:r>
            <a:r>
              <a:rPr lang="ru-RU" sz="1600" i="1" dirty="0" smtClean="0">
                <a:solidFill>
                  <a:srgbClr val="000000"/>
                </a:solidFill>
              </a:rPr>
              <a:t>2020 </a:t>
            </a:r>
            <a:r>
              <a:rPr lang="ru-RU" sz="1600" i="1" dirty="0">
                <a:solidFill>
                  <a:srgbClr val="000000"/>
                </a:solidFill>
              </a:rPr>
              <a:t>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" y="3861048"/>
            <a:ext cx="3802171" cy="2375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59947765"/>
              </p:ext>
            </p:extLst>
          </p:nvPr>
        </p:nvGraphicFramePr>
        <p:xfrm>
          <a:off x="179388" y="769938"/>
          <a:ext cx="8964612" cy="5443736"/>
        </p:xfrm>
        <a:graphic>
          <a:graphicData uri="http://schemas.openxmlformats.org/drawingml/2006/table">
            <a:tbl>
              <a:tblPr/>
              <a:tblGrid>
                <a:gridCol w="3085938"/>
                <a:gridCol w="882019"/>
                <a:gridCol w="856703"/>
                <a:gridCol w="759188"/>
                <a:gridCol w="1764088"/>
                <a:gridCol w="1616676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11158,6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9149,9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9149,9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2025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905560"/>
              </p:ext>
            </p:extLst>
          </p:nvPr>
        </p:nvGraphicFramePr>
        <p:xfrm>
          <a:off x="179388" y="769938"/>
          <a:ext cx="8785225" cy="4913384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2361,4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2025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258532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</a:t>
            </a:r>
            <a:r>
              <a:rPr lang="ru-RU" dirty="0" smtClean="0">
                <a:solidFill>
                  <a:schemeClr val="bg1"/>
                </a:solidFill>
              </a:rPr>
              <a:t>"Образование". </a:t>
            </a:r>
            <a:r>
              <a:rPr lang="ru-RU" dirty="0">
                <a:solidFill>
                  <a:schemeClr val="bg1"/>
                </a:solidFill>
              </a:rPr>
              <a:t>По проекту производится ремонт </a:t>
            </a:r>
            <a:r>
              <a:rPr lang="ru-RU" dirty="0" smtClean="0">
                <a:solidFill>
                  <a:schemeClr val="bg1"/>
                </a:solidFill>
              </a:rPr>
              <a:t>учебных кабинетов «Знаменской </a:t>
            </a:r>
            <a:r>
              <a:rPr lang="ru-RU" dirty="0">
                <a:solidFill>
                  <a:schemeClr val="bg1"/>
                </a:solidFill>
              </a:rPr>
              <a:t>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</a:t>
            </a:r>
            <a:r>
              <a:rPr lang="ru-RU" dirty="0" err="1">
                <a:solidFill>
                  <a:schemeClr val="bg1"/>
                </a:solidFill>
              </a:rPr>
              <a:t>с.Угра</a:t>
            </a:r>
            <a:r>
              <a:rPr lang="ru-RU" dirty="0">
                <a:solidFill>
                  <a:schemeClr val="bg1"/>
                </a:solidFill>
              </a:rPr>
              <a:t>. Куратор проекта- </a:t>
            </a:r>
            <a:r>
              <a:rPr lang="ru-RU" dirty="0" err="1">
                <a:solidFill>
                  <a:schemeClr val="bg1"/>
                </a:solidFill>
              </a:rPr>
              <a:t>П.С.Андреев</a:t>
            </a:r>
            <a:r>
              <a:rPr lang="ru-RU" dirty="0">
                <a:solidFill>
                  <a:schemeClr val="bg1"/>
                </a:solidFill>
              </a:rPr>
              <a:t>, депутат Угранского района Совета депутатов, руководитель фракции «ЕДИНАЯ РОСССИЯ» в </a:t>
            </a:r>
            <a:r>
              <a:rPr lang="ru-RU" dirty="0" err="1">
                <a:solidFill>
                  <a:schemeClr val="bg1"/>
                </a:solidFill>
              </a:rPr>
              <a:t>Угранском</a:t>
            </a:r>
            <a:r>
              <a:rPr lang="ru-RU" dirty="0">
                <a:solidFill>
                  <a:schemeClr val="bg1"/>
                </a:solidFill>
              </a:rPr>
              <a:t>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 dirty="0" smtClean="0">
                <a:solidFill>
                  <a:srgbClr val="FF3300"/>
                </a:solidFill>
              </a:rPr>
              <a:t>Национальный проект "Образование".</a:t>
            </a: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284135" y="525364"/>
            <a:ext cx="843126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В 2021-2022 учебном году на базе МБОУ "Знаменская средняя школа" в рамках реализации нацпроекта "Образование" открылась "Точка Роста" </a:t>
            </a:r>
            <a:r>
              <a:rPr lang="ru-RU" sz="1600" dirty="0" err="1" smtClean="0">
                <a:solidFill>
                  <a:schemeClr val="bg1"/>
                </a:solidFill>
              </a:rPr>
              <a:t>естественно-научной</a:t>
            </a:r>
            <a:r>
              <a:rPr lang="ru-RU" sz="1600" dirty="0" smtClean="0">
                <a:solidFill>
                  <a:schemeClr val="bg1"/>
                </a:solidFill>
              </a:rPr>
              <a:t> и технологической направленности. Открытие приурочили к торжественному мероприятию - Дню знаний.</a:t>
            </a:r>
          </a:p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1 сентября школа распахнула двери для 82 учеников из 12 населенных пунктов.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После торжественной линейки гости, и ученики 5 и 9 классов отправились к кабинетам физики, химии, технологии, которые за летние каникулы преобразились до неузнаваемости. И хотя оборудование еще продолжает поступать, но центр начал свою работу.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20" name="Picture 4" descr="https://sun9-68.userapi.com/impg/cFzq_6_lCivKNmikSljUslyTp_SgZaUVPsz5yw/Om47Yz7jvTQ.jpg?size=723x771&amp;quality=96&amp;sign=7be3115a1ba81a7c06e0c8c0e464406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9712" y="2813450"/>
            <a:ext cx="2635250" cy="296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s://sun9-37.userapi.com/impg/Ke9rAPnxRCwA3kQlrE_4dXQ8s1yLp6GF_MzSVQ/lvgJ_C5rseE.jpg?size=955x772&amp;quality=96&amp;sign=1840f52553313e9c825d3d69d4f4467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35" y="3286124"/>
            <a:ext cx="2930543" cy="2368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85852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dirty="0" smtClean="0">
                <a:solidFill>
                  <a:schemeClr val="bg1"/>
                </a:solidFill>
              </a:rPr>
              <a:t>1 957, 7руб</a:t>
            </a:r>
            <a:r>
              <a:rPr lang="ru-RU" sz="1600" i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4496280"/>
            <a:ext cx="4320480" cy="2317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dirty="0" smtClean="0">
                <a:solidFill>
                  <a:schemeClr val="bg1"/>
                </a:solidFill>
              </a:rPr>
              <a:t>2 546 969,0 </a:t>
            </a:r>
            <a:r>
              <a:rPr lang="ru-RU" sz="1600" i="1" dirty="0">
                <a:solidFill>
                  <a:schemeClr val="bg1"/>
                </a:solidFill>
              </a:rPr>
              <a:t>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1788" y="4694238"/>
            <a:ext cx="3255962" cy="216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51339076"/>
              </p:ext>
            </p:extLst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Миграционный прирост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628800"/>
          </a:xfrm>
        </p:spPr>
        <p:txBody>
          <a:bodyPr/>
          <a:lstStyle/>
          <a:p>
            <a:pPr algn="ctr" eaLnBrk="1" hangingPunct="1"/>
            <a:r>
              <a:rPr lang="ru-RU" altLang="ru-RU" sz="1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2023год и плановый период 2024 </a:t>
            </a:r>
            <a:r>
              <a:rPr lang="ru-RU" altLang="ru-RU" sz="1800" b="1" i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и 2025 </a:t>
            </a:r>
            <a:r>
              <a:rPr lang="ru-RU" altLang="ru-RU" sz="1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2023 и плановый период 2024 и 2025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477239"/>
              </p:ext>
            </p:extLst>
          </p:nvPr>
        </p:nvGraphicFramePr>
        <p:xfrm>
          <a:off x="251518" y="1196975"/>
          <a:ext cx="8892481" cy="5544392"/>
        </p:xfrm>
        <a:graphic>
          <a:graphicData uri="http://schemas.openxmlformats.org/drawingml/2006/table">
            <a:tbl>
              <a:tblPr/>
              <a:tblGrid>
                <a:gridCol w="3893067"/>
                <a:gridCol w="1481254"/>
                <a:gridCol w="1634202"/>
                <a:gridCol w="1883958"/>
              </a:tblGrid>
              <a:tr h="4792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39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43562,8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35989,3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36018,3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6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15936,0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16406,7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17211,3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Охрана окружающей среды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140126,1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121337,8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122997,8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41828,3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36261,4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36261,4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15659,7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15709,7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15750,9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8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62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25828,6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13263,4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8758,1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2023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0179576"/>
              </p:ext>
            </p:extLst>
          </p:nvPr>
        </p:nvGraphicFramePr>
        <p:xfrm>
          <a:off x="-34037" y="620688"/>
          <a:ext cx="8898417" cy="5796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2024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7457485"/>
              </p:ext>
            </p:extLst>
          </p:nvPr>
        </p:nvGraphicFramePr>
        <p:xfrm>
          <a:off x="-52388" y="423017"/>
          <a:ext cx="9050338" cy="6300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84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2025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348891"/>
              </p:ext>
            </p:extLst>
          </p:nvPr>
        </p:nvGraphicFramePr>
        <p:xfrm>
          <a:off x="138025" y="571040"/>
          <a:ext cx="8818438" cy="6156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530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945" y="1792755"/>
            <a:ext cx="4968106" cy="271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31099,0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107504" y="115888"/>
            <a:ext cx="903649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и налоговой политики муниципального образования «Угранский район» Смоленской области</a:t>
            </a:r>
            <a:r>
              <a:rPr lang="ru-RU" sz="2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 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на плановый период 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и 2025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годов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на 2023 год и на плановый период 2024 и 2025 годов разработаны в целях формирования задач бюджетной и налоговой политики на среднесрочный период, а также условий и подходов, принимаемых при составлении проекта районного бюджета на 2023 год и на плановый период 2024 и 2025 годов.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При подготовке основных направлений бюджетной и налоговой политики муниципального образования «Угранский район» Смоленской области на 2023 год и на плановый период 2024 и 2025 годов были учтены положения Указа Президента Российской Федерации от 7 мая 2018 года № 204 «О национальных целях и стратегических задачах развития Российской Федерации на период до 2024 года» и Указа Президента Российской Федерации от 21 июля 2020 года № 474 «О национальных целях развития Российской Федерации на период до 2030 года», Послания Президента Российской Федерации Федеральному Собранию Российской Федерации от 21</a:t>
            </a:r>
            <a:r>
              <a:rPr lang="en-US" sz="1600" i="1" dirty="0">
                <a:solidFill>
                  <a:schemeClr val="bg1"/>
                </a:solidFill>
              </a:rPr>
              <a:t> </a:t>
            </a:r>
            <a:r>
              <a:rPr lang="ru-RU" sz="1600" i="1" dirty="0">
                <a:solidFill>
                  <a:schemeClr val="bg1"/>
                </a:solidFill>
              </a:rPr>
              <a:t>апреля 2021 года.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16362</TotalTime>
  <Words>5883</Words>
  <Application>Microsoft Office PowerPoint</Application>
  <PresentationFormat>Экран (4:3)</PresentationFormat>
  <Paragraphs>955</Paragraphs>
  <Slides>75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75</vt:i4>
      </vt:variant>
      <vt:variant>
        <vt:lpstr>Произвольные показы</vt:lpstr>
      </vt:variant>
      <vt:variant>
        <vt:i4>1</vt:i4>
      </vt:variant>
    </vt:vector>
  </HeadingPairs>
  <TitlesOfParts>
    <vt:vector size="91" baseType="lpstr">
      <vt:lpstr>Arial Unicode MS</vt:lpstr>
      <vt:lpstr>Arial</vt:lpstr>
      <vt:lpstr>Bodoni MT Black</vt:lpstr>
      <vt:lpstr>Calibri</vt:lpstr>
      <vt:lpstr>Corbel</vt:lpstr>
      <vt:lpstr>华文楷体</vt:lpstr>
      <vt:lpstr>Tahoma</vt:lpstr>
      <vt:lpstr>Times New Roman</vt:lpstr>
      <vt:lpstr>Tunga</vt:lpstr>
      <vt:lpstr>Verdana</vt:lpstr>
      <vt:lpstr>Wingdings</vt:lpstr>
      <vt:lpstr>Mylar</vt:lpstr>
      <vt:lpstr>1_Mylar</vt:lpstr>
      <vt:lpstr>2_Mylar</vt:lpstr>
      <vt:lpstr>3_Mylar</vt:lpstr>
      <vt:lpstr>                                                    МУНИЦИПАЛЬНОЕ ОБРАЗОВАНИЕ                                         « УГРАНСКИЙ РАЙОН»                                       СМОЛЕНСКОЙ ОБЛАСТИ </vt:lpstr>
      <vt:lpstr>Презентация PowerPoint</vt:lpstr>
      <vt:lpstr>Муниципальное образование «Угранский район» Смоленской области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</vt:lpstr>
      <vt:lpstr>Презентация PowerPoint</vt:lpstr>
      <vt:lpstr>Для чего району бюджет?</vt:lpstr>
      <vt:lpstr>Основные показатели социально-экономического развития муниципального образования «Угранский район» Смоленской области на 2023год и плановый период 2024 и 2025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бюджетной политики  муниципального образования  «Угранский район» Смоленской области на 2023 год и плановый период 2024-2025 годов</vt:lpstr>
      <vt:lpstr>Основные направления бюджетной политики  муниципального образования  «Угранский район» Смоленской области на 2023 год и плановый период 2024-2025 годов</vt:lpstr>
      <vt:lpstr>Презентация PowerPoint</vt:lpstr>
      <vt:lpstr>Что такое бюджет?</vt:lpstr>
      <vt:lpstr>Презентация PowerPoint</vt:lpstr>
      <vt:lpstr>Бюджетный процесс</vt:lpstr>
      <vt:lpstr>Этапы бюджетного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Основные характеристики  районного  бюджета на   2023 и плановый период 2024 и 2025 годов. ( тыс.руб)</vt:lpstr>
      <vt:lpstr>Презентация PowerPoint</vt:lpstr>
      <vt:lpstr>Источники финансирования дефицита районного бюджета (тыс.руб).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Презентация PowerPoint</vt:lpstr>
      <vt:lpstr>Презентация PowerPoint</vt:lpstr>
      <vt:lpstr>Презентация PowerPoint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2023 год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Программная структура расходов  районного бюджета на 2023 год и плановый период 2024 и 2025 г (в тыс.руб.)</vt:lpstr>
      <vt:lpstr>Презентация PowerPoint</vt:lpstr>
      <vt:lpstr>Презентация PowerPoint</vt:lpstr>
      <vt:lpstr>Программная структура расходов  районного бюджета на 2023 год и плановый период 2024 и 2025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Презентация PowerPoint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2023 год и плановый период 2024 и 2025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2023 год и плановый период 2024 и 2025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 бюджетных ассигнований по разделам расходов  на 2023 и плановый период 2024 и 2025 год (тыс. руб.)</vt:lpstr>
      <vt:lpstr>Презентация PowerPoint</vt:lpstr>
      <vt:lpstr>Презентация PowerPoint</vt:lpstr>
      <vt:lpstr>Презентация PowerPoint</vt:lpstr>
      <vt:lpstr>Контактная информация</vt:lpstr>
      <vt:lpstr>Презентация PowerPoint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User</cp:lastModifiedBy>
  <cp:revision>588</cp:revision>
  <cp:lastPrinted>2022-09-15T12:00:01Z</cp:lastPrinted>
  <dcterms:created xsi:type="dcterms:W3CDTF">2013-12-02T14:04:15Z</dcterms:created>
  <dcterms:modified xsi:type="dcterms:W3CDTF">2023-03-28T09:50:44Z</dcterms:modified>
</cp:coreProperties>
</file>