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  <p:sldMasterId id="2147484719" r:id="rId5"/>
  </p:sldMasterIdLst>
  <p:notesMasterIdLst>
    <p:notesMasterId r:id="rId80"/>
  </p:notesMasterIdLst>
  <p:sldIdLst>
    <p:sldId id="256" r:id="rId6"/>
    <p:sldId id="340" r:id="rId7"/>
    <p:sldId id="336" r:id="rId8"/>
    <p:sldId id="313" r:id="rId9"/>
    <p:sldId id="257" r:id="rId10"/>
    <p:sldId id="316" r:id="rId11"/>
    <p:sldId id="341" r:id="rId12"/>
    <p:sldId id="319" r:id="rId13"/>
    <p:sldId id="320" r:id="rId14"/>
    <p:sldId id="342" r:id="rId15"/>
    <p:sldId id="343" r:id="rId16"/>
    <p:sldId id="321" r:id="rId17"/>
    <p:sldId id="322" r:id="rId18"/>
    <p:sldId id="344" r:id="rId19"/>
    <p:sldId id="323" r:id="rId20"/>
    <p:sldId id="337" r:id="rId21"/>
    <p:sldId id="324" r:id="rId22"/>
    <p:sldId id="346" r:id="rId23"/>
    <p:sldId id="375" r:id="rId24"/>
    <p:sldId id="376" r:id="rId25"/>
    <p:sldId id="274" r:id="rId26"/>
    <p:sldId id="327" r:id="rId27"/>
    <p:sldId id="328" r:id="rId28"/>
    <p:sldId id="345" r:id="rId29"/>
    <p:sldId id="338" r:id="rId30"/>
    <p:sldId id="330" r:id="rId31"/>
    <p:sldId id="331" r:id="rId32"/>
    <p:sldId id="332" r:id="rId33"/>
    <p:sldId id="314" r:id="rId34"/>
    <p:sldId id="315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261" r:id="rId44"/>
    <p:sldId id="299" r:id="rId45"/>
    <p:sldId id="352" r:id="rId46"/>
    <p:sldId id="263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0" r:id="rId70"/>
    <p:sldId id="371" r:id="rId71"/>
    <p:sldId id="372" r:id="rId72"/>
    <p:sldId id="347" r:id="rId73"/>
    <p:sldId id="273" r:id="rId74"/>
    <p:sldId id="349" r:id="rId75"/>
    <p:sldId id="353" r:id="rId76"/>
    <p:sldId id="354" r:id="rId77"/>
    <p:sldId id="348" r:id="rId78"/>
    <p:sldId id="278" r:id="rId79"/>
  </p:sldIdLst>
  <p:sldSz cx="9144000" cy="6858000" type="screen4x3"/>
  <p:notesSz cx="6858000" cy="9144000"/>
  <p:custShowLst>
    <p:custShow name="Произвольный показ 1" id="0">
      <p:sldLst>
        <p:sld r:id="rId6"/>
        <p:sld r:id="rId10"/>
        <p:sld r:id="rId44"/>
        <p:sld r:id="rId47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view3D>
      <c:depthPercent val="100"/>
      <c:rAngAx val="1"/>
    </c:view3D>
    <c:floor>
      <c:spPr>
        <a:ln>
          <a:solidFill>
            <a:schemeClr val="accent1"/>
          </a:solidFill>
        </a:ln>
      </c:spPr>
    </c:floor>
    <c:sideWall>
      <c:spPr>
        <a:ln>
          <a:solidFill>
            <a:schemeClr val="accent1"/>
          </a:solidFill>
        </a:ln>
      </c:spPr>
    </c:sideWall>
    <c:backWall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3582342954159593"/>
          <c:y val="1.3089005235602124E-2"/>
          <c:w val="0.5382003395585746"/>
          <c:h val="0.772251308900523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115864</c:v>
                </c:pt>
                <c:pt idx="1">
                  <c:v>90394</c:v>
                </c:pt>
                <c:pt idx="2">
                  <c:v>78725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53445.4</c:v>
                </c:pt>
                <c:pt idx="1">
                  <c:v>649.79999999999995</c:v>
                </c:pt>
                <c:pt idx="2">
                  <c:v>647.4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86205.9</c:v>
                </c:pt>
                <c:pt idx="1">
                  <c:v>76551.199999999997</c:v>
                </c:pt>
                <c:pt idx="2">
                  <c:v>80594.899999999994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5364</c:v>
                </c:pt>
                <c:pt idx="1">
                  <c:v>240.7</c:v>
                </c:pt>
                <c:pt idx="2">
                  <c:v>240.7</c:v>
                </c:pt>
              </c:numCache>
            </c:numRef>
          </c:val>
        </c:ser>
        <c:dLbls>
          <c:showVal val="1"/>
        </c:dLbls>
        <c:gapWidth val="75"/>
        <c:shape val="box"/>
        <c:axId val="163798400"/>
        <c:axId val="162141312"/>
        <c:axId val="0"/>
      </c:bar3DChart>
      <c:catAx>
        <c:axId val="163798400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2141312"/>
        <c:crosses val="autoZero"/>
        <c:auto val="1"/>
        <c:lblAlgn val="ctr"/>
        <c:lblOffset val="100"/>
      </c:catAx>
      <c:valAx>
        <c:axId val="16214131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3798400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67"/>
          <c:w val="0.28492242213924868"/>
          <c:h val="0.59966777180326591"/>
        </c:manualLayout>
      </c:layout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plotArea>
      <c:layout>
        <c:manualLayout>
          <c:layoutTarget val="inner"/>
          <c:xMode val="edge"/>
          <c:yMode val="edge"/>
          <c:x val="8.7486157253599109E-2"/>
          <c:y val="5.6451612903225833E-2"/>
          <c:w val="0.8039867109634552"/>
          <c:h val="0.7768817204301082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3069</c:v>
                </c:pt>
              </c:numCache>
            </c:numRef>
          </c:val>
        </c:ser>
        <c:gapWidth val="75"/>
        <c:overlap val="-25"/>
        <c:axId val="179308800"/>
        <c:axId val="179314688"/>
      </c:barChart>
      <c:dateAx>
        <c:axId val="179308800"/>
        <c:scaling>
          <c:orientation val="minMax"/>
        </c:scaling>
        <c:axPos val="b"/>
        <c:majorTickMark val="none"/>
        <c:tickLblPos val="none"/>
        <c:crossAx val="179314688"/>
        <c:crosses val="autoZero"/>
        <c:lblOffset val="100"/>
      </c:dateAx>
      <c:valAx>
        <c:axId val="179314688"/>
        <c:scaling>
          <c:orientation val="minMax"/>
        </c:scaling>
        <c:axPos val="l"/>
        <c:majorGridlines>
          <c:spPr>
            <a:ln w="14592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none"/>
        <c:tickLblPos val="nextTo"/>
        <c:spPr>
          <a:ln w="7296">
            <a:noFill/>
          </a:ln>
        </c:spPr>
        <c:txPr>
          <a:bodyPr rot="0" vert="horz"/>
          <a:lstStyle/>
          <a:p>
            <a:pPr>
              <a:defRPr sz="1379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9308800"/>
        <c:crosses val="autoZero"/>
        <c:crossBetween val="between"/>
      </c:valAx>
      <c:spPr>
        <a:noFill/>
        <a:ln w="19456">
          <a:noFill/>
        </a:ln>
      </c:spPr>
    </c:plotArea>
    <c:legend>
      <c:legendPos val="r"/>
      <c:layout>
        <c:manualLayout>
          <c:xMode val="edge"/>
          <c:yMode val="edge"/>
          <c:x val="0.90476190476190421"/>
          <c:y val="0.30107526881720464"/>
          <c:w val="9.3023255813953501E-2"/>
          <c:h val="0.28494623655913975"/>
        </c:manualLayout>
      </c:layout>
      <c:spPr>
        <a:solidFill>
          <a:srgbClr val="FFFFFF"/>
        </a:solidFill>
        <a:ln w="2432">
          <a:solidFill>
            <a:srgbClr val="000000"/>
          </a:solidFill>
          <a:prstDash val="solid"/>
        </a:ln>
      </c:spPr>
      <c:txPr>
        <a:bodyPr/>
        <a:lstStyle/>
        <a:p>
          <a:pPr>
            <a:defRPr sz="1268" b="0" i="0" u="none" strike="noStrike" baseline="0">
              <a:solidFill>
                <a:srgbClr val="FF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379" b="0" i="0" u="none" strike="noStrike" baseline="0">
          <a:solidFill>
            <a:srgbClr val="FF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9"/>
  <c:chart>
    <c:view3D>
      <c:rAngAx val="1"/>
    </c:view3D>
    <c:plotArea>
      <c:layout>
        <c:manualLayout>
          <c:layoutTarget val="inner"/>
          <c:xMode val="edge"/>
          <c:yMode val="edge"/>
          <c:x val="0.17868914041994763"/>
          <c:y val="6.558587598425196E-2"/>
          <c:w val="0.48427444225721805"/>
          <c:h val="0.794802165354330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4.0302125404437956E-2"/>
                  <c:y val="-3.6809659472970706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26739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8.6361697295224173E-3"/>
                  <c:y val="-7.3619318945941412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3218.8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-1.4393616215870697E-3"/>
                  <c:y val="-4.1717614069366804E-2"/>
                </c:manualLayout>
              </c:layout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260879.3</c:v>
                </c:pt>
              </c:numCache>
            </c:numRef>
          </c:val>
        </c:ser>
        <c:shape val="cylinder"/>
        <c:axId val="181338880"/>
        <c:axId val="181340416"/>
        <c:axId val="0"/>
      </c:bar3DChart>
      <c:catAx>
        <c:axId val="181338880"/>
        <c:scaling>
          <c:orientation val="minMax"/>
        </c:scaling>
        <c:delete val="1"/>
        <c:axPos val="b"/>
        <c:tickLblPos val="nextTo"/>
        <c:crossAx val="181340416"/>
        <c:crosses val="autoZero"/>
        <c:auto val="1"/>
        <c:lblAlgn val="ctr"/>
        <c:lblOffset val="100"/>
      </c:catAx>
      <c:valAx>
        <c:axId val="1813404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133888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9"/>
  <c:chart>
    <c:autoTitleDeleted val="1"/>
    <c:plotArea>
      <c:layout>
        <c:manualLayout>
          <c:layoutTarget val="inner"/>
          <c:xMode val="edge"/>
          <c:yMode val="edge"/>
          <c:x val="0.53002309468822173"/>
          <c:y val="0.25426621160409557"/>
          <c:w val="0.35103926096997717"/>
          <c:h val="0.518771331058020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-6.1355895077185217E-2"/>
                  <c:y val="-1.1921054327805493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1.079847258630981E-2"/>
                  <c:y val="-6.9778202672985942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6.0326651513466209E-2"/>
                  <c:y val="-4.2154139363273238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2.5110136406950471E-2"/>
                  <c:y val="-4.4406383005224934E-3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6.6805928491991226E-2"/>
                  <c:y val="-0.16099201380429659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8.6774316213932043E-2"/>
                  <c:y val="8.3811712405776669E-3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8130487497130993E-2"/>
                  <c:y val="5.9655009569864859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2.8541725799513206E-2"/>
                  <c:y val="-1.4291366146820528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-6.9131418304876919E-3"/>
                  <c:y val="-4.7734700102045342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4.8323829026406522E-2"/>
                  <c:y val="6.8756751607769825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37864.400000000001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119043.3</c:v>
                </c:pt>
                <c:pt idx="5" formatCode="General">
                  <c:v>36217.5</c:v>
                </c:pt>
                <c:pt idx="6" formatCode="General">
                  <c:v>13911.1</c:v>
                </c:pt>
                <c:pt idx="7">
                  <c:v>350</c:v>
                </c:pt>
                <c:pt idx="8">
                  <c:v>5</c:v>
                </c:pt>
                <c:pt idx="9">
                  <c:v>20013.099999999999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8.121112406166936E-2"/>
          <c:y val="7.8029932607035404E-2"/>
          <c:w val="0.32856668676442047"/>
          <c:h val="0.8315371208209813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8"/>
          <c:w val="0.33637400228050229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268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372E-2"/>
                  <c:y val="-0.14846724517006699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28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32489.9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107300.7</c:v>
                </c:pt>
                <c:pt idx="5" formatCode="General">
                  <c:v>33180.5</c:v>
                </c:pt>
                <c:pt idx="6" formatCode="General">
                  <c:v>4618.2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38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0327517720294233"/>
                  <c:y val="0.2431336704407158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6912400314039375"/>
                  <c:y val="0.33454464863479788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5241426570049973"/>
                  <c:y val="0.28282214825519841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0.15457593735316585"/>
                  <c:y val="5.3568789220032678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0929417613436107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1426987256660984E-2"/>
                  <c:y val="5.7880573648123095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896536669370026E-2"/>
                  <c:y val="1.3765993623700333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2.1990042829101247E-2"/>
                  <c:y val="-8.7676161977806241E-3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6.8381302188650045E-2"/>
                  <c:y val="-2.7280965972980204E-2"/>
                </c:manualLayout>
              </c:layout>
              <c:dLblPos val="bestFit"/>
              <c:showVal val="1"/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31662.2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103645.6</c:v>
                </c:pt>
                <c:pt idx="5" formatCode="General">
                  <c:v>31520.6</c:v>
                </c:pt>
                <c:pt idx="6" formatCode="General">
                  <c:v>4688.3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  <c:firstSliceAng val="0"/>
      </c:pieChart>
      <c:spPr>
        <a:noFill/>
        <a:ln w="25783">
          <a:noFill/>
        </a:ln>
      </c:spPr>
    </c:plotArea>
    <c:legend>
      <c:legendPos val="r"/>
      <c:layout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A1EF-72F9-46DD-8366-9D03B787F362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71A-C727-46D0-836A-46B7B903F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68433-4EFD-49BC-A309-213B083A0A14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1378-00D5-4660-88ED-44017728EA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6D35-AA8B-4160-AD98-5136E189C93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E5A4-E8C7-45D7-8E4F-4184C912D2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C4E5-82D7-4A11-9316-CBF0DED55180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2A7E-7E4B-488A-A751-CC3720617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5AF4-823E-4E06-999A-FBC4710EDDBC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2192-79D7-4DF2-810A-23DA6364F1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408D-666B-4230-9D6E-65FFF20ECFCA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8626-96C4-4900-9F85-D44BDBFA0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205-1FA9-49B7-8013-A3250FED0E7F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B37F-DA27-4CFB-94F7-12BF3ABD3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A301-CB50-4ABC-AF82-09F16E6B0AA0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7AA1-B7FF-47B1-9EB4-199141DFFE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E159-DB30-4B85-A655-1F9751C01591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C97F-B827-4BA3-B530-1597920327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621B6-A244-497B-8E9E-D01B3145DEC6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101C-C5F7-4370-977A-C696A6C19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07A8-8F85-4E36-84F0-6D7F200F23CD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F79D-30F5-45D1-BCFC-6FA883A38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7E8C7-C97D-45D7-98D4-D6659C926296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83D062-4D03-4749-BFC5-D8FA327538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bg1"/>
                </a:solidFill>
              </a:rPr>
              <a:t>К решению от 23 декабря 2020 года №22 «О бюджете муниципального образования «</a:t>
            </a:r>
            <a:r>
              <a:rPr lang="ru-RU" altLang="ru-RU" sz="2000" i="1" dirty="0" err="1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>
                <a:solidFill>
                  <a:schemeClr val="bg1"/>
                </a:solidFill>
              </a:rPr>
              <a:t> район» Смоленской области на 2021 год и  на плановый период  2022-2023 годов» (в редакции от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22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.07.2021г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.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№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49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).</a:t>
            </a:r>
            <a:endParaRPr lang="ru-RU" alt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260879,3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167835,7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161776,5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115864,0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53445,4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86205,9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5364,0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Решением </a:t>
            </a:r>
            <a:r>
              <a:rPr lang="ru-RU" sz="1400" dirty="0" err="1">
                <a:solidFill>
                  <a:schemeClr val="bg1"/>
                </a:solidFill>
              </a:rPr>
              <a:t>Угранского</a:t>
            </a:r>
            <a:r>
              <a:rPr lang="ru-RU" sz="1400" dirty="0">
                <a:solidFill>
                  <a:schemeClr val="bg1"/>
                </a:solidFill>
              </a:rPr>
              <a:t> районного Совета депутатов от 06.10.2020 №15 внесены изменения в решение «О бюджете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sz="1400" dirty="0" smtClean="0">
                <a:solidFill>
                  <a:schemeClr val="bg1"/>
                </a:solidFill>
              </a:rPr>
              <a:t>2021 </a:t>
            </a:r>
            <a:r>
              <a:rPr lang="ru-RU" sz="1400" dirty="0">
                <a:solidFill>
                  <a:schemeClr val="bg1"/>
                </a:solidFill>
              </a:rPr>
              <a:t>год и  на плановый период  </a:t>
            </a:r>
            <a:r>
              <a:rPr lang="ru-RU" sz="1400" dirty="0" smtClean="0">
                <a:solidFill>
                  <a:schemeClr val="bg1"/>
                </a:solidFill>
              </a:rPr>
              <a:t>2022-2023 </a:t>
            </a:r>
            <a:r>
              <a:rPr lang="ru-RU" sz="1400" dirty="0">
                <a:solidFill>
                  <a:schemeClr val="bg1"/>
                </a:solidFill>
              </a:rPr>
              <a:t>годов». </a:t>
            </a:r>
          </a:p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 smtClean="0">
                <a:solidFill>
                  <a:schemeClr val="bg1"/>
                </a:solidFill>
              </a:rPr>
              <a:t>соответствии с уведомлениями по расчетам между бюджетами увеличить  доходную часть бюджета на 53298,70981 тыс. руб., в т.ч.: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- </a:t>
            </a:r>
            <a:r>
              <a:rPr lang="ru-RU" sz="1400" dirty="0" smtClean="0">
                <a:solidFill>
                  <a:schemeClr val="bg1"/>
                </a:solidFill>
              </a:rPr>
              <a:t>субсидия на создание и обеспечение функционирования центров образования естественнонаучной и технологической направленности в общеобразовательных организациях – </a:t>
            </a:r>
            <a:r>
              <a:rPr lang="ru-RU" sz="1400" b="1" dirty="0" smtClean="0">
                <a:solidFill>
                  <a:schemeClr val="bg1"/>
                </a:solidFill>
              </a:rPr>
              <a:t>4,57980</a:t>
            </a:r>
            <a:r>
              <a:rPr lang="ru-RU" sz="1400" dirty="0" smtClean="0">
                <a:solidFill>
                  <a:schemeClr val="bg1"/>
                </a:solidFill>
              </a:rPr>
              <a:t>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</a:t>
            </a:r>
            <a:r>
              <a:rPr lang="ru-RU" sz="1400" dirty="0" smtClean="0">
                <a:solidFill>
                  <a:schemeClr val="bg1"/>
                </a:solidFill>
              </a:rPr>
              <a:t>субсидия на оплату коммунальных услуг – </a:t>
            </a:r>
            <a:r>
              <a:rPr lang="ru-RU" sz="1400" b="1" dirty="0" smtClean="0">
                <a:solidFill>
                  <a:schemeClr val="bg1"/>
                </a:solidFill>
              </a:rPr>
              <a:t>7349,8</a:t>
            </a:r>
            <a:r>
              <a:rPr lang="ru-RU" sz="1400" dirty="0" smtClean="0">
                <a:solidFill>
                  <a:schemeClr val="bg1"/>
                </a:solidFill>
              </a:rPr>
              <a:t>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субсидия за счет резервного фонда Администрации Смоленской области – </a:t>
            </a:r>
            <a:r>
              <a:rPr lang="ru-RU" sz="1400" b="1" dirty="0" smtClean="0">
                <a:solidFill>
                  <a:schemeClr val="bg1"/>
                </a:solidFill>
              </a:rPr>
              <a:t>196,5</a:t>
            </a:r>
            <a:r>
              <a:rPr lang="ru-RU" sz="1400" dirty="0" smtClean="0">
                <a:solidFill>
                  <a:schemeClr val="bg1"/>
                </a:solidFill>
              </a:rPr>
              <a:t> тыс. руб., в т.ч.: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на приобретение </a:t>
            </a:r>
            <a:r>
              <a:rPr lang="ru-RU" sz="1400" dirty="0" err="1" smtClean="0">
                <a:solidFill>
                  <a:schemeClr val="bg1"/>
                </a:solidFill>
              </a:rPr>
              <a:t>велопарковки</a:t>
            </a:r>
            <a:r>
              <a:rPr lang="ru-RU" sz="1400" dirty="0" smtClean="0">
                <a:solidFill>
                  <a:schemeClr val="bg1"/>
                </a:solidFill>
              </a:rPr>
              <a:t> для МБОУ «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400" dirty="0" smtClean="0">
                <a:solidFill>
                  <a:schemeClr val="bg1"/>
                </a:solidFill>
              </a:rPr>
              <a:t> средняя школа» - 46,5 тыс. руб.,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на приобретение проектора для МБУК «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</a:rPr>
              <a:t> районный социально-культурный центр» - 120,0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на приобретение ноутбука для 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Угранской</a:t>
            </a:r>
            <a:r>
              <a:rPr lang="ru-RU" sz="1400" dirty="0" smtClean="0">
                <a:solidFill>
                  <a:schemeClr val="bg1"/>
                </a:solidFill>
              </a:rPr>
              <a:t> районной общественной организация ветеранов (пенсионеров) войны, труда, Вооруженных сил и правоохранительных органов 30,0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субвенция на выплату компенсации платы, взимаемой с родителей (законных представителей), за присмотр и уход за детьми в образовательных организациях (за исключением государственных образовательных организаций), реализующих образовательную программу дошкольного образования - </a:t>
            </a:r>
            <a:r>
              <a:rPr lang="ru-RU" sz="1400" b="1" dirty="0" smtClean="0">
                <a:solidFill>
                  <a:schemeClr val="bg1"/>
                </a:solidFill>
              </a:rPr>
              <a:t>58,0</a:t>
            </a:r>
            <a:r>
              <a:rPr lang="ru-RU" sz="1400" dirty="0" smtClean="0">
                <a:solidFill>
                  <a:schemeClr val="bg1"/>
                </a:solidFill>
              </a:rPr>
              <a:t>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-субвенция на выплату денежных средств на содержание ребенка, переданного на воспитание в приемную семью – </a:t>
            </a:r>
            <a:r>
              <a:rPr lang="ru-RU" sz="1400" b="1" dirty="0" smtClean="0">
                <a:solidFill>
                  <a:schemeClr val="bg1"/>
                </a:solidFill>
              </a:rPr>
              <a:t>105,0</a:t>
            </a:r>
            <a:r>
              <a:rPr lang="ru-RU" sz="1400" dirty="0" smtClean="0">
                <a:solidFill>
                  <a:schemeClr val="bg1"/>
                </a:solidFill>
              </a:rPr>
              <a:t>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субвенция на выплату ежемесячных денежных средств на содержание ребенка, находящегося под опекой (попечительством) – </a:t>
            </a:r>
            <a:r>
              <a:rPr lang="ru-RU" sz="1400" b="1" dirty="0" smtClean="0">
                <a:solidFill>
                  <a:schemeClr val="bg1"/>
                </a:solidFill>
              </a:rPr>
              <a:t>258,6</a:t>
            </a:r>
            <a:r>
              <a:rPr lang="ru-RU" sz="1400" dirty="0" smtClean="0">
                <a:solidFill>
                  <a:schemeClr val="bg1"/>
                </a:solidFill>
              </a:rPr>
              <a:t>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-субвенция на осуществление переданных полномочий РФ на государственную регистрацию актов гражданского состояния – </a:t>
            </a:r>
            <a:r>
              <a:rPr lang="ru-RU" sz="1400" b="1" dirty="0" smtClean="0">
                <a:solidFill>
                  <a:schemeClr val="bg1"/>
                </a:solidFill>
              </a:rPr>
              <a:t>43,570</a:t>
            </a:r>
            <a:r>
              <a:rPr lang="ru-RU" sz="1400" dirty="0" smtClean="0">
                <a:solidFill>
                  <a:schemeClr val="bg1"/>
                </a:solidFill>
              </a:rPr>
              <a:t>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Иные межбюджетные трансферты на укрепление материально-технической базы учреждений культуры </a:t>
            </a:r>
            <a:r>
              <a:rPr lang="ru-RU" sz="1400" b="1" dirty="0" smtClean="0">
                <a:solidFill>
                  <a:schemeClr val="bg1"/>
                </a:solidFill>
              </a:rPr>
              <a:t>5122,859 тыс. руб.</a:t>
            </a:r>
            <a:endParaRPr lang="ru-RU" sz="1400" dirty="0" smtClean="0">
              <a:solidFill>
                <a:schemeClr val="bg1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    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Изменения, внесенные в бюджет муниципального образования «</a:t>
            </a:r>
            <a:r>
              <a:rPr lang="ru-RU" sz="2400" b="1" i="1" dirty="0" err="1">
                <a:solidFill>
                  <a:srgbClr val="FF3300"/>
                </a:solidFill>
              </a:rPr>
              <a:t>Угранский</a:t>
            </a:r>
            <a:r>
              <a:rPr lang="ru-RU" sz="2400" b="1" i="1" dirty="0">
                <a:solidFill>
                  <a:srgbClr val="FF3300"/>
                </a:solidFill>
              </a:rPr>
              <a:t> район» Смоленской области на </a:t>
            </a:r>
            <a:r>
              <a:rPr lang="ru-RU" sz="2400" b="1" i="1" dirty="0" smtClean="0">
                <a:solidFill>
                  <a:srgbClr val="FF3300"/>
                </a:solidFill>
              </a:rPr>
              <a:t>2021 </a:t>
            </a:r>
            <a:r>
              <a:rPr lang="ru-RU" sz="2400" b="1" i="1" dirty="0">
                <a:solidFill>
                  <a:srgbClr val="FF3300"/>
                </a:solidFill>
              </a:rPr>
              <a:t>год и на плановый период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и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352425" y="0"/>
            <a:ext cx="8791575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1. МБОУ «</a:t>
            </a:r>
            <a:r>
              <a:rPr lang="ru-RU" sz="1200" b="1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200" b="1" dirty="0" smtClean="0">
                <a:solidFill>
                  <a:schemeClr val="bg1"/>
                </a:solidFill>
              </a:rPr>
              <a:t> средняя школа» 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- </a:t>
            </a:r>
            <a:r>
              <a:rPr lang="ru-RU" sz="1200" dirty="0" err="1" smtClean="0">
                <a:solidFill>
                  <a:schemeClr val="bg1"/>
                </a:solidFill>
              </a:rPr>
              <a:t>софинансирование</a:t>
            </a:r>
            <a:r>
              <a:rPr lang="ru-RU" sz="1200" dirty="0" smtClean="0">
                <a:solidFill>
                  <a:schemeClr val="bg1"/>
                </a:solidFill>
              </a:rPr>
              <a:t> к субсидии на создание и обеспечение функционирования центров образования естественнонаучной и технологической направленностей в общеобразовательных организациях, расположенных в сельской местности и малых городах – 3,68412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</a:t>
            </a:r>
            <a:r>
              <a:rPr lang="ru-RU" sz="1200" dirty="0" err="1" smtClean="0">
                <a:solidFill>
                  <a:schemeClr val="bg1"/>
                </a:solidFill>
              </a:rPr>
              <a:t>софинансирование</a:t>
            </a:r>
            <a:r>
              <a:rPr lang="ru-RU" sz="1200" dirty="0" smtClean="0">
                <a:solidFill>
                  <a:schemeClr val="bg1"/>
                </a:solidFill>
              </a:rPr>
              <a:t> работ по ограждению здания – 277,82156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оплата по контракту на аренду с правом последующего выкупа системы внутреннего и наружного освещения – 543,35735 тыс. руб.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 Знаменская школа</a:t>
            </a:r>
            <a:r>
              <a:rPr lang="ru-RU" sz="1200" dirty="0" smtClean="0">
                <a:solidFill>
                  <a:schemeClr val="bg1"/>
                </a:solidFill>
              </a:rPr>
              <a:t> - </a:t>
            </a:r>
            <a:r>
              <a:rPr lang="ru-RU" sz="1200" dirty="0" err="1" smtClean="0">
                <a:solidFill>
                  <a:schemeClr val="bg1"/>
                </a:solidFill>
              </a:rPr>
              <a:t>софинансирование</a:t>
            </a:r>
            <a:r>
              <a:rPr lang="ru-RU" sz="1200" dirty="0" smtClean="0">
                <a:solidFill>
                  <a:schemeClr val="bg1"/>
                </a:solidFill>
              </a:rPr>
              <a:t> к субсидии на создание и обеспечение функционирования центров образования естественнонаучной и технологической направленности в общеобразовательных организациях – 1,36070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ремонтные работы по укладке брусчатки – 217,410 тыс.руб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dirty="0" smtClean="0">
                <a:solidFill>
                  <a:schemeClr val="bg1"/>
                </a:solidFill>
              </a:rPr>
              <a:t>МБУ ДО </a:t>
            </a:r>
            <a:r>
              <a:rPr lang="ru-RU" sz="1200" b="1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b="1" dirty="0" smtClean="0">
                <a:solidFill>
                  <a:schemeClr val="bg1"/>
                </a:solidFill>
              </a:rPr>
              <a:t> ДДТ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- на реализацию мероприятий «Обеспечение функционирования модели персонифицированного финансирования дополнительного образования детей» - </a:t>
            </a:r>
            <a:r>
              <a:rPr lang="ru-RU" sz="1200" b="1" dirty="0" smtClean="0">
                <a:solidFill>
                  <a:schemeClr val="bg1"/>
                </a:solidFill>
              </a:rPr>
              <a:t>17,148</a:t>
            </a:r>
            <a:r>
              <a:rPr lang="ru-RU" sz="1200" dirty="0" smtClean="0">
                <a:solidFill>
                  <a:schemeClr val="bg1"/>
                </a:solidFill>
              </a:rPr>
              <a:t> тыс. руб.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2. МКОУ «</a:t>
            </a:r>
            <a:r>
              <a:rPr lang="ru-RU" sz="1200" b="1" dirty="0" err="1" smtClean="0">
                <a:solidFill>
                  <a:schemeClr val="bg1"/>
                </a:solidFill>
              </a:rPr>
              <a:t>Вешковская</a:t>
            </a:r>
            <a:r>
              <a:rPr lang="ru-RU" sz="1200" b="1" dirty="0" smtClean="0">
                <a:solidFill>
                  <a:schemeClr val="bg1"/>
                </a:solidFill>
              </a:rPr>
              <a:t> школа» </a:t>
            </a:r>
            <a:r>
              <a:rPr lang="ru-RU" sz="1200" dirty="0" smtClean="0">
                <a:solidFill>
                  <a:schemeClr val="bg1"/>
                </a:solidFill>
              </a:rPr>
              <a:t>на приобретение шин на школьный автобус -15,2 тыс. руб.</a:t>
            </a:r>
          </a:p>
          <a:p>
            <a:r>
              <a:rPr lang="ru-RU" sz="1200" b="1" i="1" u="sng" dirty="0" smtClean="0">
                <a:solidFill>
                  <a:schemeClr val="bg1"/>
                </a:solidFill>
              </a:rPr>
              <a:t>МП "Развитие культуры и туризма в муниципальном образовании "</a:t>
            </a:r>
            <a:r>
              <a:rPr lang="ru-RU" sz="1200" b="1" i="1" u="sng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b="1" i="1" u="sng" dirty="0" smtClean="0">
                <a:solidFill>
                  <a:schemeClr val="bg1"/>
                </a:solidFill>
              </a:rPr>
              <a:t> район" Смоленской области"- 84,68822 тыс. руб</a:t>
            </a:r>
            <a:r>
              <a:rPr lang="ru-RU" sz="1200" b="1" i="1" u="sng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- </a:t>
            </a:r>
            <a:r>
              <a:rPr lang="ru-RU" sz="1200" b="1" dirty="0" smtClean="0">
                <a:solidFill>
                  <a:schemeClr val="bg1"/>
                </a:solidFill>
              </a:rPr>
              <a:t>Отделу культуры и спорта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- содержание стадиона в летний период – 84,68822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МБУК «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dirty="0" smtClean="0">
                <a:solidFill>
                  <a:schemeClr val="bg1"/>
                </a:solidFill>
              </a:rPr>
              <a:t> РСКЦ» (оплата электроэнергии)- 300,0 тыс. руб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i="1" u="sng" dirty="0" smtClean="0">
                <a:solidFill>
                  <a:schemeClr val="bg1"/>
                </a:solidFill>
              </a:rPr>
              <a:t>МП "Управление муниципальными финансами в муниципальном образовании "</a:t>
            </a:r>
            <a:r>
              <a:rPr lang="ru-RU" sz="1200" b="1" i="1" u="sng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b="1" i="1" u="sng" dirty="0" smtClean="0">
                <a:solidFill>
                  <a:schemeClr val="bg1"/>
                </a:solidFill>
              </a:rPr>
              <a:t> район" Смоленской области":3369130,05 тыс. руб</a:t>
            </a:r>
            <a:r>
              <a:rPr lang="ru-RU" sz="1200" b="1" i="1" u="sng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- </a:t>
            </a:r>
            <a:r>
              <a:rPr lang="ru-RU" sz="1200" dirty="0" err="1" smtClean="0">
                <a:solidFill>
                  <a:schemeClr val="bg1"/>
                </a:solidFill>
              </a:rPr>
              <a:t>софинансирование</a:t>
            </a:r>
            <a:r>
              <a:rPr lang="ru-RU" sz="1200" dirty="0" smtClean="0">
                <a:solidFill>
                  <a:schemeClr val="bg1"/>
                </a:solidFill>
              </a:rPr>
              <a:t> приобретение экскаватора – 815,0 тыс.руб.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</a:t>
            </a:r>
            <a:r>
              <a:rPr lang="ru-RU" sz="1200" dirty="0" err="1" smtClean="0">
                <a:solidFill>
                  <a:schemeClr val="bg1"/>
                </a:solidFill>
              </a:rPr>
              <a:t>софинансирование</a:t>
            </a:r>
            <a:r>
              <a:rPr lang="ru-RU" sz="1200" dirty="0" smtClean="0">
                <a:solidFill>
                  <a:schemeClr val="bg1"/>
                </a:solidFill>
              </a:rPr>
              <a:t> общественной территории пл. Ленина –2054,13005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предоставление МБТ 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Угранскому</a:t>
            </a:r>
            <a:r>
              <a:rPr lang="ru-RU" sz="1200" dirty="0" smtClean="0">
                <a:solidFill>
                  <a:schemeClr val="bg1"/>
                </a:solidFill>
              </a:rPr>
              <a:t> с/поселению в связи со снижением поступлением ожидаемых доходов по сравнению с прогнозом поступлений доходов в бюджет поселения -500,00 тыс.руб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dirty="0" smtClean="0">
                <a:solidFill>
                  <a:schemeClr val="bg1"/>
                </a:solidFill>
              </a:rPr>
              <a:t>Администрации </a:t>
            </a:r>
            <a:r>
              <a:rPr lang="ru-RU" sz="1200" b="1" dirty="0" smtClean="0">
                <a:solidFill>
                  <a:schemeClr val="bg1"/>
                </a:solidFill>
              </a:rPr>
              <a:t>МО увеличить ЛБО: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- приобретение Газели – 2420,0 тыс. руб</a:t>
            </a:r>
            <a:r>
              <a:rPr lang="ru-RU" sz="1200" dirty="0" smtClean="0">
                <a:solidFill>
                  <a:schemeClr val="bg1"/>
                </a:solidFill>
              </a:rPr>
              <a:t>. - </a:t>
            </a:r>
            <a:r>
              <a:rPr lang="ru-RU" sz="1200" dirty="0" smtClean="0">
                <a:solidFill>
                  <a:schemeClr val="bg1"/>
                </a:solidFill>
              </a:rPr>
              <a:t>оплата </a:t>
            </a:r>
            <a:r>
              <a:rPr lang="ru-RU" sz="1200" dirty="0" err="1" smtClean="0">
                <a:solidFill>
                  <a:schemeClr val="bg1"/>
                </a:solidFill>
              </a:rPr>
              <a:t>теплоэнергии</a:t>
            </a:r>
            <a:r>
              <a:rPr lang="ru-RU" sz="1200" dirty="0" smtClean="0">
                <a:solidFill>
                  <a:schemeClr val="bg1"/>
                </a:solidFill>
              </a:rPr>
              <a:t> -100,0 тыс. руб.</a:t>
            </a:r>
          </a:p>
          <a:p>
            <a:pPr lvl="0"/>
            <a:r>
              <a:rPr lang="ru-RU" sz="1200" dirty="0" smtClean="0">
                <a:solidFill>
                  <a:schemeClr val="bg1"/>
                </a:solidFill>
              </a:rPr>
              <a:t>За </a:t>
            </a:r>
            <a:r>
              <a:rPr lang="ru-RU" sz="1200" dirty="0" smtClean="0">
                <a:solidFill>
                  <a:schemeClr val="bg1"/>
                </a:solidFill>
              </a:rPr>
              <a:t>счет увеличения плановых показателей доходов от аренды за земельные участки увеличить ЛБО  МБОУ «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200" dirty="0" smtClean="0">
                <a:solidFill>
                  <a:schemeClr val="bg1"/>
                </a:solidFill>
              </a:rPr>
              <a:t> средняя школа» на выполнение работ по ограждению школы в сумме 1210,58364 тыс. руб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ru-RU" sz="1200" dirty="0" smtClean="0">
                <a:solidFill>
                  <a:schemeClr val="bg1"/>
                </a:solidFill>
              </a:rPr>
              <a:t>За счет уменьшения плановых назначений по доходам от продажи  земельных участков в сумме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5121,77192 тыс. руб.: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   Отделу культуры и спорта Администрации МО «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dirty="0" smtClean="0">
                <a:solidFill>
                  <a:schemeClr val="bg1"/>
                </a:solidFill>
              </a:rPr>
              <a:t> район»  на «</a:t>
            </a:r>
            <a:r>
              <a:rPr lang="ru-RU" sz="1200" dirty="0" err="1" smtClean="0">
                <a:solidFill>
                  <a:schemeClr val="bg1"/>
                </a:solidFill>
              </a:rPr>
              <a:t>Всходский</a:t>
            </a:r>
            <a:r>
              <a:rPr lang="ru-RU" sz="1200" dirty="0" smtClean="0">
                <a:solidFill>
                  <a:schemeClr val="bg1"/>
                </a:solidFill>
              </a:rPr>
              <a:t> сельский Дом культуры» в сумме </a:t>
            </a:r>
            <a:r>
              <a:rPr lang="ru-RU" sz="1200" b="1" dirty="0" smtClean="0">
                <a:solidFill>
                  <a:schemeClr val="bg1"/>
                </a:solidFill>
              </a:rPr>
              <a:t>968,913</a:t>
            </a:r>
            <a:r>
              <a:rPr lang="ru-RU" sz="1200" dirty="0" smtClean="0">
                <a:solidFill>
                  <a:schemeClr val="bg1"/>
                </a:solidFill>
              </a:rPr>
              <a:t> тыс. руб. на приобретение одежды сцены, кресел в зрительный зал, </a:t>
            </a:r>
            <a:r>
              <a:rPr lang="ru-RU" sz="1200" dirty="0" err="1" smtClean="0">
                <a:solidFill>
                  <a:schemeClr val="bg1"/>
                </a:solidFill>
              </a:rPr>
              <a:t>звукоусилительной</a:t>
            </a:r>
            <a:r>
              <a:rPr lang="ru-RU" sz="1200" dirty="0" smtClean="0">
                <a:solidFill>
                  <a:schemeClr val="bg1"/>
                </a:solidFill>
              </a:rPr>
              <a:t> аппаратуры, жалюзи, на капитальный ремонт внутренних помещений филиала «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dirty="0" smtClean="0">
                <a:solidFill>
                  <a:schemeClr val="bg1"/>
                </a:solidFill>
              </a:rPr>
              <a:t> центральный Дом культуры» МБУК 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200" dirty="0" smtClean="0">
                <a:solidFill>
                  <a:schemeClr val="bg1"/>
                </a:solidFill>
              </a:rPr>
              <a:t> РСКЦ в сумме </a:t>
            </a:r>
            <a:r>
              <a:rPr lang="ru-RU" sz="1200" b="1" dirty="0" smtClean="0">
                <a:solidFill>
                  <a:schemeClr val="bg1"/>
                </a:solidFill>
              </a:rPr>
              <a:t>4152,85892</a:t>
            </a:r>
            <a:r>
              <a:rPr lang="ru-RU" sz="1200" dirty="0" smtClean="0">
                <a:solidFill>
                  <a:schemeClr val="bg1"/>
                </a:solidFill>
              </a:rPr>
              <a:t> тыс. руб.</a:t>
            </a:r>
          </a:p>
          <a:p>
            <a:pPr lvl="0"/>
            <a:r>
              <a:rPr lang="ru-RU" sz="1200" dirty="0" smtClean="0">
                <a:solidFill>
                  <a:schemeClr val="bg1"/>
                </a:solidFill>
              </a:rPr>
              <a:t>Администрации </a:t>
            </a:r>
            <a:r>
              <a:rPr lang="ru-RU" sz="1200" dirty="0" smtClean="0">
                <a:solidFill>
                  <a:schemeClr val="bg1"/>
                </a:solidFill>
              </a:rPr>
              <a:t>МО увеличить ЛБО за счет поступлений от восстановления кассовых расходов по оплате за электроэнергию - 269,6 тыс. руб. 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Погашение дефицита бюджета – 837,0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Погашение дефицита бюджета – 837,0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дефицита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районного бюджета (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5972,7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5472,7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2021 год и на плановый период 2022 и 2023 годов</a:t>
            </a: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8748712" cy="4427540"/>
        </p:xfrm>
        <a:graphic>
          <a:graphicData uri="http://schemas.openxmlformats.org/drawingml/2006/table">
            <a:tbl>
              <a:tblPr/>
              <a:tblGrid>
                <a:gridCol w="3816350"/>
                <a:gridCol w="1008062"/>
                <a:gridCol w="1152525"/>
                <a:gridCol w="1008063"/>
                <a:gridCol w="863600"/>
                <a:gridCol w="900112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1100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в с.Угра Угранского района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50194,3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12566,3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автодороги  Большевицы-Дубки-Выгорь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автодороги Мытишино-Сергеево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13807,1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и восстановление братской могилы №11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стадиона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44461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26739,0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20616,9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3066,6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2732,0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2021г. – </a:t>
            </a:r>
            <a:r>
              <a:rPr lang="ru-RU" dirty="0" smtClean="0">
                <a:solidFill>
                  <a:schemeClr val="bg1"/>
                </a:solidFill>
              </a:rPr>
              <a:t>3218,8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317009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</a:t>
            </a:r>
            <a:r>
              <a:rPr lang="ru-RU" sz="1600" dirty="0" smtClean="0">
                <a:solidFill>
                  <a:schemeClr val="bg1"/>
                </a:solidFill>
              </a:rPr>
              <a:t>–2819,7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64307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17,2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677656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3059112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3" y="3387726"/>
            <a:ext cx="45719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429256" y="3387724"/>
            <a:ext cx="357190" cy="32861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13,3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071934" y="3400428"/>
            <a:ext cx="168597" cy="31591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</a:t>
            </a:r>
            <a:r>
              <a:rPr lang="ru-RU" sz="1600" dirty="0" smtClean="0">
                <a:solidFill>
                  <a:schemeClr val="bg1"/>
                </a:solidFill>
              </a:rPr>
              <a:t>–368,6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4" y="3303181"/>
            <a:ext cx="1630385" cy="36314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260879,3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</a:t>
            </a:r>
            <a:r>
              <a:rPr lang="ru-RU" sz="1400" dirty="0" smtClean="0">
                <a:solidFill>
                  <a:schemeClr val="bg1"/>
                </a:solidFill>
              </a:rPr>
              <a:t>167835,7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161776,5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115864,0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–86205,9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5364,0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–53445,4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</a:t>
            </a:r>
            <a:r>
              <a:rPr lang="ru-RU" sz="1400" dirty="0" smtClean="0">
                <a:solidFill>
                  <a:schemeClr val="bg1"/>
                </a:solidFill>
              </a:rPr>
              <a:t>–649,8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647,4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290837,0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296809,7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5972,7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34970,2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2914,2 </a:t>
            </a:r>
            <a:r>
              <a:rPr lang="ru-RU" sz="2000" dirty="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17806,1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79458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125436,1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40379,5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284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25323,5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530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2884" name="Picture 5" descr="xQlFpB9Yi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 descr="njtVixw0OX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7" descr="jRfPYiQMUy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290837,0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29957,8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260879,3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42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40641,0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41329,8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131379,7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43046,9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14774,6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437,7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24828,1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0" y="500042"/>
          <a:ext cx="8929688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12048</TotalTime>
  <Words>6597</Words>
  <Application>Microsoft Office PowerPoint</Application>
  <PresentationFormat>Экран (4:3)</PresentationFormat>
  <Paragraphs>1002</Paragraphs>
  <Slides>74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80" baseType="lpstr">
      <vt:lpstr>Mylar</vt:lpstr>
      <vt:lpstr>1_Mylar</vt:lpstr>
      <vt:lpstr>2_Mylar</vt:lpstr>
      <vt:lpstr>3_Mylar</vt:lpstr>
      <vt:lpstr>4_Mylar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Источники финансирования дефицита районного бюджета (тыс.руб).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40</vt:lpstr>
      <vt:lpstr>Слайд 41</vt:lpstr>
      <vt:lpstr>Основные характеристики  районного  бюджета на   2021 и плановый период 2022 и 2023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2021 год и плановый период 2022 и 2023 г (в тыс.руб.)</vt:lpstr>
      <vt:lpstr>Слайд 47</vt:lpstr>
      <vt:lpstr>Слайд 48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63</vt:lpstr>
      <vt:lpstr>Слайд 64</vt:lpstr>
      <vt:lpstr>Слайд 65</vt:lpstr>
      <vt:lpstr>Слайд 66</vt:lpstr>
      <vt:lpstr>Слайд 67</vt:lpstr>
      <vt:lpstr>Слайд 68</vt:lpstr>
      <vt:lpstr>Распределение  бюджетных ассигнований по разделам расходов  на 2021 и плановый период 2022 и 2023 год (тыс. руб.)</vt:lpstr>
      <vt:lpstr>Слайд 70</vt:lpstr>
      <vt:lpstr>Слайд 71</vt:lpstr>
      <vt:lpstr>Слайд 72</vt:lpstr>
      <vt:lpstr>Контактная информация</vt:lpstr>
      <vt:lpstr>Слайд 74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386</cp:revision>
  <dcterms:created xsi:type="dcterms:W3CDTF">2013-12-02T14:04:15Z</dcterms:created>
  <dcterms:modified xsi:type="dcterms:W3CDTF">2021-07-26T13:45:43Z</dcterms:modified>
</cp:coreProperties>
</file>