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0" r:id="rId3"/>
    <p:sldMasterId id="2147484662" r:id="rId4"/>
  </p:sldMasterIdLst>
  <p:notesMasterIdLst>
    <p:notesMasterId r:id="rId78"/>
  </p:notesMasterIdLst>
  <p:sldIdLst>
    <p:sldId id="256" r:id="rId5"/>
    <p:sldId id="340" r:id="rId6"/>
    <p:sldId id="336" r:id="rId7"/>
    <p:sldId id="313" r:id="rId8"/>
    <p:sldId id="257" r:id="rId9"/>
    <p:sldId id="316" r:id="rId10"/>
    <p:sldId id="341" r:id="rId11"/>
    <p:sldId id="319" r:id="rId12"/>
    <p:sldId id="320" r:id="rId13"/>
    <p:sldId id="342" r:id="rId14"/>
    <p:sldId id="343" r:id="rId15"/>
    <p:sldId id="321" r:id="rId16"/>
    <p:sldId id="322" r:id="rId17"/>
    <p:sldId id="344" r:id="rId18"/>
    <p:sldId id="323" r:id="rId19"/>
    <p:sldId id="337" r:id="rId20"/>
    <p:sldId id="324" r:id="rId21"/>
    <p:sldId id="346" r:id="rId22"/>
    <p:sldId id="373" r:id="rId23"/>
    <p:sldId id="274" r:id="rId24"/>
    <p:sldId id="327" r:id="rId25"/>
    <p:sldId id="328" r:id="rId26"/>
    <p:sldId id="345" r:id="rId27"/>
    <p:sldId id="338" r:id="rId28"/>
    <p:sldId id="330" r:id="rId29"/>
    <p:sldId id="331" r:id="rId30"/>
    <p:sldId id="332" r:id="rId31"/>
    <p:sldId id="333" r:id="rId32"/>
    <p:sldId id="339" r:id="rId33"/>
    <p:sldId id="314" r:id="rId34"/>
    <p:sldId id="315" r:id="rId35"/>
    <p:sldId id="266" r:id="rId36"/>
    <p:sldId id="290" r:id="rId37"/>
    <p:sldId id="291" r:id="rId38"/>
    <p:sldId id="302" r:id="rId39"/>
    <p:sldId id="350" r:id="rId40"/>
    <p:sldId id="351" r:id="rId41"/>
    <p:sldId id="268" r:id="rId42"/>
    <p:sldId id="272" r:id="rId43"/>
    <p:sldId id="261" r:id="rId44"/>
    <p:sldId id="299" r:id="rId45"/>
    <p:sldId id="352" r:id="rId46"/>
    <p:sldId id="263" r:id="rId47"/>
    <p:sldId id="367" r:id="rId48"/>
    <p:sldId id="368" r:id="rId49"/>
    <p:sldId id="369" r:id="rId50"/>
    <p:sldId id="294" r:id="rId51"/>
    <p:sldId id="355" r:id="rId52"/>
    <p:sldId id="356" r:id="rId53"/>
    <p:sldId id="296" r:id="rId54"/>
    <p:sldId id="357" r:id="rId55"/>
    <p:sldId id="358" r:id="rId56"/>
    <p:sldId id="295" r:id="rId57"/>
    <p:sldId id="359" r:id="rId58"/>
    <p:sldId id="360" r:id="rId59"/>
    <p:sldId id="297" r:id="rId60"/>
    <p:sldId id="361" r:id="rId61"/>
    <p:sldId id="362" r:id="rId62"/>
    <p:sldId id="363" r:id="rId63"/>
    <p:sldId id="298" r:id="rId64"/>
    <p:sldId id="364" r:id="rId65"/>
    <p:sldId id="365" r:id="rId66"/>
    <p:sldId id="366" r:id="rId67"/>
    <p:sldId id="370" r:id="rId68"/>
    <p:sldId id="371" r:id="rId69"/>
    <p:sldId id="372" r:id="rId70"/>
    <p:sldId id="347" r:id="rId71"/>
    <p:sldId id="273" r:id="rId72"/>
    <p:sldId id="349" r:id="rId73"/>
    <p:sldId id="353" r:id="rId74"/>
    <p:sldId id="354" r:id="rId75"/>
    <p:sldId id="348" r:id="rId76"/>
    <p:sldId id="278" r:id="rId77"/>
  </p:sldIdLst>
  <p:sldSz cx="9144000" cy="6858000" type="screen4x3"/>
  <p:notesSz cx="6858000" cy="9144000"/>
  <p:custShowLst>
    <p:custShow name="Произвольный показ 1" id="0">
      <p:sldLst>
        <p:sld r:id="rId5"/>
        <p:sld r:id="rId9"/>
        <p:sld r:id="rId44"/>
        <p:sld r:id="rId47"/>
        <p:sld r:id="rId36"/>
        <p:sld r:id="rId42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  <p:clrMru>
    <a:srgbClr val="FF3399"/>
    <a:srgbClr val="FFFF00"/>
    <a:srgbClr val="E185D6"/>
    <a:srgbClr val="CC66FF"/>
    <a:srgbClr val="FF33CC"/>
    <a:srgbClr val="0000FF"/>
    <a:srgbClr val="CC00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3" autoAdjust="0"/>
    <p:restoredTop sz="95439" autoAdjust="0"/>
  </p:normalViewPr>
  <p:slideViewPr>
    <p:cSldViewPr snapToObjects="1">
      <p:cViewPr varScale="1">
        <p:scale>
          <a:sx n="71" d="100"/>
          <a:sy n="71" d="100"/>
        </p:scale>
        <p:origin x="-5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5619" custLinFactNeighborY="20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9016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-2035" custLinFactNeighborY="11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69D7802-7C47-40AC-848D-C41A88BC61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A4CE15-850A-4763-B72B-47B08B780BF0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2466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2467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2C57FB-BDD8-4B7A-BFB1-8770DFBFD1D4}" type="slidenum">
              <a:rPr lang="ru-RU" altLang="ru-RU" smtClean="0">
                <a:latin typeface="Calibri" pitchFamily="34" charset="0"/>
              </a:rPr>
              <a:pPr/>
              <a:t>21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9D8E10-A0E8-4EDD-A0BB-BBFFE4B7C16F}" type="slidenum">
              <a:rPr lang="ru-RU" altLang="ru-RU" smtClean="0"/>
              <a:pPr/>
              <a:t>38</a:t>
            </a:fld>
            <a:endParaRPr lang="ru-RU" altLang="ru-RU" smtClean="0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C93F0-1B5F-4FC6-BBCF-3F3FF5D600D6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F3606-53B3-4F6E-96AF-14222000D1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91803-47CD-49E6-8DD1-936DD5230400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10DC2-DDA2-4C64-8793-43DD0296FE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8DF7F-7021-4B0F-866C-EEF672376B24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F60D7-224E-4B29-A1CB-F54B0D7D56A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DC7AD-EA0E-461C-8AEF-A37F9BC3DA71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9403C-0BFF-4DFF-A270-47882F8941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FCDBE-A447-4803-B35D-C879090AC719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E5147-F487-46D1-84AC-289D27DB8D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EEDC9-A825-4D9E-A50A-67AB7D995EB1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C72E4-8A5F-4A30-8830-554667627B7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63B09-897F-4DD3-AFEC-1FCB50109118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DCB05-FCB3-4424-8800-62ED7EB2F2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5C79A-2388-44FA-BF4C-13D6E65DCF5C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5C96F-2A37-4D98-B35C-6127D67DCB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F1CD5-EA0A-4DFF-8EF3-F00C959B753B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11E53-CE7B-40D5-ACA7-20C55FD9CB6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22DED-A3D1-4815-89FE-468075C0853C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258BA-8028-43BA-8934-0DDAC6B1D4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E7217-8ABD-47B1-8795-DA8F0D14555D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7D6A7-56E0-436B-9114-399C1E958D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91DC9-2B5C-4E00-AFD2-D6482DDDBD8B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38EC4-853B-49CE-8040-336CEFA669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8F872-DA21-49E0-97CA-037CE62C0B9A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FF1E0-6564-414A-8336-BCD2838A1A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0F118-D76A-4A2E-B3D6-F8C57F8928E1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8AD06-DB14-48E2-8071-A9FCF7FA32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5A632-5ACB-41C3-8165-6B1E3F58FB6D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C3BBE-FD1C-48A0-853F-41046A8669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70DEE-E25F-4A91-BF7F-A2225C8C50BA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877A3-0404-4159-8D78-FF5459F572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C414A-0073-49E0-900A-70F6685A6F7D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CA5E2-AC03-48E7-9553-88AA94C8FB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E4114-54A5-405A-BA8D-CA1F2F281D02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C8E4F-0FD7-4B58-8A26-E72E2F80F9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BB87D-1E9C-4D7B-A06E-60B114698248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A35D1-B50D-4950-A2AE-7A49994A74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14DF9-2033-4165-8CBF-A1CC7584D4C7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3C56C-9B86-4D35-BEB2-1D40733F93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6BC57-384D-453F-B01E-7ECFA289ECBC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FCA52-655B-4166-9EE0-4BE745B7B1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4DB8F-A9DC-4EA0-83DB-09910695D256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C325C-DA79-4283-9C79-3A235FBF7B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43C7F-4ABC-412F-8140-A84E645493B8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6CBE8-A2DD-4CED-BF15-6FFC00EDB2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670EB-AF63-4180-86A3-B4D5E9069D1D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E3983-FBD3-42CB-A189-7C3725A136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CF6AB-843C-4B1F-B5E9-66573A41BAA8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1B891-4B2C-4133-AA04-34575A2A4E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5F18F-1996-44C1-BB55-C9D2F7A09CE6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75F5B-B07C-4CF4-80CF-371DFE7DDC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FF2DE-3EE4-4F9B-AA8D-206C7FF4B519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130AE-E73A-44A7-BFC4-5FBFEA4EC6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47F52-B8CD-4CFF-9735-21A46DF9C8F0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42617-0D99-4D73-89D8-9C22B2CB5E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44383-1C3F-4597-91FC-7B1292431E59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7F82F-D13F-4B4C-B584-D522A77FBD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9C101-06E8-4007-A947-29AD985ABF44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82E86-491B-4D1B-889D-08CB2264F9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41EA2-E399-476F-A6CA-BADBF602DAE9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1D8D8-84AE-4C9F-88E4-E34BAEF7B3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85836-60F2-4ACE-8C98-8B23535574C8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2FDDF-39AE-44B7-9AFB-CD601D357B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54E08-9551-4140-AE1E-F2A518BBCC7E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48B01-542A-4B5E-9C6F-8B4C496C381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5D630-2586-47C7-A32C-5C94FDC5B028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AE2BB-77B8-42EA-A0C3-6CF01091DF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F31BC-7D50-41F7-9A32-0832C964BFEE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48626-34A2-474C-B2C6-8B3DF99693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F58F5-435F-40C4-AB65-BC9FD66E3A65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3C1FB-6603-4D93-8FF3-F7F9910473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5F748-D7E9-45BF-980E-4DD959187BA7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1B14B-AF31-4344-B762-9EB336C8440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87B00-5A2E-4DB3-80A7-1A020C24006A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C7B5C-4168-42A7-BDAE-E8E23B8BD5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601A2-DE49-4837-829A-ACB3B896E96B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E7D00-FBBA-452F-819C-8ED5E81BB6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1E14E-6B37-42E9-8444-C443FB3F021B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70F67-BFAF-49CC-A3B1-2D94289D3F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70EBD-F2BD-489A-8A02-2446AA6EB847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F9930-B676-4059-8390-0CFBD58FC6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BDE94-EE2E-4E9A-AE4E-6623C5FA3D82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B819E-5951-44EA-B19C-1C20606100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25493-21FF-4CC5-B474-EBFEF07B22B8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10068-18DD-408A-88B6-ABA2341AE0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9382E-4F8F-4E10-944A-20782CCC45E5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347D4-4E0D-4078-AD42-4857E3BE70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CFEADA7-4155-422E-B045-F120B816F643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EF9E590-D335-4503-938D-98EAD52EA8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696" r:id="rId1"/>
    <p:sldLayoutId id="2147484697" r:id="rId2"/>
    <p:sldLayoutId id="2147484698" r:id="rId3"/>
    <p:sldLayoutId id="2147484699" r:id="rId4"/>
    <p:sldLayoutId id="2147484700" r:id="rId5"/>
    <p:sldLayoutId id="2147484701" r:id="rId6"/>
    <p:sldLayoutId id="2147484702" r:id="rId7"/>
    <p:sldLayoutId id="2147484703" r:id="rId8"/>
    <p:sldLayoutId id="2147484704" r:id="rId9"/>
    <p:sldLayoutId id="2147484705" r:id="rId10"/>
    <p:sldLayoutId id="2147484706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DD1FF42-CD47-4E33-B51B-A29075F44A2F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1952BF2-6B1C-4FD8-AFA3-652EBBC511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73" r:id="rId1"/>
    <p:sldLayoutId id="2147484672" r:id="rId2"/>
    <p:sldLayoutId id="2147484671" r:id="rId3"/>
    <p:sldLayoutId id="2147484670" r:id="rId4"/>
    <p:sldLayoutId id="2147484669" r:id="rId5"/>
    <p:sldLayoutId id="2147484668" r:id="rId6"/>
    <p:sldLayoutId id="2147484667" r:id="rId7"/>
    <p:sldLayoutId id="2147484666" r:id="rId8"/>
    <p:sldLayoutId id="2147484665" r:id="rId9"/>
    <p:sldLayoutId id="2147484664" r:id="rId10"/>
    <p:sldLayoutId id="2147484663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03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5120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B9FD58E-0A53-488B-833F-CF216F809937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AACC5DF-333E-410E-9DD2-69B8B7A2B8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4" r:id="rId1"/>
    <p:sldLayoutId id="2147484683" r:id="rId2"/>
    <p:sldLayoutId id="2147484682" r:id="rId3"/>
    <p:sldLayoutId id="2147484681" r:id="rId4"/>
    <p:sldLayoutId id="2147484680" r:id="rId5"/>
    <p:sldLayoutId id="2147484679" r:id="rId6"/>
    <p:sldLayoutId id="2147484678" r:id="rId7"/>
    <p:sldLayoutId id="2147484677" r:id="rId8"/>
    <p:sldLayoutId id="2147484676" r:id="rId9"/>
    <p:sldLayoutId id="2147484675" r:id="rId10"/>
    <p:sldLayoutId id="214748467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4147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414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4BA4B9C-4E82-4B48-8BA5-0F614A4D2289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680ED3A-F003-4502-BC76-5F574F7487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5" r:id="rId1"/>
    <p:sldLayoutId id="2147484686" r:id="rId2"/>
    <p:sldLayoutId id="2147484687" r:id="rId3"/>
    <p:sldLayoutId id="2147484688" r:id="rId4"/>
    <p:sldLayoutId id="2147484689" r:id="rId5"/>
    <p:sldLayoutId id="2147484690" r:id="rId6"/>
    <p:sldLayoutId id="2147484691" r:id="rId7"/>
    <p:sldLayoutId id="2147484692" r:id="rId8"/>
    <p:sldLayoutId id="2147484693" r:id="rId9"/>
    <p:sldLayoutId id="2147484694" r:id="rId10"/>
    <p:sldLayoutId id="2147484695" r:id="rId11"/>
  </p:sldLayoutIdLst>
  <p:txStyles>
    <p:titleStyle>
      <a:lvl1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fontAlgn="base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850" y="2581275"/>
            <a:ext cx="8820150" cy="1511300"/>
          </a:xfrm>
        </p:spPr>
        <p:txBody>
          <a:bodyPr/>
          <a:lstStyle/>
          <a:p>
            <a:pPr algn="ctr" eaLnBrk="1" hangingPunct="1"/>
            <a:r>
              <a:rPr lang="ru-RU" sz="3800" b="1" i="1" smtClean="0">
                <a:cs typeface="Tunga" pitchFamily="34" charset="0"/>
              </a:rPr>
              <a:t>                    </a:t>
            </a:r>
            <a:br>
              <a:rPr lang="ru-RU" sz="3800" b="1" i="1" smtClean="0">
                <a:cs typeface="Tunga" pitchFamily="34" charset="0"/>
              </a:rPr>
            </a:br>
            <a:r>
              <a:rPr lang="ru-RU" sz="3800" b="1" i="1" smtClean="0">
                <a:cs typeface="Tunga" pitchFamily="34" charset="0"/>
              </a:rPr>
              <a:t>                              </a:t>
            </a:r>
            <a:r>
              <a:rPr lang="ru-RU" sz="2200" b="1" i="1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« УГРАНСКИЙ РАЙОН»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СМОЛЕНСКОЙ ОБЛАСТИ</a:t>
            </a:r>
            <a:r>
              <a:rPr lang="ru-RU" sz="3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90513" y="4652963"/>
            <a:ext cx="6802437" cy="12414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решению от 25 декабря 2019 года №103 «О бюджете муниципального образования «Угранский район» Смоленской области на 2020 год и  на плановый период  2021-2022 годов». ( в редакции от 29.07.2020г №26) </a:t>
            </a:r>
          </a:p>
        </p:txBody>
      </p:sp>
      <p:sp>
        <p:nvSpPr>
          <p:cNvPr id="38915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38916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38917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</a:rPr>
              <a:t>Бюджет для граждан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«Угранский район» Смоленской области из областного бюджета (тыс.руб)</a:t>
            </a:r>
          </a:p>
        </p:txBody>
      </p:sp>
      <p:graphicFrame>
        <p:nvGraphicFramePr>
          <p:cNvPr id="49199" name="Group 47"/>
          <p:cNvGraphicFramePr>
            <a:graphicFrameLocks noGrp="1"/>
          </p:cNvGraphicFramePr>
          <p:nvPr>
            <p:ph idx="4294967295"/>
          </p:nvPr>
        </p:nvGraphicFramePr>
        <p:xfrm>
          <a:off x="250825" y="1125538"/>
          <a:ext cx="7026275" cy="5327650"/>
        </p:xfrm>
        <a:graphic>
          <a:graphicData uri="http://schemas.openxmlformats.org/drawingml/2006/table">
            <a:tbl>
              <a:tblPr/>
              <a:tblGrid>
                <a:gridCol w="2178050"/>
                <a:gridCol w="1614488"/>
                <a:gridCol w="1617662"/>
                <a:gridCol w="1616075"/>
              </a:tblGrid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254666,5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169007,3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174877,8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116189,0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84199,0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84969,0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60394,0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78022,9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84746,5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89844,7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pPr algn="ctr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25602" name="Объект 3"/>
          <p:cNvGraphicFramePr>
            <a:graphicFrameLocks noGrp="1"/>
          </p:cNvGraphicFramePr>
          <p:nvPr>
            <p:ph idx="4294967295"/>
          </p:nvPr>
        </p:nvGraphicFramePr>
        <p:xfrm>
          <a:off x="712788" y="1341438"/>
          <a:ext cx="7896225" cy="5299075"/>
        </p:xfrm>
        <a:graphic>
          <a:graphicData uri="http://schemas.openxmlformats.org/presentationml/2006/ole">
            <p:oleObj spid="_x0000_s25602" name="Лист" r:id="rId3" imgW="8686918" imgH="5829216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</a:rPr>
              <a:t>Налоговые доходы 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632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>
                <a:solidFill>
                  <a:schemeClr val="bg1"/>
                </a:solidFill>
              </a:rPr>
              <a:t>Сведения о налоговых льготах: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Налоговые льготы на уровне бюджета муниципального района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 не предоставлялись</a:t>
            </a:r>
          </a:p>
          <a:p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5538"/>
            <a:ext cx="8893175" cy="2219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«Альтаир» - Основным видом деятельности является «Торговля оптовая за вознаграждение или на договорной основе. Организация зарегистрирована в 2005 году . (4,3%);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4694238"/>
            <a:ext cx="297973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384550"/>
            <a:ext cx="27368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4975" y="4752975"/>
            <a:ext cx="61690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Неналоговые доходы</a:t>
            </a:r>
          </a:p>
        </p:txBody>
      </p:sp>
      <p:sp>
        <p:nvSpPr>
          <p:cNvPr id="55298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846138"/>
            <a:ext cx="5456238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563938" y="2924175"/>
            <a:ext cx="2879725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8125" y="2900363"/>
            <a:ext cx="2411413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лиц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7788" y="5732463"/>
            <a:ext cx="2232025" cy="72072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96850" y="539750"/>
            <a:ext cx="3240088" cy="206057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96850" y="2924175"/>
            <a:ext cx="3367088" cy="312102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4175"/>
            <a:ext cx="38052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по долговым обязательствам муниципального образования «Угранский район»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2021 года – 1521,7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2022 года – 3081,7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2023 года – 4671,3 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475" y="3313113"/>
            <a:ext cx="5724525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муниципального долга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год – 1521,7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1560,0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2022 год – 1589,6 тыс.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5445125"/>
            <a:ext cx="5029200" cy="129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расходов районного бюджета на обслуживание муниципального долга: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2019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год – 5,0 тыс. рублей</a:t>
            </a:r>
          </a:p>
        </p:txBody>
      </p:sp>
      <p:pic>
        <p:nvPicPr>
          <p:cNvPr id="573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611188" y="142875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</a:rPr>
              <a:t>Муниципальный долг в динамике</a:t>
            </a:r>
          </a:p>
          <a:p>
            <a:r>
              <a:rPr lang="ru-RU" b="1" i="1">
                <a:solidFill>
                  <a:srgbClr val="FF0000"/>
                </a:solidFill>
              </a:rPr>
              <a:t>Динамика объема муниципального долга МО «Угранский район» Смоленской области                                                                                                         (в рублях)</a:t>
            </a:r>
          </a:p>
        </p:txBody>
      </p:sp>
      <p:graphicFrame>
        <p:nvGraphicFramePr>
          <p:cNvPr id="32770" name="Диаграмма 3"/>
          <p:cNvGraphicFramePr>
            <a:graphicFrameLocks/>
          </p:cNvGraphicFramePr>
          <p:nvPr/>
        </p:nvGraphicFramePr>
        <p:xfrm>
          <a:off x="1208088" y="1362075"/>
          <a:ext cx="6662737" cy="4005263"/>
        </p:xfrm>
        <a:graphic>
          <a:graphicData uri="http://schemas.openxmlformats.org/presentationml/2006/ole">
            <p:oleObj spid="_x0000_s32770" name="Лист" r:id="rId3" imgW="8696375" imgH="3638435" progId="Excel.Sheet.8">
              <p:embed/>
            </p:oleObj>
          </a:graphicData>
        </a:graphic>
      </p:graphicFrame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582613" y="5449888"/>
            <a:ext cx="80930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Источники погашения муниципального долга собственные средства</a:t>
            </a:r>
          </a:p>
          <a:p>
            <a:r>
              <a:rPr lang="ru-RU" sz="1400" i="1">
                <a:solidFill>
                  <a:schemeClr val="bg1"/>
                </a:solidFill>
              </a:rPr>
              <a:t>В соответствии с Бюджетным кодексом РФ объем расходов на обслуживание долга не должен превышать 15% от объема расходов бюджета МО «Угранский район» Смоленской области, за исключением объема расходов, осуществляемых за счет субвенций, предоставляемых из областного бюджета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7"/>
          <p:cNvSpPr txBox="1">
            <a:spLocks noChangeAspect="1" noChangeArrowheads="1"/>
          </p:cNvSpPr>
          <p:nvPr/>
        </p:nvSpPr>
        <p:spPr bwMode="auto">
          <a:xfrm>
            <a:off x="101600" y="1463675"/>
            <a:ext cx="9042400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defTabSz="914400">
              <a:spcBef>
                <a:spcPct val="50000"/>
              </a:spcBef>
              <a:buFontTx/>
              <a:buAutoNum type="arabicPeriod"/>
            </a:pPr>
            <a:r>
              <a:rPr lang="ru-RU" sz="1400" b="1">
                <a:solidFill>
                  <a:srgbClr val="000000"/>
                </a:solidFill>
              </a:rPr>
              <a:t>В соответствии с уведомлениями по расчетам между бюджетами увеличить  доходную часть бюджета на: </a:t>
            </a:r>
            <a:endParaRPr lang="ru-RU" sz="1400">
              <a:solidFill>
                <a:srgbClr val="000000"/>
              </a:solidFill>
            </a:endParaRPr>
          </a:p>
          <a:p>
            <a:pPr marL="342900" indent="-342900" algn="just" defTabSz="914400"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- Субвенция на осуществление переданных полномочий Российской Федерации на государственную регистрацию актов гражданского состояния – 1,650 тыс. руб.</a:t>
            </a:r>
          </a:p>
          <a:p>
            <a:pPr marL="342900" indent="-342900" algn="just" defTabSz="914400"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- Субсидия по реализации проекта по благоустройству сельских территорий  «Сохранение и восстановление братской могилы № 11 (памятник неизвестному солдату) и прилегающей территории в с. Угра» 1592,927 тыс. руб.</a:t>
            </a:r>
          </a:p>
          <a:p>
            <a:pPr marL="342900" indent="-342900" algn="just" defTabSz="914400"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2.  За счет увеличения плановых назначений по доходам от компенсации затрат бюджетов муниципальных районов в сумме 122,5 тыс. руб. увеличить ЛБО Администрации МО на расходы по оплате электроэнергии </a:t>
            </a:r>
            <a:endParaRPr lang="ru-RU" sz="1400" b="1">
              <a:solidFill>
                <a:srgbClr val="000000"/>
              </a:solidFill>
            </a:endParaRPr>
          </a:p>
          <a:p>
            <a:pPr marL="342900" indent="-342900" defTabSz="914400">
              <a:spcBef>
                <a:spcPct val="50000"/>
              </a:spcBef>
            </a:pPr>
            <a:r>
              <a:rPr lang="ru-RU" sz="1400" b="1">
                <a:solidFill>
                  <a:srgbClr val="000000"/>
                </a:solidFill>
              </a:rPr>
              <a:t>ИТОГО ДОХОДОВ –1717,077 тыс. руб.</a:t>
            </a:r>
          </a:p>
          <a:p>
            <a:pPr marL="342900" indent="-342900" algn="just" defTabSz="914400"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За счет свободных остатков, сложившихся на едином счете по учету средств бюджета на 01.01.2020г.  увеличить </a:t>
            </a:r>
          </a:p>
          <a:p>
            <a:pPr marL="342900" indent="-342900" algn="just" defTabSz="914400"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ЛБО:</a:t>
            </a:r>
          </a:p>
          <a:p>
            <a:pPr marL="342900" indent="-342900" algn="just" defTabSz="914400">
              <a:spcBef>
                <a:spcPct val="50000"/>
              </a:spcBef>
              <a:buFontTx/>
              <a:buChar char="-"/>
            </a:pPr>
            <a:r>
              <a:rPr lang="ru-RU" sz="1400">
                <a:solidFill>
                  <a:srgbClr val="000000"/>
                </a:solidFill>
              </a:rPr>
              <a:t>на предоставление МБТ Угранскому с/п  на ч/о по благоустройству контейнерных площадок для ТКО – 214,9 тыс.руб.</a:t>
            </a:r>
          </a:p>
          <a:p>
            <a:pPr marL="342900" indent="-342900" algn="just" defTabSz="914400">
              <a:spcBef>
                <a:spcPct val="50000"/>
              </a:spcBef>
              <a:buFontTx/>
              <a:buChar char="-"/>
            </a:pPr>
            <a:r>
              <a:rPr lang="ru-RU" sz="1400">
                <a:solidFill>
                  <a:srgbClr val="000000"/>
                </a:solidFill>
              </a:rPr>
              <a:t>погашение дефицита бюджета – 421,7 тыс.руб.</a:t>
            </a:r>
          </a:p>
          <a:p>
            <a:pPr marL="342900" indent="-342900" defTabSz="914400">
              <a:lnSpc>
                <a:spcPct val="80000"/>
              </a:lnSpc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Дефицит бюджета муниципального образования «Угранский район» Смоленской области на 2020 год составил 6321,1 тыс.руб.</a:t>
            </a:r>
          </a:p>
          <a:p>
            <a:pPr marL="342900" indent="-342900" algn="just" defTabSz="914400">
              <a:spcBef>
                <a:spcPct val="50000"/>
              </a:spcBef>
            </a:pPr>
            <a:endParaRPr lang="ru-RU" sz="1400">
              <a:solidFill>
                <a:srgbClr val="000000"/>
              </a:solidFill>
            </a:endParaRPr>
          </a:p>
        </p:txBody>
      </p:sp>
      <p:sp>
        <p:nvSpPr>
          <p:cNvPr id="135171" name="Text Box 11"/>
          <p:cNvSpPr txBox="1">
            <a:spLocks noChangeArrowheads="1"/>
          </p:cNvSpPr>
          <p:nvPr/>
        </p:nvSpPr>
        <p:spPr bwMode="auto">
          <a:xfrm>
            <a:off x="101600" y="276225"/>
            <a:ext cx="87915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Изменения, внесенные в бюджет муниципального образования «Угранский район» Смоленской области на 2020 год и на плановый период 2021 и 2022 годов.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chemeClr val="bg1"/>
                </a:solidFill>
              </a:rPr>
              <a:t>Уважаемые жители Угранского района!</a:t>
            </a:r>
            <a:endParaRPr lang="en-US" sz="1600" b="1" i="1">
              <a:solidFill>
                <a:schemeClr val="bg1"/>
              </a:solidFill>
            </a:endParaRPr>
          </a:p>
          <a:p>
            <a:pPr algn="ctr"/>
            <a:r>
              <a:rPr lang="ru-RU" sz="1600" i="1">
                <a:solidFill>
                  <a:schemeClr val="bg1"/>
                </a:solidFill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«Угранский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40964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  районного бюджета (тыс.руб).</a:t>
            </a:r>
            <a:endParaRPr lang="ru-RU" sz="48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0456" name="Group 40"/>
          <p:cNvGraphicFramePr>
            <a:graphicFrameLocks noGrp="1"/>
          </p:cNvGraphicFramePr>
          <p:nvPr/>
        </p:nvGraphicFramePr>
        <p:xfrm>
          <a:off x="755650" y="1412875"/>
          <a:ext cx="7561263" cy="5160963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6321,1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1589,6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1589,6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6221,1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61442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 в ноябре.</a:t>
            </a:r>
            <a:endParaRPr lang="ru-RU" altLang="ru-RU" sz="1400" b="1">
              <a:solidFill>
                <a:schemeClr val="bg1"/>
              </a:solidFill>
            </a:endParaRPr>
          </a:p>
        </p:txBody>
      </p:sp>
      <p:sp>
        <p:nvSpPr>
          <p:cNvPr id="61443" name="Скругленный прямоугольник 14"/>
          <p:cNvSpPr>
            <a:spLocks noChangeArrowheads="1"/>
          </p:cNvSpPr>
          <p:nvPr/>
        </p:nvSpPr>
        <p:spPr bwMode="auto">
          <a:xfrm>
            <a:off x="512763" y="5661025"/>
            <a:ext cx="8415337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400">
                <a:solidFill>
                  <a:schemeClr val="bg1"/>
                </a:solidFill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</a:rPr>
              <a:t>Этапы формирования местного бюджета</a:t>
            </a:r>
          </a:p>
        </p:txBody>
      </p:sp>
      <p:sp>
        <p:nvSpPr>
          <p:cNvPr id="61445" name="AutoShape 7"/>
          <p:cNvSpPr>
            <a:spLocks noChangeArrowheads="1"/>
          </p:cNvSpPr>
          <p:nvPr/>
        </p:nvSpPr>
        <p:spPr bwMode="auto">
          <a:xfrm>
            <a:off x="485775" y="4149725"/>
            <a:ext cx="8416925" cy="1223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defTabSz="914400"/>
            <a:r>
              <a:rPr lang="ru-RU" sz="1600" b="1">
                <a:solidFill>
                  <a:schemeClr val="bg1"/>
                </a:solidFill>
              </a:rPr>
              <a:t>Рассмотрение проекта бюджета.</a:t>
            </a:r>
            <a:r>
              <a:rPr lang="ru-RU" sz="1400">
                <a:solidFill>
                  <a:schemeClr val="bg1"/>
                </a:solidFill>
              </a:rPr>
              <a:t> Глава муниципального образования «Угранский район» Смоленской области внес на рассмотрение в Угранский район Совета депутатов проект решения о местном бюджете на 2020 год и плановый период 2021 и 2022 годов. Проект местного бюджета рассмотрен на заседании Угранским районным Советом депутатов.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Box 1"/>
          <p:cNvSpPr txBox="1">
            <a:spLocks noChangeArrowheads="1"/>
          </p:cNvSpPr>
          <p:nvPr/>
        </p:nvSpPr>
        <p:spPr bwMode="auto">
          <a:xfrm>
            <a:off x="395288" y="188913"/>
            <a:ext cx="81375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Сведения об объемах бюджетных инвестиций муниципального образования «Угранский район» Смоленской области в объекты капитального строительства на 2020 год и на плановый период 2021 и 2022 годов</a:t>
            </a:r>
          </a:p>
        </p:txBody>
      </p:sp>
      <p:graphicFrame>
        <p:nvGraphicFramePr>
          <p:cNvPr id="64545" name="Group 33"/>
          <p:cNvGraphicFramePr>
            <a:graphicFrameLocks noGrp="1"/>
          </p:cNvGraphicFramePr>
          <p:nvPr/>
        </p:nvGraphicFramePr>
        <p:xfrm>
          <a:off x="179388" y="1250950"/>
          <a:ext cx="8905875" cy="2741613"/>
        </p:xfrm>
        <a:graphic>
          <a:graphicData uri="http://schemas.openxmlformats.org/drawingml/2006/table">
            <a:tbl>
              <a:tblPr/>
              <a:tblGrid>
                <a:gridCol w="2217737"/>
                <a:gridCol w="1117600"/>
                <a:gridCol w="1235075"/>
                <a:gridCol w="1439863"/>
                <a:gridCol w="1296987"/>
                <a:gridCol w="1390650"/>
                <a:gridCol w="208280"/>
              </a:tblGrid>
              <a:tr h="3429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 капитального характера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по годам: (тыс. рублей)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73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жилых помещений детям-сиротам и детям, оставшимся без попечения родителей, лицам на их числа по договорам найма специализированных жилых помещений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6111,0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бюджетной политики муниципального образования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/>
            </a:r>
            <a:br>
              <a:rPr lang="ru-RU" sz="2400" i="1">
                <a:solidFill>
                  <a:srgbClr val="002060"/>
                </a:solidFill>
              </a:rPr>
            </a:br>
            <a:r>
              <a:rPr lang="ru-RU" sz="2400" b="1" i="1">
                <a:solidFill>
                  <a:srgbClr val="002060"/>
                </a:solidFill>
              </a:rPr>
              <a:t>на 2020 год и на плановый период 2021 и 2022 годов</a:t>
            </a:r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65538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Бюджетная политика муниципального образования «Угранский район»  Смоленской области определяет основные ориентиры и стратегические цели развития муниципального образования «Угранский район» Смоленской области на трехлетний период. </a:t>
            </a:r>
          </a:p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Основными целями бюджетной политики муниципального образования «Угранский район» Смоленской области на</a:t>
            </a:r>
            <a:r>
              <a:rPr lang="ru-RU" b="1">
                <a:solidFill>
                  <a:schemeClr val="bg1"/>
                </a:solidFill>
              </a:rPr>
              <a:t> </a:t>
            </a:r>
            <a:r>
              <a:rPr lang="ru-RU">
                <a:solidFill>
                  <a:schemeClr val="bg1"/>
                </a:solidFill>
              </a:rPr>
              <a:t> 2020 год и на плановый период 2021 и 2022 годов являются обеспечение долгосрочной сбалансированности и финансовой устойчивости бюджетной системы муниципального образования «Угранский район» Смоленской области, создание условий для обеспечения максимально эффективного управления общественными финансами с учетом современных условий и перспектив развития экономики муниципального образования «Угранский район» Смоленской области.</a:t>
            </a:r>
          </a:p>
          <a:p>
            <a:pPr indent="457200"/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569325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Основными направлениями бюджетной политики муниципального образования «Угранский район» Смоленской области на среднесрочный период являются:</a:t>
            </a:r>
          </a:p>
          <a:p>
            <a:pPr algn="ctr" defTabSz="914400">
              <a:spcBef>
                <a:spcPct val="50000"/>
              </a:spcBef>
            </a:pPr>
            <a:endParaRPr lang="ru-RU" sz="2400" b="1" i="1">
              <a:solidFill>
                <a:schemeClr val="bg1"/>
              </a:solidFill>
            </a:endParaRP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повышение реалистичности и минимизация рисков несбалансированности бюджета;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поддержка инвестиционной активности субъектов предпринимательской деятельности;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концентрация расходов на первоочередных и приоритетных направлениях, в том числе на достижении целей и результатов региональных проектов направленных на реализацию национальных проектов;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повышение с 1 октября 2020 года оплаты труда отдельных категорий работников муниципальных учреждений, на которых не распространяется действие указов Президента РФ;</a:t>
            </a:r>
          </a:p>
          <a:p>
            <a:pPr defTabSz="914400">
              <a:spcBef>
                <a:spcPct val="50000"/>
              </a:spcBef>
            </a:pPr>
            <a:endParaRPr lang="ru-RU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3860800"/>
            <a:ext cx="4679950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6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8685213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сохранение достигнутых соотношений к среднемесячному доходу о трудовой деятельности средней заработной отдельных категорий работников бюджетной сферы, поименованных в указах Президента Российской Федерации;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проведение долговой политики муниципального образования «Угранский район» Смоленской области с учетом сохранения безопасного уровня долговой нагрузки на районный бюджет;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обеспечение прозрачности (открытости) и публичности процесса управления общественными финансами, гарантирующих обществу право на доступ к открытым муниципальным данным, в том числе в рамках размещения финансовой и иной информации о бюджете и бюджетном процессе на официальном сайте Администрации муниципального образования «Угранский район» Смоленской области.</a:t>
            </a:r>
          </a:p>
          <a:p>
            <a:pPr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целями</a:t>
            </a: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налоговой политики  муниципального образования  «Угранский район» Смоленской области на 2020 год и плановый период 2021-2022 годов являются  сохранение сбалансированности консолидированного бюджета муниципального образования, создание предсказуемой налоговой системы, направленной на стимулирование деловой активности, рост экономики и инвестиций.</a:t>
            </a:r>
          </a:p>
          <a:p>
            <a:pPr eaLnBrk="1" hangingPunct="1"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задачами налоговой политики на ближайшую перспективу будут являться: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стимулирование инвестиционной деятельности, поддержка малого и среднего бизнеса;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мобилизация доходов;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оценка эффективности налоговых расходов муниципального образования  «Угранский район» Смоленской области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совершенствование налогового администрирования</a:t>
            </a:r>
          </a:p>
        </p:txBody>
      </p:sp>
      <p:sp>
        <p:nvSpPr>
          <p:cNvPr id="115714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2020 год и плановый период 2021-2022 годов</a:t>
            </a:r>
            <a:endParaRPr lang="ru-RU" sz="2400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ext Box 3"/>
          <p:cNvSpPr txBox="1">
            <a:spLocks noChangeArrowheads="1"/>
          </p:cNvSpPr>
          <p:nvPr/>
        </p:nvSpPr>
        <p:spPr bwMode="auto">
          <a:xfrm>
            <a:off x="539750" y="1196975"/>
            <a:ext cx="82804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Для увеличения доходов консолидированного бюджета муниципального образования будет продолжена работа по следующим направлениям: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актуализация сведений, предоставляемых органами, осуществляющими регистрацию и учет объектов недвижимого имущества, в УФНС России по Смоленской области;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проведение органами местного самоуправления муниципального образования «Угранский район» Смоленской области совместно с территориальными налоговыми органами индивидуальной работы с физическими лицами, имеющими задолженность в бюджет по имущественным налогам, информирование работодателей о сотрудниках, имеющих задолженность по имущественным налогам.</a:t>
            </a:r>
          </a:p>
          <a:p>
            <a:pPr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 b="1" i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468313" y="1773238"/>
            <a:ext cx="8280400" cy="4608512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наполнения доходной базы местных бюджетов за счет увеличения собираемости земельного налога будет активизирована работа в рамках муниципального земельного контроля и государственного земельного надзора с целью выявления фактов использования земельных участков не по целевому назначению (неиспользования), а также фактов самовольного занятия земельных участков и использования земельных участков без оформленных в установленном порядке правоустанавливающих документов.</a:t>
            </a:r>
          </a:p>
        </p:txBody>
      </p:sp>
      <p:sp>
        <p:nvSpPr>
          <p:cNvPr id="70658" name="TextBox 3"/>
          <p:cNvSpPr txBox="1">
            <a:spLocks noChangeArrowheads="1"/>
          </p:cNvSpPr>
          <p:nvPr/>
        </p:nvSpPr>
        <p:spPr bwMode="auto">
          <a:xfrm>
            <a:off x="303213" y="188913"/>
            <a:ext cx="8661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> </a:t>
            </a:r>
            <a:r>
              <a:rPr lang="ru-RU" sz="2400" b="1" i="1">
                <a:solidFill>
                  <a:srgbClr val="002060"/>
                </a:solidFill>
              </a:rPr>
              <a:t>на 2020 год и плановый период 2021-2022 годов</a:t>
            </a:r>
            <a:endParaRPr lang="ru-RU" sz="240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33" name="Group 77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7069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87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миграционного прироста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735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962150"/>
          </a:xfrm>
        </p:spPr>
        <p:txBody>
          <a:bodyPr/>
          <a:lstStyle/>
          <a:p>
            <a:pPr eaLnBrk="1" hangingPunct="1"/>
            <a:r>
              <a:rPr lang="ru-RU" altLang="ru-RU" sz="1800" b="1" i="1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«Угранский район» Смоленской области на 2020 год и плановый период 2021  и 2022 годов</a:t>
            </a:r>
          </a:p>
        </p:txBody>
      </p:sp>
      <p:pic>
        <p:nvPicPr>
          <p:cNvPr id="71736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80" name="Group 76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200775"/>
        </p:xfrm>
        <a:graphic>
          <a:graphicData uri="http://schemas.openxmlformats.org/drawingml/2006/table">
            <a:tbl>
              <a:tblPr/>
              <a:tblGrid>
                <a:gridCol w="3178175"/>
                <a:gridCol w="1079500"/>
                <a:gridCol w="1008063"/>
                <a:gridCol w="792162"/>
                <a:gridCol w="909638"/>
                <a:gridCol w="992187"/>
                <a:gridCol w="979488"/>
              </a:tblGrid>
              <a:tr h="1276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853,6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891,9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923,4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965,9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239,8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282,4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221,8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233,9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248,1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26733,0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27749,0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28859,0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30013,0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31213,0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mtClean="0"/>
              <a:t>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smtClean="0">
              <a:solidFill>
                <a:srgbClr val="CC00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smtClean="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smtClean="0"/>
              <a:t>     </a:t>
            </a: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Text Box 7"/>
          <p:cNvSpPr txBox="1">
            <a:spLocks noChangeArrowheads="1"/>
          </p:cNvSpPr>
          <p:nvPr/>
        </p:nvSpPr>
        <p:spPr bwMode="auto">
          <a:xfrm>
            <a:off x="5724525" y="1844675"/>
            <a:ext cx="29511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Налоговые доходы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28444,1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29427,3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29953,0</a:t>
            </a:r>
          </a:p>
        </p:txBody>
      </p:sp>
      <p:sp>
        <p:nvSpPr>
          <p:cNvPr id="73733" name="Text Box 8"/>
          <p:cNvSpPr txBox="1">
            <a:spLocks noChangeArrowheads="1"/>
          </p:cNvSpPr>
          <p:nvPr/>
        </p:nvSpPr>
        <p:spPr bwMode="auto">
          <a:xfrm>
            <a:off x="250825" y="4694238"/>
            <a:ext cx="1944688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 на доходы физических лиц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22288,7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23179,5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24086,8</a:t>
            </a:r>
          </a:p>
        </p:txBody>
      </p:sp>
      <p:sp>
        <p:nvSpPr>
          <p:cNvPr id="73734" name="Text Box 9"/>
          <p:cNvSpPr txBox="1">
            <a:spLocks noChangeArrowheads="1"/>
          </p:cNvSpPr>
          <p:nvPr/>
        </p:nvSpPr>
        <p:spPr bwMode="auto">
          <a:xfrm>
            <a:off x="2339975" y="4694238"/>
            <a:ext cx="2120900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 на совокупный доход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2419,0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2219,0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1824,5</a:t>
            </a:r>
          </a:p>
        </p:txBody>
      </p:sp>
      <p:sp>
        <p:nvSpPr>
          <p:cNvPr id="73735" name="Text Box 10"/>
          <p:cNvSpPr txBox="1">
            <a:spLocks noChangeArrowheads="1"/>
          </p:cNvSpPr>
          <p:nvPr/>
        </p:nvSpPr>
        <p:spPr bwMode="auto">
          <a:xfrm>
            <a:off x="4705350" y="4968875"/>
            <a:ext cx="20367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Государственная пошлина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311,1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323,5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336,4</a:t>
            </a:r>
          </a:p>
        </p:txBody>
      </p:sp>
      <p:sp>
        <p:nvSpPr>
          <p:cNvPr id="73736" name="Text Box 11"/>
          <p:cNvSpPr txBox="1">
            <a:spLocks noChangeArrowheads="1"/>
          </p:cNvSpPr>
          <p:nvPr/>
        </p:nvSpPr>
        <p:spPr bwMode="auto">
          <a:xfrm>
            <a:off x="6983413" y="3933825"/>
            <a:ext cx="2160587" cy="298767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Налоги, сборы и регулярные платежи за пользование природными ресурсами(тыс.руб)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3705,3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3705,3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3705,3</a:t>
            </a:r>
          </a:p>
        </p:txBody>
      </p:sp>
      <p:sp>
        <p:nvSpPr>
          <p:cNvPr id="73737" name="Line 12"/>
          <p:cNvSpPr>
            <a:spLocks noChangeShapeType="1"/>
          </p:cNvSpPr>
          <p:nvPr/>
        </p:nvSpPr>
        <p:spPr bwMode="auto">
          <a:xfrm flipH="1">
            <a:off x="1187450" y="3733800"/>
            <a:ext cx="5497513" cy="96043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3738" name="Line 13"/>
          <p:cNvSpPr>
            <a:spLocks noChangeShapeType="1"/>
          </p:cNvSpPr>
          <p:nvPr/>
        </p:nvSpPr>
        <p:spPr bwMode="auto">
          <a:xfrm flipH="1">
            <a:off x="4067175" y="3733800"/>
            <a:ext cx="2617788" cy="9652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3739" name="Line 14"/>
          <p:cNvSpPr>
            <a:spLocks noChangeShapeType="1"/>
          </p:cNvSpPr>
          <p:nvPr/>
        </p:nvSpPr>
        <p:spPr bwMode="auto">
          <a:xfrm flipH="1">
            <a:off x="5435600" y="3729038"/>
            <a:ext cx="1249363" cy="123983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3740" name="Line 15"/>
          <p:cNvSpPr>
            <a:spLocks noChangeShapeType="1"/>
          </p:cNvSpPr>
          <p:nvPr/>
        </p:nvSpPr>
        <p:spPr bwMode="auto">
          <a:xfrm>
            <a:off x="6684963" y="3729038"/>
            <a:ext cx="550862" cy="20478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754" name="Text Box 4"/>
          <p:cNvSpPr txBox="1">
            <a:spLocks noChangeArrowheads="1"/>
          </p:cNvSpPr>
          <p:nvPr/>
        </p:nvSpPr>
        <p:spPr bwMode="auto">
          <a:xfrm>
            <a:off x="2843213" y="1773238"/>
            <a:ext cx="3313112" cy="161448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2020г. – 1793,1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2021г. – 1774,0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2022г. – 1839,2</a:t>
            </a:r>
          </a:p>
        </p:txBody>
      </p:sp>
      <p:sp>
        <p:nvSpPr>
          <p:cNvPr id="74755" name="Text Box 5"/>
          <p:cNvSpPr txBox="1">
            <a:spLocks noChangeArrowheads="1"/>
          </p:cNvSpPr>
          <p:nvPr/>
        </p:nvSpPr>
        <p:spPr bwMode="auto">
          <a:xfrm>
            <a:off x="179388" y="3716338"/>
            <a:ext cx="2843212" cy="271303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–1573,1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1634,8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1699,9</a:t>
            </a:r>
          </a:p>
        </p:txBody>
      </p:sp>
      <p:sp>
        <p:nvSpPr>
          <p:cNvPr id="74756" name="Text Box 6"/>
          <p:cNvSpPr txBox="1">
            <a:spLocks noChangeArrowheads="1"/>
          </p:cNvSpPr>
          <p:nvPr/>
        </p:nvSpPr>
        <p:spPr bwMode="auto">
          <a:xfrm>
            <a:off x="3419475" y="3933825"/>
            <a:ext cx="2447925" cy="2163763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Штрафы, санкции, возмещение ущерба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136,1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137,2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137,2</a:t>
            </a:r>
          </a:p>
        </p:txBody>
      </p:sp>
      <p:sp>
        <p:nvSpPr>
          <p:cNvPr id="74757" name="Text Box 7"/>
          <p:cNvSpPr txBox="1">
            <a:spLocks noChangeArrowheads="1"/>
          </p:cNvSpPr>
          <p:nvPr/>
        </p:nvSpPr>
        <p:spPr bwMode="auto">
          <a:xfrm>
            <a:off x="6443663" y="3429000"/>
            <a:ext cx="2449512" cy="2438400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Платежи при пользовании природными ресурсами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1,9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2,0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2,1</a:t>
            </a:r>
          </a:p>
        </p:txBody>
      </p:sp>
      <p:sp>
        <p:nvSpPr>
          <p:cNvPr id="74758" name="Line 8"/>
          <p:cNvSpPr>
            <a:spLocks noChangeShapeType="1"/>
          </p:cNvSpPr>
          <p:nvPr/>
        </p:nvSpPr>
        <p:spPr bwMode="auto">
          <a:xfrm flipH="1">
            <a:off x="2411413" y="3387725"/>
            <a:ext cx="431800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4759" name="Line 9"/>
          <p:cNvSpPr>
            <a:spLocks noChangeShapeType="1"/>
          </p:cNvSpPr>
          <p:nvPr/>
        </p:nvSpPr>
        <p:spPr bwMode="auto">
          <a:xfrm flipH="1">
            <a:off x="4572000" y="3387725"/>
            <a:ext cx="0" cy="5461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4760" name="Line 10"/>
          <p:cNvSpPr>
            <a:spLocks noChangeShapeType="1"/>
          </p:cNvSpPr>
          <p:nvPr/>
        </p:nvSpPr>
        <p:spPr bwMode="auto">
          <a:xfrm>
            <a:off x="6156325" y="3387725"/>
            <a:ext cx="287338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75778" name="Text Box 5"/>
          <p:cNvSpPr txBox="1">
            <a:spLocks noChangeArrowheads="1"/>
          </p:cNvSpPr>
          <p:nvPr/>
        </p:nvSpPr>
        <p:spPr bwMode="auto">
          <a:xfrm>
            <a:off x="1908175" y="1412875"/>
            <a:ext cx="4968875" cy="1366838"/>
          </a:xfrm>
          <a:prstGeom prst="rect">
            <a:avLst/>
          </a:prstGeom>
          <a:solidFill>
            <a:srgbClr val="FF99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Безвозмездные поступления (тыс.руб)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254666,5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169007,3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174877,8</a:t>
            </a:r>
          </a:p>
        </p:txBody>
      </p:sp>
      <p:sp>
        <p:nvSpPr>
          <p:cNvPr id="75779" name="Text Box 6"/>
          <p:cNvSpPr txBox="1">
            <a:spLocks noChangeArrowheads="1"/>
          </p:cNvSpPr>
          <p:nvPr/>
        </p:nvSpPr>
        <p:spPr bwMode="auto">
          <a:xfrm>
            <a:off x="250825" y="3036888"/>
            <a:ext cx="2376488" cy="2943225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Дотации бюджетам муниципальных районов на выравнивание уровня бюджетной обеспеченности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116189,0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84199,0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84969,0</a:t>
            </a:r>
          </a:p>
        </p:txBody>
      </p:sp>
      <p:sp>
        <p:nvSpPr>
          <p:cNvPr id="75780" name="Text Box 7"/>
          <p:cNvSpPr txBox="1">
            <a:spLocks noChangeArrowheads="1"/>
          </p:cNvSpPr>
          <p:nvPr/>
        </p:nvSpPr>
        <p:spPr bwMode="auto">
          <a:xfrm>
            <a:off x="2843213" y="3036888"/>
            <a:ext cx="2952750" cy="2393950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Субвенции бюджетам субъектов Российской Федерации и муниципальных образований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78022,9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84746,5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89844,7</a:t>
            </a:r>
          </a:p>
        </p:txBody>
      </p:sp>
      <p:sp>
        <p:nvSpPr>
          <p:cNvPr id="75781" name="Text Box 8"/>
          <p:cNvSpPr txBox="1">
            <a:spLocks noChangeArrowheads="1"/>
          </p:cNvSpPr>
          <p:nvPr/>
        </p:nvSpPr>
        <p:spPr bwMode="auto">
          <a:xfrm>
            <a:off x="6011863" y="3036888"/>
            <a:ext cx="2881312" cy="3683000"/>
          </a:xfrm>
          <a:prstGeom prst="rect">
            <a:avLst/>
          </a:prstGeom>
          <a:solidFill>
            <a:srgbClr val="FF99CC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Межбюджетные трансферты, передаваемые бюджетам мун. р-ов из бюджетов поселений на осущ. части полномочий по решению вопросов местного значения в соответствии с заключенными соглашениями  (тыс.руб)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60,6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61,8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64,1</a:t>
            </a:r>
          </a:p>
        </p:txBody>
      </p:sp>
      <p:sp>
        <p:nvSpPr>
          <p:cNvPr id="75782" name="Line 9"/>
          <p:cNvSpPr>
            <a:spLocks noChangeShapeType="1"/>
          </p:cNvSpPr>
          <p:nvPr/>
        </p:nvSpPr>
        <p:spPr bwMode="auto">
          <a:xfrm flipH="1">
            <a:off x="2303463" y="2779713"/>
            <a:ext cx="215900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5783" name="Line 10"/>
          <p:cNvSpPr>
            <a:spLocks noChangeShapeType="1"/>
          </p:cNvSpPr>
          <p:nvPr/>
        </p:nvSpPr>
        <p:spPr bwMode="auto">
          <a:xfrm flipH="1">
            <a:off x="4265613" y="2779713"/>
            <a:ext cx="0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5784" name="Line 11"/>
          <p:cNvSpPr>
            <a:spLocks noChangeShapeType="1"/>
          </p:cNvSpPr>
          <p:nvPr/>
        </p:nvSpPr>
        <p:spPr bwMode="auto">
          <a:xfrm>
            <a:off x="6372225" y="2779713"/>
            <a:ext cx="504825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84150"/>
            <a:ext cx="8642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FF0000"/>
                </a:solidFill>
              </a:rPr>
              <a:t>Доходы бюджета муниципального образования «Угранский район» Смоленской  области  на  2020 год ( в тыс. руб.)</a:t>
            </a:r>
          </a:p>
        </p:txBody>
      </p:sp>
      <p:graphicFrame>
        <p:nvGraphicFramePr>
          <p:cNvPr id="50178" name="Object 3"/>
          <p:cNvGraphicFramePr>
            <a:graphicFrameLocks/>
          </p:cNvGraphicFramePr>
          <p:nvPr/>
        </p:nvGraphicFramePr>
        <p:xfrm>
          <a:off x="-52388" y="966788"/>
          <a:ext cx="9461501" cy="5991225"/>
        </p:xfrm>
        <a:graphic>
          <a:graphicData uri="http://schemas.openxmlformats.org/presentationml/2006/ole">
            <p:oleObj spid="_x0000_s50178" name="Диаграмма" r:id="rId3" imgW="8848758" imgH="5667255" progId="Excel.Char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77826" name="Text Box 4"/>
          <p:cNvSpPr txBox="1">
            <a:spLocks noChangeArrowheads="1"/>
          </p:cNvSpPr>
          <p:nvPr/>
        </p:nvSpPr>
        <p:spPr bwMode="auto">
          <a:xfrm>
            <a:off x="900113" y="549275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Особенности планирования доходов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4"/>
          <p:cNvSpPr txBox="1">
            <a:spLocks noChangeArrowheads="1"/>
          </p:cNvSpPr>
          <p:nvPr/>
        </p:nvSpPr>
        <p:spPr bwMode="auto">
          <a:xfrm>
            <a:off x="468313" y="1196975"/>
            <a:ext cx="85026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Сокращение недоимки по налогам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прогнозирования доходной и расходной части бюджета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Создание условий для обеспечения устойчивого исполнения местных бюджетов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Повышение эффективности управления муниципальной собственностью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8850" name="Text Box 5"/>
          <p:cNvSpPr txBox="1">
            <a:spLocks noChangeArrowheads="1"/>
          </p:cNvSpPr>
          <p:nvPr/>
        </p:nvSpPr>
        <p:spPr bwMode="auto">
          <a:xfrm>
            <a:off x="611188" y="333375"/>
            <a:ext cx="813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Направления увеличения доходной базы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smtClean="0">
                <a:solidFill>
                  <a:schemeClr val="bg1"/>
                </a:solidFill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600" b="1" i="1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chemeClr val="bg1"/>
                </a:solidFill>
              </a:rPr>
              <a:t>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 rtlCol="0"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«Угранский район» Смоленской  области  на 2020 год</a:t>
            </a:r>
          </a:p>
        </p:txBody>
      </p:sp>
      <p:graphicFrame>
        <p:nvGraphicFramePr>
          <p:cNvPr id="29766" name="Group 70"/>
          <p:cNvGraphicFramePr>
            <a:graphicFrameLocks noGrp="1"/>
          </p:cNvGraphicFramePr>
          <p:nvPr/>
        </p:nvGraphicFramePr>
        <p:xfrm>
          <a:off x="250825" y="1444625"/>
          <a:ext cx="8713788" cy="504348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764088">
                  <a:extLst>
                    <a:ext uri="{9D8B030D-6E8A-4147-A177-3AD203B41FA5}"/>
                  </a:extLst>
                </a:gridCol>
                <a:gridCol w="2097087">
                  <a:extLst>
                    <a:ext uri="{9D8B030D-6E8A-4147-A177-3AD203B41FA5}"/>
                  </a:extLst>
                </a:gridCol>
                <a:gridCol w="1852613">
                  <a:extLst>
                    <a:ext uri="{9D8B030D-6E8A-4147-A177-3AD203B41FA5}"/>
                  </a:extLst>
                </a:gridCol>
              </a:tblGrid>
              <a:tr h="385809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868468">
                <a:tc vMerge="1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1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166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Федеральные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 Налог на доходы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30,248%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143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Налог со специальными налоговыми режимами,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 Единый налог на вмененный доход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8260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 Единый сельскохозяйственный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50488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45725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Налог на добычу общераспространенных полезных ископаемых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Местные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Налоги на имущество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3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 налог на имущество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1.2. Земельный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8294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0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994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ru-RU" sz="140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/>
          </a:p>
        </p:txBody>
      </p:sp>
      <p:pic>
        <p:nvPicPr>
          <p:cNvPr id="84995" name="Picture 323" descr="kb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49725"/>
            <a:ext cx="87137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613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2020 и плановый период 2021 и 2022 годов. ( тыс.руб)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9588" y="1916113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2021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285306,2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200208,6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206670,0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291627,3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201768,6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208259,6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6321,1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1589,6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2020 г.</a:t>
            </a:r>
          </a:p>
        </p:txBody>
      </p:sp>
      <p:sp>
        <p:nvSpPr>
          <p:cNvPr id="87042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43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44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45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7046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7047" name="Picture 15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7048" name="Picture 16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7049" name="Picture 17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7050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87051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87052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87053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87054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31887,8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2657,3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87055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4940,8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411,7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7056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16796,8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1399,7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7057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1708,6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142,4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2021 г.</a:t>
            </a:r>
          </a:p>
        </p:txBody>
      </p:sp>
      <p:sp>
        <p:nvSpPr>
          <p:cNvPr id="88066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67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68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69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8070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8071" name="Picture 8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8072" name="Picture 9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8073" name="Picture 10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8074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88075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88076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88077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88078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28458,2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2371,5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88079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4492,5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374,4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8080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14316,4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1193,0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8081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1738,1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144,8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2022 г.</a:t>
            </a:r>
          </a:p>
        </p:txBody>
      </p:sp>
      <p:sp>
        <p:nvSpPr>
          <p:cNvPr id="89090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9091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9092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9093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9094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9095" name="Picture 8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9096" name="Picture 9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9097" name="Picture 10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9098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89099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89100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89101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89102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29373,7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2447,8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89103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4413,4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367,8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9104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15042,6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1253,5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9105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1743,4</a:t>
            </a:r>
            <a:r>
              <a:rPr lang="ru-RU" sz="200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145,3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2020 год и плановый период 2021 и 2022 г (в тыс.руб.)</a:t>
            </a:r>
          </a:p>
        </p:txBody>
      </p:sp>
      <p:graphicFrame>
        <p:nvGraphicFramePr>
          <p:cNvPr id="90153" name="Group 41"/>
          <p:cNvGraphicFramePr>
            <a:graphicFrameLocks noGrp="1"/>
          </p:cNvGraphicFramePr>
          <p:nvPr>
            <p:ph idx="4294967295"/>
          </p:nvPr>
        </p:nvGraphicFramePr>
        <p:xfrm>
          <a:off x="468313" y="866775"/>
          <a:ext cx="8564562" cy="5926138"/>
        </p:xfrm>
        <a:graphic>
          <a:graphicData uri="http://schemas.openxmlformats.org/drawingml/2006/table">
            <a:tbl>
              <a:tblPr/>
              <a:tblGrid>
                <a:gridCol w="2397125"/>
                <a:gridCol w="844550"/>
                <a:gridCol w="846137"/>
                <a:gridCol w="846138"/>
                <a:gridCol w="1762125"/>
                <a:gridCol w="1868487"/>
              </a:tblGrid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1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48165,4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9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Угранский район» Смоленской области на 2014-2020 годы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91138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</a:r>
          </a:p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91139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91140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7" descr="d2991a52-6871-41fa-80c5-1b3bf7384c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3027363"/>
            <a:ext cx="291782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2" name="Picture 9" descr="photo_2018-02-04_17-02-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3750" y="2852738"/>
            <a:ext cx="29162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3" name="Picture 11" descr="inx960x6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92162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92163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92164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44034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44035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2020 год и плановый период 2021 и 2022 г.</a:t>
            </a:r>
          </a:p>
        </p:txBody>
      </p:sp>
      <p:graphicFrame>
        <p:nvGraphicFramePr>
          <p:cNvPr id="93224" name="Group 40"/>
          <p:cNvGraphicFramePr>
            <a:graphicFrameLocks noGrp="1"/>
          </p:cNvGraphicFramePr>
          <p:nvPr>
            <p:ph idx="4294967295"/>
          </p:nvPr>
        </p:nvGraphicFramePr>
        <p:xfrm>
          <a:off x="179388" y="836613"/>
          <a:ext cx="8856662" cy="5924550"/>
        </p:xfrm>
        <a:graphic>
          <a:graphicData uri="http://schemas.openxmlformats.org/drawingml/2006/table">
            <a:tbl>
              <a:tblPr/>
              <a:tblGrid>
                <a:gridCol w="2454275"/>
                <a:gridCol w="995362"/>
                <a:gridCol w="1042988"/>
                <a:gridCol w="903287"/>
                <a:gridCol w="1804988"/>
                <a:gridCol w="1655762"/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5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17901,3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16418,8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17601,2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54463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smtClean="0"/>
              <a:t> </a:t>
            </a:r>
          </a:p>
        </p:txBody>
      </p:sp>
      <p:sp>
        <p:nvSpPr>
          <p:cNvPr id="94211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94212" name="Picture 5" descr="kartinka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3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95235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95236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37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38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39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5240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1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2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3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4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5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6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7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96" name="Group 40"/>
          <p:cNvGraphicFramePr>
            <a:graphicFrameLocks noGrp="1"/>
          </p:cNvGraphicFramePr>
          <p:nvPr>
            <p:ph idx="4294967295"/>
          </p:nvPr>
        </p:nvGraphicFramePr>
        <p:xfrm>
          <a:off x="107950" y="823913"/>
          <a:ext cx="8712200" cy="6010275"/>
        </p:xfrm>
        <a:graphic>
          <a:graphicData uri="http://schemas.openxmlformats.org/drawingml/2006/table">
            <a:tbl>
              <a:tblPr/>
              <a:tblGrid>
                <a:gridCol w="1938338"/>
                <a:gridCol w="1036637"/>
                <a:gridCol w="985838"/>
                <a:gridCol w="985837"/>
                <a:gridCol w="1927225"/>
                <a:gridCol w="1838325"/>
              </a:tblGrid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образования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123227,1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107181,7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112440,0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Патриотическое  воспитание граждан в муниципальном образовании« Угранский район» Смоленской области» на 2016-2020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Угранского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38776,3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35283,3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34649,9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6294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2020 год и плановый период 2021 и 2022 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97283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97284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7285" name="Picture 7" descr="68dfe3_b5ce37238ac944a886a24533589b8a0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07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98308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09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0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8311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8312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13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38225"/>
            <a:ext cx="331311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4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15" name="Picture 20" descr="fizra-1024x7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6675" y="2903538"/>
            <a:ext cx="27273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6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17" name="Picture 24" descr="spo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52725" y="2624138"/>
            <a:ext cx="2803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2020 год и плановый период 2021 и 2022 г.</a:t>
            </a:r>
          </a:p>
        </p:txBody>
      </p:sp>
      <p:graphicFrame>
        <p:nvGraphicFramePr>
          <p:cNvPr id="99368" name="Group 40"/>
          <p:cNvGraphicFramePr>
            <a:graphicFrameLocks noGrp="1"/>
          </p:cNvGraphicFramePr>
          <p:nvPr>
            <p:ph idx="4294967295"/>
          </p:nvPr>
        </p:nvGraphicFramePr>
        <p:xfrm>
          <a:off x="250825" y="981075"/>
          <a:ext cx="8712200" cy="5824538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25606,6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25634,2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2014-2017 год и на период до 2020 года»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1842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00355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0035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0357" name="Picture 8" descr="Bez-nazvaniya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8" name="Picture 10" descr="orig_ce092da28bf6aaaaa901a2efcd13b4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8775" y="2995613"/>
            <a:ext cx="287178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4001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2014-2017 год и на период до 2020 года»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01379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01380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223963"/>
            <a:ext cx="36004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305300"/>
            <a:ext cx="3378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02403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02404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45059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45060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45061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45062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45063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Доходы</a:t>
            </a:r>
            <a:r>
              <a:rPr lang="ru-RU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45064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Расходы</a:t>
            </a:r>
            <a:r>
              <a:rPr lang="ru-RU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5065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</a:rPr>
              <a:t>ДЕФИЦИТОМ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450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2020 год и плановый период 2021 и 2022 г.</a:t>
            </a:r>
          </a:p>
        </p:txBody>
      </p:sp>
      <p:graphicFrame>
        <p:nvGraphicFramePr>
          <p:cNvPr id="103471" name="Group 47"/>
          <p:cNvGraphicFramePr>
            <a:graphicFrameLocks noGrp="1"/>
          </p:cNvGraphicFramePr>
          <p:nvPr>
            <p:ph idx="4294967295"/>
          </p:nvPr>
        </p:nvGraphicFramePr>
        <p:xfrm>
          <a:off x="179388" y="788988"/>
          <a:ext cx="8964612" cy="6065837"/>
        </p:xfrm>
        <a:graphic>
          <a:graphicData uri="http://schemas.openxmlformats.org/drawingml/2006/table">
            <a:tbl>
              <a:tblPr/>
              <a:tblGrid>
                <a:gridCol w="2801937"/>
                <a:gridCol w="828675"/>
                <a:gridCol w="838200"/>
                <a:gridCol w="844550"/>
                <a:gridCol w="1849438"/>
                <a:gridCol w="1801812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 Обеспечение жильем молодых семей» 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698,1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2010-2020 годы на территории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«Комплексные меры противодействия незаконному обороту наркотиков в муниципальном образовании «Угранский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 на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04451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04452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292600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5" name="Picture 12" descr="0ab3dd00c964553729411b2f72720b8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6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581525"/>
            <a:ext cx="25923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2010-2020 годы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474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05475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05476" name="Picture 8" descr="1494446531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7" name="Picture 10" descr="energy_efficienc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8" name="Picture 12" descr="energosberezen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8963" y="4668838"/>
            <a:ext cx="271303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06499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06500" name="Picture 10" descr="33355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12" descr="571125-1680x10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89363"/>
            <a:ext cx="36353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 Box 5"/>
          <p:cNvSpPr txBox="1">
            <a:spLocks noChangeArrowheads="1"/>
          </p:cNvSpPr>
          <p:nvPr/>
        </p:nvSpPr>
        <p:spPr bwMode="auto">
          <a:xfrm>
            <a:off x="250825" y="819150"/>
            <a:ext cx="871378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– это предлагаемые и разрабатываемые Президентом и Правительством стратегические планы по развитию конкретной сферы общественных отношений.</a:t>
            </a:r>
          </a:p>
          <a:p>
            <a:pPr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107522" name="Text Box 6"/>
          <p:cNvSpPr txBox="1">
            <a:spLocks noChangeArrowheads="1"/>
          </p:cNvSpPr>
          <p:nvPr/>
        </p:nvSpPr>
        <p:spPr bwMode="auto">
          <a:xfrm>
            <a:off x="1258888" y="333375"/>
            <a:ext cx="6049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Национальные проекты</a:t>
            </a:r>
          </a:p>
        </p:txBody>
      </p:sp>
      <p:sp>
        <p:nvSpPr>
          <p:cNvPr id="107523" name="Text Box 16"/>
          <p:cNvSpPr txBox="1">
            <a:spLocks noChangeArrowheads="1"/>
          </p:cNvSpPr>
          <p:nvPr/>
        </p:nvSpPr>
        <p:spPr bwMode="auto">
          <a:xfrm>
            <a:off x="2051050" y="1985963"/>
            <a:ext cx="4968875" cy="3857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Угранского района</a:t>
            </a:r>
          </a:p>
        </p:txBody>
      </p:sp>
      <p:sp>
        <p:nvSpPr>
          <p:cNvPr id="107524" name="Text Box 17"/>
          <p:cNvSpPr txBox="1">
            <a:spLocks noChangeArrowheads="1"/>
          </p:cNvSpPr>
          <p:nvPr/>
        </p:nvSpPr>
        <p:spPr bwMode="auto">
          <a:xfrm>
            <a:off x="611188" y="2708275"/>
            <a:ext cx="3240087" cy="313213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Национальный проект «Демография», в нем региональный проект «Спорт – норма жизни». По проекту производится ремонт спортивного зала «Знаменской СШ». Куратором проекта является А.В.Андреев, депутат Совета депутатов Знаменского сельского поселения, директор «Знаменской СШ»</a:t>
            </a:r>
          </a:p>
        </p:txBody>
      </p:sp>
      <p:sp>
        <p:nvSpPr>
          <p:cNvPr id="107525" name="Text Box 18"/>
          <p:cNvSpPr txBox="1">
            <a:spLocks noChangeArrowheads="1"/>
          </p:cNvSpPr>
          <p:nvPr/>
        </p:nvSpPr>
        <p:spPr bwMode="auto">
          <a:xfrm>
            <a:off x="4716463" y="2708275"/>
            <a:ext cx="3887787" cy="39560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 По проекту производится благоустройство территории парка по Улице Горького в с.Угра. Куратор проекта- П.С.Андреев, депутат Угранского района Совета депутатов, руководитель фракции «ЕДИНАЯ РОСССИЯ» в Угранском районе.</a:t>
            </a:r>
          </a:p>
        </p:txBody>
      </p:sp>
      <p:sp>
        <p:nvSpPr>
          <p:cNvPr id="107526" name="Line 19"/>
          <p:cNvSpPr>
            <a:spLocks noChangeShapeType="1"/>
          </p:cNvSpPr>
          <p:nvPr/>
        </p:nvSpPr>
        <p:spPr bwMode="auto">
          <a:xfrm>
            <a:off x="2987675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7527" name="Line 20"/>
          <p:cNvSpPr>
            <a:spLocks noChangeShapeType="1"/>
          </p:cNvSpPr>
          <p:nvPr/>
        </p:nvSpPr>
        <p:spPr bwMode="auto">
          <a:xfrm>
            <a:off x="5795963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 Box 4"/>
          <p:cNvSpPr txBox="1">
            <a:spLocks noChangeArrowheads="1"/>
          </p:cNvSpPr>
          <p:nvPr/>
        </p:nvSpPr>
        <p:spPr bwMode="auto">
          <a:xfrm>
            <a:off x="323850" y="2497138"/>
            <a:ext cx="4176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Объем реализации проекта – 1259288,4 руб.</a:t>
            </a:r>
          </a:p>
        </p:txBody>
      </p:sp>
      <p:sp>
        <p:nvSpPr>
          <p:cNvPr id="108546" name="Text Box 5"/>
          <p:cNvSpPr txBox="1">
            <a:spLocks noChangeArrowheads="1"/>
          </p:cNvSpPr>
          <p:nvPr/>
        </p:nvSpPr>
        <p:spPr bwMode="auto">
          <a:xfrm>
            <a:off x="755650" y="84138"/>
            <a:ext cx="7632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b="1" i="1">
                <a:solidFill>
                  <a:srgbClr val="FF3300"/>
                </a:solidFill>
              </a:rPr>
              <a:t>Национальный проект «Демография», в нем региональный проект «Спорт – норма жизни».</a:t>
            </a:r>
          </a:p>
        </p:txBody>
      </p:sp>
      <p:sp>
        <p:nvSpPr>
          <p:cNvPr id="108547" name="Text Box 6"/>
          <p:cNvSpPr txBox="1">
            <a:spLocks noChangeArrowheads="1"/>
          </p:cNvSpPr>
          <p:nvPr/>
        </p:nvSpPr>
        <p:spPr bwMode="auto">
          <a:xfrm>
            <a:off x="468313" y="908050"/>
            <a:ext cx="826135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К новым победам в обновленном спортзале!</a:t>
            </a:r>
            <a:r>
              <a:rPr lang="ru-RU" sz="1600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«Проблем было много: инвентарь устарел требовали замены окна. Теперь в спортивном зале полностью заменены оконные блоки, электрическое освещение, осуществлена покраска стен и пола, установлена шведская стенка» </a:t>
            </a:r>
          </a:p>
          <a:p>
            <a:pPr algn="r"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Андреев А.В., директор</a:t>
            </a:r>
          </a:p>
          <a:p>
            <a:pPr algn="r"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 «Знаменской СШ»</a:t>
            </a:r>
          </a:p>
        </p:txBody>
      </p:sp>
      <p:pic>
        <p:nvPicPr>
          <p:cNvPr id="108548" name="Picture 5" descr="xQlFpB9YiO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138" y="3716338"/>
            <a:ext cx="251777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9" name="Picture 6" descr="njtVixw0OX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3068638"/>
            <a:ext cx="2573338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0" name="Picture 7" descr="jRfPYiQMUy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068638"/>
            <a:ext cx="2433638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353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</a:t>
            </a:r>
          </a:p>
        </p:txBody>
      </p:sp>
      <p:sp>
        <p:nvSpPr>
          <p:cNvPr id="109570" name="Text Box 5"/>
          <p:cNvSpPr txBox="1">
            <a:spLocks noChangeArrowheads="1"/>
          </p:cNvSpPr>
          <p:nvPr/>
        </p:nvSpPr>
        <p:spPr bwMode="auto">
          <a:xfrm>
            <a:off x="395288" y="1484313"/>
            <a:ext cx="83534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Парковые зоны и места отдыха играют значительную роль в жизни не только крупных городов, но и небольших населенных пунктов. </a:t>
            </a:r>
          </a:p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Парки – это место, где люди могут проводить свободное время.</a:t>
            </a:r>
          </a:p>
        </p:txBody>
      </p:sp>
      <p:sp>
        <p:nvSpPr>
          <p:cNvPr id="109571" name="Text Box 6"/>
          <p:cNvSpPr txBox="1">
            <a:spLocks noChangeArrowheads="1"/>
          </p:cNvSpPr>
          <p:nvPr/>
        </p:nvSpPr>
        <p:spPr bwMode="auto">
          <a:xfrm>
            <a:off x="2411413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Объем реализации проекта – 2546969,0 руб.</a:t>
            </a:r>
          </a:p>
        </p:txBody>
      </p:sp>
      <p:pic>
        <p:nvPicPr>
          <p:cNvPr id="109572" name="Picture 6" descr="ovgHkoznSG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3092450"/>
            <a:ext cx="3779837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7" descr="2iAgOFywGW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94050"/>
            <a:ext cx="351155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4" name="Picture 5" descr="JraUc11Vov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6238" y="4694238"/>
            <a:ext cx="3255962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extBox 1"/>
          <p:cNvSpPr txBox="1">
            <a:spLocks noChangeArrowheads="1"/>
          </p:cNvSpPr>
          <p:nvPr/>
        </p:nvSpPr>
        <p:spPr bwMode="auto">
          <a:xfrm>
            <a:off x="1241425" y="188913"/>
            <a:ext cx="6696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Информация об объеме доходов бюджета МО «Угранский район» в расчете на душу населения</a:t>
            </a:r>
          </a:p>
        </p:txBody>
      </p:sp>
      <p:graphicFrame>
        <p:nvGraphicFramePr>
          <p:cNvPr id="107561" name="Group 41"/>
          <p:cNvGraphicFramePr>
            <a:graphicFrameLocks noGrp="1"/>
          </p:cNvGraphicFramePr>
          <p:nvPr/>
        </p:nvGraphicFramePr>
        <p:xfrm>
          <a:off x="107950" y="1125538"/>
          <a:ext cx="9036050" cy="5454650"/>
        </p:xfrm>
        <a:graphic>
          <a:graphicData uri="http://schemas.openxmlformats.org/drawingml/2006/table">
            <a:tbl>
              <a:tblPr/>
              <a:tblGrid>
                <a:gridCol w="2259013"/>
                <a:gridCol w="2257425"/>
                <a:gridCol w="2260600"/>
                <a:gridCol w="2259012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283589,1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200208,6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206670,0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30517,2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31201,3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31792,2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253071,9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169007,3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174877,8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27749,0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28859,0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30013,0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2020 и плановый период 2021 и 2022 год (тыс. руб.)</a:t>
            </a:r>
          </a:p>
        </p:txBody>
      </p:sp>
      <p:graphicFrame>
        <p:nvGraphicFramePr>
          <p:cNvPr id="63553" name="Group 65"/>
          <p:cNvGraphicFramePr>
            <a:graphicFrameLocks noGrp="1"/>
          </p:cNvGraphicFramePr>
          <p:nvPr/>
        </p:nvGraphicFramePr>
        <p:xfrm>
          <a:off x="395288" y="1196975"/>
          <a:ext cx="8459787" cy="5240338"/>
        </p:xfrm>
        <a:graphic>
          <a:graphicData uri="http://schemas.openxmlformats.org/drawingml/2006/table">
            <a:tbl>
              <a:tblPr/>
              <a:tblGrid>
                <a:gridCol w="3703637"/>
                <a:gridCol w="1169988"/>
                <a:gridCol w="1793875"/>
                <a:gridCol w="1792287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39246,9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34028,7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35866,2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293,1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48629,4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119089,5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101503,2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106651,7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35030,3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31851,6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31290,8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12113,9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12323,2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12360,4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Обслуживание государственного и муниципального долга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20379,3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20406,9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20435,5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2020 год</a:t>
            </a:r>
          </a:p>
          <a:p>
            <a:endParaRPr lang="ru-RU" b="1" i="1"/>
          </a:p>
        </p:txBody>
      </p:sp>
      <p:graphicFrame>
        <p:nvGraphicFramePr>
          <p:cNvPr id="67586" name="Диаграмма 5"/>
          <p:cNvGraphicFramePr>
            <a:graphicFrameLocks/>
          </p:cNvGraphicFramePr>
          <p:nvPr/>
        </p:nvGraphicFramePr>
        <p:xfrm>
          <a:off x="-52388" y="265113"/>
          <a:ext cx="9580563" cy="6373812"/>
        </p:xfrm>
        <a:graphic>
          <a:graphicData uri="http://schemas.openxmlformats.org/presentationml/2006/ole">
            <p:oleObj spid="_x0000_s67586" name="Диаграмма" r:id="rId3" imgW="8848758" imgH="6105628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188913"/>
            <a:ext cx="8713787" cy="2016125"/>
          </a:xfrm>
        </p:spPr>
        <p:txBody>
          <a:bodyPr/>
          <a:lstStyle/>
          <a:p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2987675" y="2205038"/>
            <a:ext cx="3097213" cy="2232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3492500" y="2703513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Консолидированный бюджет МО «Угранский район» Смоленской области</a:t>
            </a:r>
          </a:p>
        </p:txBody>
      </p:sp>
      <p:sp>
        <p:nvSpPr>
          <p:cNvPr id="5" name="Стрелка вправо 4"/>
          <p:cNvSpPr/>
          <p:nvPr/>
        </p:nvSpPr>
        <p:spPr>
          <a:xfrm rot="18819159">
            <a:off x="2987675" y="3897313"/>
            <a:ext cx="720725" cy="10795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36554">
            <a:off x="5394325" y="4087813"/>
            <a:ext cx="935038" cy="124301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288" y="4429125"/>
            <a:ext cx="2952750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087" name="TextBox 6"/>
          <p:cNvSpPr txBox="1">
            <a:spLocks noChangeArrowheads="1"/>
          </p:cNvSpPr>
          <p:nvPr/>
        </p:nvSpPr>
        <p:spPr bwMode="auto">
          <a:xfrm>
            <a:off x="763588" y="4778375"/>
            <a:ext cx="19446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 МО «Угранский район»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0750" y="4778375"/>
            <a:ext cx="2959100" cy="1223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089" name="TextBox 11"/>
          <p:cNvSpPr txBox="1">
            <a:spLocks noChangeArrowheads="1"/>
          </p:cNvSpPr>
          <p:nvPr/>
        </p:nvSpPr>
        <p:spPr bwMode="auto">
          <a:xfrm>
            <a:off x="6300788" y="5094288"/>
            <a:ext cx="2374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Бюджеты сельских поселений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2021 год</a:t>
            </a:r>
          </a:p>
          <a:p>
            <a:endParaRPr lang="ru-RU" b="1" i="1"/>
          </a:p>
        </p:txBody>
      </p:sp>
      <p:graphicFrame>
        <p:nvGraphicFramePr>
          <p:cNvPr id="68611" name="Диаграмма 5"/>
          <p:cNvGraphicFramePr>
            <a:graphicFrameLocks/>
          </p:cNvGraphicFramePr>
          <p:nvPr/>
        </p:nvGraphicFramePr>
        <p:xfrm>
          <a:off x="-52388" y="450850"/>
          <a:ext cx="9488488" cy="6373813"/>
        </p:xfrm>
        <a:graphic>
          <a:graphicData uri="http://schemas.openxmlformats.org/presentationml/2006/ole">
            <p:oleObj spid="_x0000_s68611" name="Диаграмма" r:id="rId4" imgW="8848758" imgH="6095910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2022 год</a:t>
            </a:r>
          </a:p>
          <a:p>
            <a:endParaRPr lang="ru-RU" b="1" i="1"/>
          </a:p>
        </p:txBody>
      </p:sp>
      <p:graphicFrame>
        <p:nvGraphicFramePr>
          <p:cNvPr id="69634" name="Диаграмма 5"/>
          <p:cNvGraphicFramePr>
            <a:graphicFrameLocks/>
          </p:cNvGraphicFramePr>
          <p:nvPr/>
        </p:nvGraphicFramePr>
        <p:xfrm>
          <a:off x="119063" y="503238"/>
          <a:ext cx="8653462" cy="6122987"/>
        </p:xfrm>
        <a:graphic>
          <a:graphicData uri="http://schemas.openxmlformats.org/presentationml/2006/ole">
            <p:oleObj spid="_x0000_s69634" name="Диаграмма" r:id="rId3" imgW="8524809" imgH="6029236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18786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187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28825"/>
            <a:ext cx="45354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отношения </a:t>
            </a:r>
            <a:r>
              <a:rPr lang="ru-RU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47106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трансферты – </a:t>
            </a:r>
            <a:r>
              <a:rPr lang="ru-RU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32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chemeClr val="bg1"/>
                </a:solidFill>
              </a:rPr>
              <a:t>Субвенции – </a:t>
            </a:r>
            <a:r>
              <a:rPr lang="ru-RU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481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10819</TotalTime>
  <Words>5252</Words>
  <Application>Microsoft Office PowerPoint</Application>
  <PresentationFormat>Экран (4:3)</PresentationFormat>
  <Paragraphs>806</Paragraphs>
  <Slides>73</Slides>
  <Notes>3</Notes>
  <HiddenSlides>0</HiddenSlides>
  <MMClips>0</MMClips>
  <ScaleCrop>false</ScaleCrop>
  <HeadingPairs>
    <vt:vector size="10" baseType="variant">
      <vt:variant>
        <vt:lpstr>Использованные шрифты</vt:lpstr>
      </vt:variant>
      <vt:variant>
        <vt:i4>10</vt:i4>
      </vt:variant>
      <vt:variant>
        <vt:lpstr>Шаблон оформления</vt:lpstr>
      </vt:variant>
      <vt:variant>
        <vt:i4>15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73</vt:i4>
      </vt:variant>
      <vt:variant>
        <vt:lpstr>Произвольные показы</vt:lpstr>
      </vt:variant>
      <vt:variant>
        <vt:i4>1</vt:i4>
      </vt:variant>
    </vt:vector>
  </HeadingPairs>
  <TitlesOfParts>
    <vt:vector size="101" baseType="lpstr">
      <vt:lpstr>Times New Roman</vt:lpstr>
      <vt:lpstr>Arial</vt:lpstr>
      <vt:lpstr>Corbel</vt:lpstr>
      <vt:lpstr>Tunga</vt:lpstr>
      <vt:lpstr>Tahoma</vt:lpstr>
      <vt:lpstr>Wingdings</vt:lpstr>
      <vt:lpstr>Verdana</vt:lpstr>
      <vt:lpstr>Bodoni MT Black</vt:lpstr>
      <vt:lpstr>华文楷体</vt:lpstr>
      <vt:lpstr>Calibri</vt:lpstr>
      <vt:lpstr>Mylar</vt:lpstr>
      <vt:lpstr>1_Mylar</vt:lpstr>
      <vt:lpstr>2_Mylar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3_Mylar</vt:lpstr>
      <vt:lpstr>Лист</vt:lpstr>
      <vt:lpstr>Диаграмма</vt:lpstr>
      <vt:lpstr>                                                    МУНИЦИПАЛЬНОЕ ОБРАЗОВАНИЕ                                                        « УГРАНСКИЙ РАЙОН»                                                         СМОЛЕНСКОЙ ОБЛАСТИ </vt:lpstr>
      <vt:lpstr>Слайд 2</vt:lpstr>
      <vt:lpstr>Муниципальное образование «Угранский район» Смоленской области</vt:lpstr>
      <vt:lpstr>Слайд 4</vt:lpstr>
      <vt:lpstr>Слайд 5</vt:lpstr>
      <vt:lpstr>Слайд 6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Консолидированный бюджет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 </vt:lpstr>
      <vt:lpstr>Слайд 8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 (тыс.руб)</vt:lpstr>
      <vt:lpstr>Структура безвозмездных поступлений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Источники финансирования дефицита   районного бюджета (тыс.руб).</vt:lpstr>
      <vt:lpstr>Слайд 21</vt:lpstr>
      <vt:lpstr>Слайд 22</vt:lpstr>
      <vt:lpstr>Слайд 23</vt:lpstr>
      <vt:lpstr>Слайд 24</vt:lpstr>
      <vt:lpstr>Слайд 25</vt:lpstr>
      <vt:lpstr>Слайд 26</vt:lpstr>
      <vt:lpstr>Основные направления налоговой политики  муниципального образования  «Угранский район» Смоленской области на 2020 год и плановый период 2021-2022 годов</vt:lpstr>
      <vt:lpstr>Слайд 28</vt:lpstr>
      <vt:lpstr>Слайд 29</vt:lpstr>
      <vt:lpstr>Основные показатели социально-экономического развития муниципального образования «Угранский район» Смоленской области на 2020 год и плановый период 2021  и 2022 годов</vt:lpstr>
      <vt:lpstr>Слайд 31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Слайд 35</vt:lpstr>
      <vt:lpstr>Слайд 36</vt:lpstr>
      <vt:lpstr>Слайд 37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«Угранский район» Смоленской  области  на 2020 год</vt:lpstr>
      <vt:lpstr> </vt:lpstr>
      <vt:lpstr>Слайд 41</vt:lpstr>
      <vt:lpstr>Слайд 42</vt:lpstr>
      <vt:lpstr>Основные характеристики  районного  бюджета на   2020 и плановый период 2021 и 2022 годов. ( тыс.руб)</vt:lpstr>
      <vt:lpstr>Слайд 44</vt:lpstr>
      <vt:lpstr>Слайд 45</vt:lpstr>
      <vt:lpstr>Слайд 46</vt:lpstr>
      <vt:lpstr>Программная структура расходов  районного бюджета на 2020 год и плановый период 2021 и 2022 г (в тыс.руб.)</vt:lpstr>
      <vt:lpstr>Слайд 48</vt:lpstr>
      <vt:lpstr>Слайд 49</vt:lpstr>
      <vt:lpstr>Программная структура расходов  районного бюджета на 2020 год и плановый период 2021 и 2022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 на 2016-2020 годы» 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на 2014-2020 годы» </vt:lpstr>
      <vt:lpstr>Слайд 53</vt:lpstr>
      <vt:lpstr>Муниципальная программа «Развитие  образования в муниципальном образовании « Угранский район» Смоленской области» на 2014-2020 годы» </vt:lpstr>
      <vt:lpstr>Муниципальная программа «Развитие культуры и туризма в муниципальном образовании «Угранский район» Смоленской области» на 2014-2020 годы» </vt:lpstr>
      <vt:lpstr>Программная структура расходов  районного бюджета на 2020 год и плановый период 2021 и 2022 г.</vt:lpstr>
      <vt:lpstr>Муниципальная программа  «Управление муниципальными финансами в муниципальном образовании  «Угранский район» Смоленской области» на 2014-2020 годы» </vt:lpstr>
      <vt:lpstr>Муниципальная программа  «Устойчивое развитие сельских территорий в муниципальном образовании  «Угранский район» Смоленской области» на 2014-2017 год и на период до 2020 года» </vt:lpstr>
      <vt:lpstr>Муниципальная программа  « Поддержка общественных организаций  муниципального образования « Угранский район» Смоленской области» на 2016-2020 годы» </vt:lpstr>
      <vt:lpstr>Программная структура расходов  районного бюджета на 2020 год и плановый период 2021 и 2022 г.</vt:lpstr>
      <vt:lpstr>Муниципальная программа  «Обеспечение жильем молодых семей» на  2015-2020 годы» </vt:lpstr>
      <vt:lpstr>Муниципальная программа  «Энергосбережение и повышение энергетической эффективности на 2010-2020 годы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  на 2015-2020 годы» </vt:lpstr>
      <vt:lpstr>Слайд 64</vt:lpstr>
      <vt:lpstr>Слайд 65</vt:lpstr>
      <vt:lpstr>Слайд 66</vt:lpstr>
      <vt:lpstr>Слайд 67</vt:lpstr>
      <vt:lpstr>Распределение  бюджетных ассигнований по разделам расходов  на 2020 и плановый период 2021 и 2022 год (тыс. руб.)</vt:lpstr>
      <vt:lpstr>Слайд 69</vt:lpstr>
      <vt:lpstr>Слайд 70</vt:lpstr>
      <vt:lpstr>Слайд 71</vt:lpstr>
      <vt:lpstr>Контактная информация</vt:lpstr>
      <vt:lpstr>Слайд 73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Пк</cp:lastModifiedBy>
  <cp:revision>331</cp:revision>
  <dcterms:created xsi:type="dcterms:W3CDTF">2013-12-02T14:04:15Z</dcterms:created>
  <dcterms:modified xsi:type="dcterms:W3CDTF">2020-12-09T12:17:44Z</dcterms:modified>
</cp:coreProperties>
</file>