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1" r:id="rId3"/>
    <p:sldMasterId id="2147484652" r:id="rId4"/>
    <p:sldMasterId id="2147484653" r:id="rId5"/>
    <p:sldMasterId id="2147484665" r:id="rId6"/>
    <p:sldMasterId id="2147484666" r:id="rId7"/>
    <p:sldMasterId id="2147484667" r:id="rId8"/>
  </p:sldMasterIdLst>
  <p:notesMasterIdLst>
    <p:notesMasterId r:id="rId78"/>
  </p:notesMasterIdLst>
  <p:sldIdLst>
    <p:sldId id="256" r:id="rId9"/>
    <p:sldId id="340" r:id="rId10"/>
    <p:sldId id="336" r:id="rId11"/>
    <p:sldId id="313" r:id="rId12"/>
    <p:sldId id="257" r:id="rId13"/>
    <p:sldId id="316" r:id="rId14"/>
    <p:sldId id="341" r:id="rId15"/>
    <p:sldId id="319" r:id="rId16"/>
    <p:sldId id="320" r:id="rId17"/>
    <p:sldId id="342" r:id="rId18"/>
    <p:sldId id="343" r:id="rId19"/>
    <p:sldId id="321" r:id="rId20"/>
    <p:sldId id="322" r:id="rId21"/>
    <p:sldId id="344" r:id="rId22"/>
    <p:sldId id="323" r:id="rId23"/>
    <p:sldId id="337" r:id="rId24"/>
    <p:sldId id="324" r:id="rId25"/>
    <p:sldId id="346" r:id="rId26"/>
    <p:sldId id="274" r:id="rId27"/>
    <p:sldId id="327" r:id="rId28"/>
    <p:sldId id="328" r:id="rId29"/>
    <p:sldId id="370" r:id="rId30"/>
    <p:sldId id="338" r:id="rId31"/>
    <p:sldId id="330" r:id="rId32"/>
    <p:sldId id="331" r:id="rId33"/>
    <p:sldId id="332" r:id="rId34"/>
    <p:sldId id="333" r:id="rId35"/>
    <p:sldId id="339" r:id="rId36"/>
    <p:sldId id="314" r:id="rId37"/>
    <p:sldId id="315" r:id="rId38"/>
    <p:sldId id="372" r:id="rId39"/>
    <p:sldId id="373" r:id="rId40"/>
    <p:sldId id="374" r:id="rId41"/>
    <p:sldId id="302" r:id="rId42"/>
    <p:sldId id="350" r:id="rId43"/>
    <p:sldId id="351" r:id="rId44"/>
    <p:sldId id="268" r:id="rId45"/>
    <p:sldId id="272" r:id="rId46"/>
    <p:sldId id="261" r:id="rId47"/>
    <p:sldId id="299" r:id="rId48"/>
    <p:sldId id="352" r:id="rId49"/>
    <p:sldId id="263" r:id="rId50"/>
    <p:sldId id="369" r:id="rId51"/>
    <p:sldId id="367" r:id="rId52"/>
    <p:sldId id="371" r:id="rId53"/>
    <p:sldId id="294" r:id="rId54"/>
    <p:sldId id="355" r:id="rId55"/>
    <p:sldId id="356" r:id="rId56"/>
    <p:sldId id="296" r:id="rId57"/>
    <p:sldId id="357" r:id="rId58"/>
    <p:sldId id="358" r:id="rId59"/>
    <p:sldId id="295" r:id="rId60"/>
    <p:sldId id="359" r:id="rId61"/>
    <p:sldId id="360" r:id="rId62"/>
    <p:sldId id="297" r:id="rId63"/>
    <p:sldId id="361" r:id="rId64"/>
    <p:sldId id="362" r:id="rId65"/>
    <p:sldId id="363" r:id="rId66"/>
    <p:sldId id="298" r:id="rId67"/>
    <p:sldId id="364" r:id="rId68"/>
    <p:sldId id="365" r:id="rId69"/>
    <p:sldId id="366" r:id="rId70"/>
    <p:sldId id="347" r:id="rId71"/>
    <p:sldId id="273" r:id="rId72"/>
    <p:sldId id="349" r:id="rId73"/>
    <p:sldId id="353" r:id="rId74"/>
    <p:sldId id="354" r:id="rId75"/>
    <p:sldId id="348" r:id="rId76"/>
    <p:sldId id="278" r:id="rId77"/>
  </p:sldIdLst>
  <p:sldSz cx="9144000" cy="6858000" type="screen4x3"/>
  <p:notesSz cx="6858000" cy="9144000"/>
  <p:custShowLst>
    <p:custShow name="Произвольный показ 1" id="0">
      <p:sldLst>
        <p:sld r:id="rId9"/>
        <p:sld r:id="rId13"/>
        <p:sld r:id="rId47"/>
        <p:sld r:id="rId50"/>
        <p:sld r:id="rId45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7897486-1A2A-4002-9ACC-8EE8E2FCAD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13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1A26C-0B06-4738-8E52-E0E9971AE25E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390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F6BA5A-CC6A-4E64-9432-70F57E04BA7B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8E83F5-3EBB-4930-99DF-EE5DC05631D4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12C69-56D2-4E73-873A-A0277D47126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46177-881C-4192-A44E-E30E0122CE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F65D4-83F9-4AC6-B6CF-9207DFBDFA0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8059E-FA76-49E1-8DF5-AE5A81B5AC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E89C4-7160-4566-9829-523EBB04EDF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9B8F1-2085-4550-B26E-E6DD038FF6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1CA58-512D-4074-B334-D52D01FF98E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2FB8A-DCBA-4D04-8AC3-F8523D24C3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B653D-78B8-4EAD-B56C-779D2241D10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737D-A81C-423B-9C62-447CE71A49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2F7C7-AA6F-421F-B9E2-350EA324063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91BFC-CD53-4700-B6D4-A58E210751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E1BF4-DE50-44FD-95E9-7B16DD3B691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B9235-E5B8-4794-A860-B0E09010AD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586CD-8EAB-4D28-B47D-EC99F7E879A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AE511-9608-47A6-8D7A-EBDE5C9200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8B54-B03E-480A-ADB1-14639F59633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55A1B-DAD5-43E0-BA64-8A8D3AE473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67591-05E3-4A81-9041-3333C632C7A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6E73C-DD41-4B34-AD40-4C635742CC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A1933-5FFC-4F2C-9F75-2E2A9FC5F7C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F9D3-CA07-4DA7-A03F-1D90BDAD22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CCC93-F565-4280-9DE5-B29680FE316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19D34-51E9-46F6-837C-616B81F462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5AEF6-D65C-4FDF-BEA7-49D59AA0584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78846-CDC6-4BF3-B088-BEE48E59BC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B9096-B3D6-446C-AB40-482E7076AAE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44BBF-90F9-4B11-B3C0-F17EF5D732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5928E-EC12-4E58-B7F0-81852ECB550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612F1-C27B-45EE-9B12-7188FB3288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7672-29AD-418C-90F3-C794BB7DD55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50651-6D7E-4C8D-B983-F21B3DAED1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A7AA5-6CB1-4863-98FF-9BBFF21DDCF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A5AD6-2B65-4A8C-AEA7-B9D8D7D4D8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22E51-D845-4E7B-856D-9C958C10356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E39F7-D4EB-4249-BAB9-5FA7B3DF96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65962-7FC2-4771-AA25-E1F37BFC30B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CEAA7-219D-4184-934A-4EBCFD861C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7E954-F2A8-41FE-A9FF-524DBE3409A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49DC1-FA98-425D-8E2F-0F0C28A506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03FD1-C2EB-43A6-9389-96D360E3723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9F93D-DE3F-4BCA-BF67-F410714BC7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049EE-2C79-44F6-8388-F210A3552F0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E8D4A-C4E2-466A-9912-45E777796B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1ACD-4CFD-41BD-BF7A-9CC1EE7D706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7E16F-EE75-475B-AD67-A393E47F6A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C881E-A53B-4A63-935F-B98DB9647C6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C084C-ACF5-4667-A4DF-9D33E4E890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7E464-C23C-413B-BA90-350D367E402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21EA2-938B-4CE0-B35D-C3D8945F15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5C14A-DB0A-4A6C-B2CE-904C919C624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8996D-85E3-484A-BAE3-1FF6938E03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95BA5-6BA9-438C-8810-C6627FA71F5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04D07-5113-4286-B2A8-C86EB50CE3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BEF96-10A6-44B6-B268-4D3F35D2787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DE72B-7145-45D5-A9E2-C8AC0AEFB0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BBDA-7061-4E24-AABE-96BF02AA751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D9651-97CC-4B59-B311-B065C242DA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2A8A7-B9E6-4281-9662-B0663CF9882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C03B5-D85A-4634-A4AB-FB78DE444E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1322A-78E1-468C-A454-58CAEFC66DC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3AEB7-4C0E-4897-A094-425E14F342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0FBE1-A82F-477C-9C8B-C97DAF09445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D5AAA-CF1B-4F41-AFC8-D7F3C9C9C0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D8B88-3E62-4E52-B114-AAF6D675E89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FB1F5-93B4-4897-8D5F-E80C73D93A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86ED4-0C98-4C58-A462-2FFF4294E1C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2FFD-1A32-4340-9419-FFCFF52661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F48E3-0986-4DD1-AFB2-02CCAE5D40A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31D0F-0CB2-43CD-87AE-BEA129636D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45E8B-D4CA-4170-89AB-1F2AEB53914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EDF3F-1AE1-4F32-96FC-19D1DCBD59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50ECF-B396-4078-A482-145BA399A2E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33E13-4C70-406A-B544-0C89AE1F53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47710-B359-4337-8AF8-D2D3BE9A49C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A5836-1620-40EE-A8FD-C0C6B55941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FC597-BA1C-4C9B-B90B-FC8D0ECCECE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2B25A-5935-449C-B392-9C8335F1D4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D1538-01DE-445F-8687-E1A30C054F3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27591-6362-4E70-9221-31EAE62C46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8157-9776-4267-AD59-9C4C8911955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62767-2DD2-4370-8077-7E1C5F50EF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0F1B3-7489-4155-95F7-22664E5BF8A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08E88-9D19-4CED-85CC-FFFCBDAB35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B59BF-12B0-4953-A0D1-73BE67B5E02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39338-85BD-44CC-BB96-A96A283C4F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2DE40-03EA-4752-B456-43AD1BD1B34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1BFA-A398-49FB-8C33-114548989A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6BEB8-C126-4C6B-9DBE-CAF002BAE41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BDA9A-E6E9-4B94-BBE9-60D9B93C4C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BD12E-324C-4D7D-A20E-96C710B5092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AB776-6D35-4FA7-B15D-CC1D700B9B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F9595-D198-4971-BCD5-554E0EEED5B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C206A-286D-418B-A29F-11A54087E0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65F83-A276-4108-AD8D-6144E8ABB3A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1658-373F-4019-A463-D4A7EBEF6A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5B5F5-86FA-48E2-8F27-D8C7173A11C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C24FF-CBA8-43DB-9427-3EE8F5146B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95CE4-F9AB-4553-9A45-915697BDF49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24B19-FE4E-4224-92EA-9A3F2787D6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FEDF9-1EB8-4188-8C49-0C69DCF761C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C598-F318-4794-BA18-720D79B9CA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4B3F5-251D-4944-986E-015C654858B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60CFD-0EF3-41A2-93D9-0509A2A5AE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5CD52-04D1-49EC-A748-B6773E8F09D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5EF36-2A0D-4982-A423-86D0FF82C6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C1090-10C8-4387-8A44-CE1BD5E2CFA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3CFEB-E924-4183-B4E2-D6E53424B1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D1215-DF13-4278-B23B-0A08B7E072E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1B66B-A3A4-4200-BF12-8C552DBA79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5C480-A8FD-4FB1-9060-684C407DF3D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B9EC-B29C-4B07-AE6B-52529CF92B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00D20-F78A-47D9-A7B1-2F3440B4CDE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897BE-8562-489F-BE82-4F1B7138F6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8A97E-59DB-4775-B85E-575881E3959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884F-8CD1-458E-B62E-7DFD723B36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2BC3-C31C-42B3-B7BF-47B9DA8EED8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C81D3-20C7-464D-8005-21B8147489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A0921-E5FC-49F5-95DC-1704D77B7D5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4115-7691-488F-B2C4-45C51CC0C0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EAC88-BE52-4D39-831E-53622B2B80E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181C3-49FA-4141-A183-405A9C6569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297BC-6EC2-4F89-ABBA-C4C8B5AA276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3A3E3-573D-4969-9493-EE23D39C77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597F-FE0E-4F11-91A2-E0016A4595F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F4864-E924-4283-8F35-3FDD5620C1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9CFF7-A87A-4F29-962A-DAD613DB3B2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4D51F-6CBB-48D3-B1FC-C2778A05DE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BC2BC-4C72-471D-881E-A9B4B588BFE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90259-1497-420B-8B7C-32FD3206B3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A1C2C-65DB-4CB4-9178-7AB9C9E2E0A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D5BD8-95D9-49B1-A2A4-9CF800BDAC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2570F-FB6B-40D2-912D-C4BBE76A984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74123-1F6C-422E-A96E-4905C77C1E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3D6EF-3D0B-4CD7-9D53-2BE245F11BE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7B884-203C-4B6C-AB87-D0CD5A2D9F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7FB4A-7C7E-4159-9D89-A47078A6937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B329-BCC7-44AB-B28C-E25E5DB59C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6BC6-D16A-46FB-B5E4-9F9737ECC67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48A4A-DFF6-438E-BC31-9CD044A02C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17088-5808-45B5-BEFC-1A3FE1FF2F4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F5882-5397-4544-A84D-E4DEB23989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1029B-6C1C-4878-A489-2BEB21D6706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CF843-2B43-4819-AF04-C58894053F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FE1EF-159F-4EB1-AF32-30109B4497D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428E8-33D7-4AAF-9A48-6FBF564E4A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F36E6-B087-4677-A0BA-7365E152E4F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381F5-EDB5-4378-B84B-ABDA977CDC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ACD18-E834-4D51-B4CB-5D2F8002BF9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03012-4805-452F-BF99-5C4B8D1D27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1A9B2-D0D6-49E4-9249-C5321B70680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6C1D6-D9B6-4C41-8619-4D349FD596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4575E-DBC9-4C90-BFC6-2CA6BD5BDAF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073FF-4E04-48FC-8938-7F030238EB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022DB-89DF-4F30-B08B-9D36C48B97D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2D29F-5B39-4FDF-AF29-A3B1B483E7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4708A-E493-40B9-A82F-83251785DED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D601B-D4C3-41C6-A79D-4BC157AB88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B2D9-3A9A-4C71-8CB0-70335E430A6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3497D-A7D2-47F7-BC0C-36E0A56157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668BF-E7BB-4231-B83F-357089C3234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CC49F-12A4-47D7-8AB9-E49CE5AC76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BC48B-96E0-4DE1-9C5F-D76149B7573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A1255-562B-484E-AAC8-22744D9BB1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99CD9-A0E3-4FA7-8799-29ABE7306E3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C7344-BAAD-4D42-831E-2FDB54A8D7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D0FD6-8CE6-4A8B-938E-CA0216F2155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171B2-6D93-42EF-8E96-E344908ED4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6F9CF-F5E2-408B-94AA-7CEA201E797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2E606-643B-4965-83D9-BC78361FA9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4CD2A-4701-4EF1-9359-416FB60C664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15DE2-1227-4FBD-97AB-DB4653B10F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828F9-2EDC-41AB-9BA9-02AE3F1092F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ACB5D-F987-4F26-9E2C-FEB2F2A9FC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A14F9-222B-4807-8C4C-0D0C10DEEE3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FFFDF-0BA5-4B86-A1A9-2666B6A46E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AE44703-AE0E-4DF3-B574-9D0B13CC782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FAB156E-57CF-4478-9D82-16C076528C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B55661-4552-482C-AF4B-59B134C7B46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EBE95D-ACF0-4569-ADCA-ADE06AA93C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9" r:id="rId1"/>
    <p:sldLayoutId id="2147484688" r:id="rId2"/>
    <p:sldLayoutId id="2147484687" r:id="rId3"/>
    <p:sldLayoutId id="2147484686" r:id="rId4"/>
    <p:sldLayoutId id="2147484685" r:id="rId5"/>
    <p:sldLayoutId id="2147484684" r:id="rId6"/>
    <p:sldLayoutId id="2147484683" r:id="rId7"/>
    <p:sldLayoutId id="2147484682" r:id="rId8"/>
    <p:sldLayoutId id="2147484681" r:id="rId9"/>
    <p:sldLayoutId id="2147484680" r:id="rId10"/>
    <p:sldLayoutId id="214748467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4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39E032-5525-48A8-A79B-4A4ED177226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9F376D0-9FA1-4C99-82E8-40FFB4211C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0" r:id="rId1"/>
    <p:sldLayoutId id="2147484699" r:id="rId2"/>
    <p:sldLayoutId id="2147484698" r:id="rId3"/>
    <p:sldLayoutId id="2147484697" r:id="rId4"/>
    <p:sldLayoutId id="2147484696" r:id="rId5"/>
    <p:sldLayoutId id="2147484695" r:id="rId6"/>
    <p:sldLayoutId id="2147484694" r:id="rId7"/>
    <p:sldLayoutId id="2147484693" r:id="rId8"/>
    <p:sldLayoutId id="2147484692" r:id="rId9"/>
    <p:sldLayoutId id="2147484691" r:id="rId10"/>
    <p:sldLayoutId id="2147484690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9535426-04BD-42DE-A877-686AF8411DF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F29C54-44E6-4664-B646-4336FA1611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1" r:id="rId1"/>
    <p:sldLayoutId id="2147484710" r:id="rId2"/>
    <p:sldLayoutId id="2147484709" r:id="rId3"/>
    <p:sldLayoutId id="2147484708" r:id="rId4"/>
    <p:sldLayoutId id="2147484707" r:id="rId5"/>
    <p:sldLayoutId id="2147484706" r:id="rId6"/>
    <p:sldLayoutId id="2147484705" r:id="rId7"/>
    <p:sldLayoutId id="2147484704" r:id="rId8"/>
    <p:sldLayoutId id="2147484703" r:id="rId9"/>
    <p:sldLayoutId id="2147484702" r:id="rId10"/>
    <p:sldLayoutId id="2147484701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926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9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571BEC4-469F-44D6-911E-D3E580C610C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149B00-0FA5-4BDA-8575-8E87A062F8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2" r:id="rId1"/>
    <p:sldLayoutId id="2147484721" r:id="rId2"/>
    <p:sldLayoutId id="2147484720" r:id="rId3"/>
    <p:sldLayoutId id="2147484719" r:id="rId4"/>
    <p:sldLayoutId id="2147484718" r:id="rId5"/>
    <p:sldLayoutId id="2147484717" r:id="rId6"/>
    <p:sldLayoutId id="2147484716" r:id="rId7"/>
    <p:sldLayoutId id="2147484715" r:id="rId8"/>
    <p:sldLayoutId id="2147484714" r:id="rId9"/>
    <p:sldLayoutId id="2147484713" r:id="rId10"/>
    <p:sldLayoutId id="214748471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6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24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F4C4A9C-D257-482E-83A5-B3D09A7632A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8B6165-80A9-41CD-B27B-243734C2D3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33" r:id="rId1"/>
    <p:sldLayoutId id="2147484732" r:id="rId2"/>
    <p:sldLayoutId id="2147484731" r:id="rId3"/>
    <p:sldLayoutId id="2147484730" r:id="rId4"/>
    <p:sldLayoutId id="2147484729" r:id="rId5"/>
    <p:sldLayoutId id="2147484728" r:id="rId6"/>
    <p:sldLayoutId id="2147484727" r:id="rId7"/>
    <p:sldLayoutId id="2147484726" r:id="rId8"/>
    <p:sldLayoutId id="2147484725" r:id="rId9"/>
    <p:sldLayoutId id="2147484724" r:id="rId10"/>
    <p:sldLayoutId id="214748472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5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747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2494245-82B8-48F5-AD2B-184CF3F33A0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DAEF1FB-F319-42AF-89EE-A63C2C2726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4" r:id="rId1"/>
    <p:sldLayoutId id="2147484743" r:id="rId2"/>
    <p:sldLayoutId id="2147484742" r:id="rId3"/>
    <p:sldLayoutId id="2147484741" r:id="rId4"/>
    <p:sldLayoutId id="2147484740" r:id="rId5"/>
    <p:sldLayoutId id="2147484739" r:id="rId6"/>
    <p:sldLayoutId id="2147484738" r:id="rId7"/>
    <p:sldLayoutId id="2147484737" r:id="rId8"/>
    <p:sldLayoutId id="2147484736" r:id="rId9"/>
    <p:sldLayoutId id="2147484735" r:id="rId10"/>
    <p:sldLayoutId id="214748473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4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70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CF7D06-5EE3-4B8B-A71B-97D06A1D91A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B26DEE9-F084-41B1-B1C8-7C451ACC52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55" r:id="rId1"/>
    <p:sldLayoutId id="2147484754" r:id="rId2"/>
    <p:sldLayoutId id="2147484753" r:id="rId3"/>
    <p:sldLayoutId id="2147484752" r:id="rId4"/>
    <p:sldLayoutId id="2147484751" r:id="rId5"/>
    <p:sldLayoutId id="2147484750" r:id="rId6"/>
    <p:sldLayoutId id="2147484749" r:id="rId7"/>
    <p:sldLayoutId id="2147484748" r:id="rId8"/>
    <p:sldLayoutId id="2147484747" r:id="rId9"/>
    <p:sldLayoutId id="2147484746" r:id="rId10"/>
    <p:sldLayoutId id="214748474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altLang="ru-RU" sz="19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21 декабря 2017 года № 56 «О бюджете муниципального образования «Угранский район» Смоленской области на 2018 год и  на плановый период  2019 и 2020 годов». (в редакции от 28 ноября 2018 года №49)</a:t>
            </a:r>
            <a:r>
              <a:rPr lang="ru-RU" altLang="ru-RU" sz="19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1900" i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000000"/>
                  </a:outerShdw>
                </a:cont>
                <a:cont type="tree" name="">
                  <a:effect ref="fillLine"/>
                  <a:outerShdw dist="38100" dir="2700000" algn="tl">
                    <a:srgbClr val="000000"/>
                  </a:outerShdw>
                </a:cont>
                <a:effect ref="fillLine"/>
              </a:effectDag>
              <a:latin typeface="Bodoni MT" pitchFamily="18" charset="0"/>
            </a:endParaRPr>
          </a:p>
        </p:txBody>
      </p:sp>
      <p:sp>
        <p:nvSpPr>
          <p:cNvPr id="10035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10035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10035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</a:t>
            </a:r>
          </a:p>
        </p:txBody>
      </p:sp>
      <p:graphicFrame>
        <p:nvGraphicFramePr>
          <p:cNvPr id="24623" name="Group 47"/>
          <p:cNvGraphicFramePr>
            <a:graphicFrameLocks noGrp="1"/>
          </p:cNvGraphicFramePr>
          <p:nvPr>
            <p:ph idx="4294967295"/>
          </p:nvPr>
        </p:nvGraphicFramePr>
        <p:xfrm>
          <a:off x="684213" y="1125538"/>
          <a:ext cx="6899275" cy="5016500"/>
        </p:xfrm>
        <a:graphic>
          <a:graphicData uri="http://schemas.openxmlformats.org/drawingml/2006/table">
            <a:tbl>
              <a:tblPr/>
              <a:tblGrid>
                <a:gridCol w="1738312"/>
                <a:gridCol w="1290638"/>
                <a:gridCol w="1290637"/>
                <a:gridCol w="1289050"/>
                <a:gridCol w="1290638"/>
              </a:tblGrid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272796,6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228878,3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152989,3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69507,0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83366,2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58942,0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59850,0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131883,6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20721,2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71084,9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77071,0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80479,0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74786,2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331788" y="1076325"/>
          <a:ext cx="8532812" cy="5573713"/>
        </p:xfrm>
        <a:graphic>
          <a:graphicData uri="http://schemas.openxmlformats.org/presentationml/2006/ole">
            <p:oleObj spid="_x0000_s25602" name="Лист" r:id="rId3" imgW="8763110" imgH="572448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1673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1187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891337" cy="4078288"/>
        </p:xfrm>
        <a:graphic>
          <a:graphicData uri="http://schemas.openxmlformats.org/presentationml/2006/ole">
            <p:oleObj spid="_x0000_s32770" name="Лист" r:id="rId3" imgW="6896146" imgH="408625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5032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10240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10240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10240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12288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15 ноября текущего года.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12288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12288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12288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15 ноября текущего года внес на рассмотрение в Угранский район Совета депутатов проект решения о местном бюджете на 2018 год и плановый период 2019 и 2020 годов. Проект местного бюджета рассмотрен на заседании Угранским районным Советом депутатов 23 ноября 2017 года, 12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2018 год и на плановый период 2019 и 2020 годов</a:t>
            </a:r>
          </a:p>
        </p:txBody>
      </p:sp>
      <p:graphicFrame>
        <p:nvGraphicFramePr>
          <p:cNvPr id="89137" name="Group 49"/>
          <p:cNvGraphicFramePr>
            <a:graphicFrameLocks noGrp="1"/>
          </p:cNvGraphicFramePr>
          <p:nvPr/>
        </p:nvGraphicFramePr>
        <p:xfrm>
          <a:off x="179388" y="1250950"/>
          <a:ext cx="8905875" cy="5272088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8412,1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2018 год и на плановый период 2019 и 2020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12697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2018 год и на плановый период 2019 и 2020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2018год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будут являться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прогноза доходов, расходов и источников финансирования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соразмерность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 поступающими доходами. Безусловное  исполнение действующих расходных обязательств, недопущение принятия новых расходных обязательств, не обеспеченных доходными источниками;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приоритетных направлениях, прежде всего связанных с улучшением условий жизни человека, адресном решении социальных проблем, повышении эффективности и качества предоставляемых населению муниципальных услуг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реализации приоритетных задач государственной политики,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в указах Президента РФ по достижению целевых показателей заработной платы отдельных категорий работников бюджетной сферы, индексация заработной платы работников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экономики, на которых не распространяются указы Президента РФ на 4%, обеспечение месячной заработной платы работников бюджетной сферы на уровне не ниже минимального размера оплаты труда, установленного Федеральным законом «О минимальном размере оплаты труда»;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социальных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избирательность инвестиционных расходов и расходов капитального характера. Концентрация бюджетных средств на максимально результативных инвестиционных проектах и наиболее востребованных объектах капитального строительства;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 результативности бюджетных расходов за счет сокращения  неэффективных расходов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устойчивого развития сельских территорий, стимулирование роста объемов производства сельскохозяйственной продукции, эффективного использования земель сельскохозяйственного назначения, повышение качества жизни сельского населения;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в том числе за счет повышения качества финансового менеджмента в органах исполнительной власти и бюджетных учреждениях;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просроченной задолженности по бюджетным и долговым обязательствам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332656"/>
            <a:ext cx="8784976" cy="6192688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работы по применению механизма самообложения граждан;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и повышение эффективности процедур муниципальных закупок товаров, работ, услуг;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муниципальных закупок по отдельным видам товаров, работ, услуг на муниципальном уровне;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финансового контроля в управлении бюджетным процессом, в том числе внутреннего финансового контроля и внутреннего финансового аудита;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принципов открытости и прозрачности управления муниципальными финансами, в том числе путем составления брошюры «Бюджет для граждан»;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плана мероприятий по повышению налоговых и неналоговых доходов и эффективности бюджетного процесса и Плана мероприятий по росту доходов бюджета в целях оздоровления государственных финансов Смоленской области на период до 2022 года, утвержденного распоряжением Администрации Смоленской области от 28.09.2016 № 1555-р/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автоматизированной информационной системы в целях повышения прозрачности оценки выполнения муниципального задания оказания муниципальных услуг муниципальными учреждениями;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бюджетных расходов путем установления моратория на увеличение численности работников муниципальных органов власти и отдельных категорий работников бюджетной сферы;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взвешенной долговой политики.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3789363"/>
            <a:ext cx="43926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налоговой политики будут являться: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администрирования земельного налога и повышения уровня его собираемости для целей пополнения доходной базы местных бюджетов;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развития малого и среднего предпринимательства.</a:t>
            </a:r>
          </a:p>
        </p:txBody>
      </p:sp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6336704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совершенствования налогового администрирования предполагается: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ответственности администраторов доходов за эффективное прогнозирование, своевременность, полноту поступления и сокращение задолженности администрируемых платежей;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контроль за поступлением доходов в консолидированный бюджет муниципального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в том числе за счет повышения качества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Межведомственной комиссии при Администрации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по укреплению налоговой дисциплины.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части консолидированного бюджета муниципального образования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целях повышения собираемости имущественных налогов будет продолжена работа по следующим направлениям: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органами местного самоуправления муниципального образования совместно с территориальными налоговыми органами индивидуальной работы с физическими лицам,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1773238"/>
            <a:ext cx="7680325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13209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2018 год и плановый период 2019-2020годов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22" name="Group 66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8720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381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-143,50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-53,70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183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a:t>
            </a:r>
          </a:p>
        </p:txBody>
      </p:sp>
      <p:pic>
        <p:nvPicPr>
          <p:cNvPr id="133184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672" name="Group 320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524625"/>
        </p:xfrm>
        <a:graphic>
          <a:graphicData uri="http://schemas.openxmlformats.org/drawingml/2006/table">
            <a:tbl>
              <a:tblPr/>
              <a:tblGrid>
                <a:gridCol w="3587878">
                  <a:extLst>
                    <a:ext uri="{9D8B030D-6E8A-4147-A177-3AD203B41FA5}"/>
                  </a:extLst>
                </a:gridCol>
                <a:gridCol w="1030429">
                  <a:extLst>
                    <a:ext uri="{9D8B030D-6E8A-4147-A177-3AD203B41FA5}"/>
                  </a:extLst>
                </a:gridCol>
                <a:gridCol w="775925">
                  <a:extLst>
                    <a:ext uri="{9D8B030D-6E8A-4147-A177-3AD203B41FA5}"/>
                  </a:extLst>
                </a:gridCol>
                <a:gridCol w="816273">
                  <a:extLst>
                    <a:ext uri="{9D8B030D-6E8A-4147-A177-3AD203B41FA5}"/>
                  </a:extLst>
                </a:gridCol>
                <a:gridCol w="757303">
                  <a:extLst>
                    <a:ext uri="{9D8B030D-6E8A-4147-A177-3AD203B41FA5}"/>
                  </a:extLst>
                </a:gridCol>
                <a:gridCol w="991633">
                  <a:extLst>
                    <a:ext uri="{9D8B030D-6E8A-4147-A177-3AD203B41FA5}"/>
                  </a:extLst>
                </a:gridCol>
                <a:gridCol w="979217">
                  <a:extLst>
                    <a:ext uri="{9D8B030D-6E8A-4147-A177-3AD203B41FA5}"/>
                  </a:extLst>
                </a:gridCol>
              </a:tblGrid>
              <a:tr h="127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8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5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41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kern="1200" spc="30">
                <a:cs typeface="Tahoma" pitchFamily="34" charset="0"/>
              </a:rPr>
              <a:t>  </a:t>
            </a:r>
            <a:r>
              <a:rPr lang="ru-RU" sz="2400" b="1" i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kern="1200" spc="30">
              <a:solidFill>
                <a:srgbClr val="CC0066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kern="1200" spc="3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kern="1200" spc="30">
                <a:cs typeface="Tahoma" pitchFamily="34" charset="0"/>
              </a:rPr>
              <a:t>     </a:t>
            </a:r>
          </a:p>
        </p:txBody>
      </p:sp>
      <p:pic>
        <p:nvPicPr>
          <p:cNvPr id="1351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21344,7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21821,0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22567,8</a:t>
            </a:r>
          </a:p>
        </p:txBody>
      </p:sp>
      <p:sp>
        <p:nvSpPr>
          <p:cNvPr id="13517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16085,5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16539,5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17242,4</a:t>
            </a:r>
          </a:p>
        </p:txBody>
      </p:sp>
      <p:sp>
        <p:nvSpPr>
          <p:cNvPr id="13517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2552,2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2557,8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2584,7</a:t>
            </a:r>
          </a:p>
        </p:txBody>
      </p:sp>
      <p:sp>
        <p:nvSpPr>
          <p:cNvPr id="13517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406,0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422,0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439,0</a:t>
            </a:r>
          </a:p>
        </p:txBody>
      </p:sp>
      <p:sp>
        <p:nvSpPr>
          <p:cNvPr id="13517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2301,0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2301,7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2301,7</a:t>
            </a:r>
          </a:p>
        </p:txBody>
      </p:sp>
      <p:sp>
        <p:nvSpPr>
          <p:cNvPr id="13517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517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517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518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2018г. – 2637,4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2019г. – 1779,8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1781,9</a:t>
            </a:r>
          </a:p>
        </p:txBody>
      </p:sp>
      <p:sp>
        <p:nvSpPr>
          <p:cNvPr id="13619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1482,2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1482,2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1482,3</a:t>
            </a:r>
          </a:p>
        </p:txBody>
      </p:sp>
      <p:sp>
        <p:nvSpPr>
          <p:cNvPr id="136196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243,5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243,5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243,5</a:t>
            </a:r>
          </a:p>
        </p:txBody>
      </p:sp>
      <p:sp>
        <p:nvSpPr>
          <p:cNvPr id="136197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52,0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54,1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56,2</a:t>
            </a:r>
          </a:p>
        </p:txBody>
      </p:sp>
      <p:sp>
        <p:nvSpPr>
          <p:cNvPr id="136198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199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200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</a:endParaRPr>
          </a:p>
        </p:txBody>
      </p:sp>
      <p:sp>
        <p:nvSpPr>
          <p:cNvPr id="13721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228878,3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152920,5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152989,3</a:t>
            </a:r>
          </a:p>
        </p:txBody>
      </p:sp>
      <p:sp>
        <p:nvSpPr>
          <p:cNvPr id="13721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83366,2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75385,0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67054,0</a:t>
            </a:r>
          </a:p>
        </p:txBody>
      </p:sp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66858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Субсидии для софинансирования расходов по выравниванию уровня бюджетной обеспеченности поселений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67224,0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 г – 18341,0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18443,0</a:t>
            </a:r>
          </a:p>
        </p:txBody>
      </p:sp>
      <p:sp>
        <p:nvSpPr>
          <p:cNvPr id="13722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56,1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58,9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61,1</a:t>
            </a:r>
          </a:p>
        </p:txBody>
      </p:sp>
      <p:sp>
        <p:nvSpPr>
          <p:cNvPr id="13722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722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722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07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2018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8918576" cy="5607050"/>
        </p:xfrm>
        <a:graphic>
          <a:graphicData uri="http://schemas.openxmlformats.org/presentationml/2006/ole">
            <p:oleObj spid="_x0000_s50178" name="Диаграмма" r:id="rId3" imgW="8848758" imgH="5591134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Особенности планирования доходов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 rtlCol="0"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76213"/>
            <a:ext cx="7680325" cy="746125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791575" cy="4343400"/>
          </a:xfrm>
        </p:spPr>
        <p:txBody>
          <a:bodyPr rtlCol="0"/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2018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4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458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147459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2018 и плановый период 2019  и 2020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2492375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269482,3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176521,3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271776,9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177701,3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178556,0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2294,6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2018 г.</a:t>
            </a:r>
          </a:p>
        </p:txBody>
      </p:sp>
      <p:sp>
        <p:nvSpPr>
          <p:cNvPr id="149506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9507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9508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9509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9510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9511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9512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9513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9514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49515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49516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49517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49518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33937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2828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49519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3991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49520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12780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1065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49521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2382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199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2019 г.</a:t>
            </a:r>
          </a:p>
        </p:txBody>
      </p:sp>
      <p:sp>
        <p:nvSpPr>
          <p:cNvPr id="1505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05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05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05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05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0535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0536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0537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05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505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505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505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505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29011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2418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505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4336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05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14776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05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962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1515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15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15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15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15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1559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1560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1561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15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515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515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515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515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27599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2300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515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15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13629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1136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15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984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 (в тыс.руб.)</a:t>
            </a:r>
          </a:p>
        </p:txBody>
      </p:sp>
      <p:graphicFrame>
        <p:nvGraphicFramePr>
          <p:cNvPr id="115752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8880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9012,2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53602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53603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53604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54626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54627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54628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1188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34130,1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16804,5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10547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10547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56676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7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57700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1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2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3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7704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5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6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7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8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9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10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11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96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113474,8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36307,8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8758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59747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59748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9749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771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60772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73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4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0775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0776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77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8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79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0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81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1249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62820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2821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63843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63844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64868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9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129064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13" cy="5637212"/>
        </p:xfrm>
        <a:graphic>
          <a:graphicData uri="http://schemas.openxmlformats.org/drawingml/2006/table">
            <a:tbl>
              <a:tblPr/>
              <a:tblGrid>
                <a:gridCol w="2659063"/>
                <a:gridCol w="787400"/>
                <a:gridCol w="793750"/>
                <a:gridCol w="801687"/>
                <a:gridCol w="1755775"/>
                <a:gridCol w="1709738"/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1056,7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10649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0650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0650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0650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10650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10650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10650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06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66915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66916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7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9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0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938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67939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67940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68963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68964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/>
        </p:nvGraphicFramePr>
        <p:xfrm>
          <a:off x="107950" y="1125538"/>
          <a:ext cx="9036050" cy="5614987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269482,3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186335,0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23982,1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244063,7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2018 и плановый период 2019 и 2020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34729,9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11351,9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34130,1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103502,6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33021,4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18582,6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20879,9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2018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79375" y="728663"/>
          <a:ext cx="8972550" cy="5699125"/>
        </p:xfrm>
        <a:graphic>
          <a:graphicData uri="http://schemas.openxmlformats.org/presentationml/2006/ole">
            <p:oleObj spid="_x0000_s67586" name="Диаграмма" r:id="rId3" imgW="8267594" imgH="5248319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0800" y="449263"/>
          <a:ext cx="9031288" cy="6316662"/>
        </p:xfrm>
        <a:graphic>
          <a:graphicData uri="http://schemas.openxmlformats.org/presentationml/2006/ole">
            <p:oleObj spid="_x0000_s68611" name="Диаграмма" r:id="rId4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958262" cy="6215062"/>
        </p:xfrm>
        <a:graphic>
          <a:graphicData uri="http://schemas.openxmlformats.org/presentationml/2006/ole">
            <p:oleObj spid="_x0000_s69634" name="Диаграмма" r:id="rId3" imgW="8820118" imgH="6115075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78178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52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52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10854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7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1095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ylar">
  <a:themeElements>
    <a:clrScheme name="4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4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ylar">
  <a:themeElements>
    <a:clrScheme name="5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5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ylar">
  <a:themeElements>
    <a:clrScheme name="6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6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ylar">
  <a:themeElements>
    <a:clrScheme name="7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7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9619</TotalTime>
  <Words>4763</Words>
  <Application>Microsoft Office PowerPoint</Application>
  <PresentationFormat>Экран (4:3)</PresentationFormat>
  <Paragraphs>785</Paragraphs>
  <Slides>69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19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102" baseType="lpstr">
      <vt:lpstr>Times New Roman</vt:lpstr>
      <vt:lpstr>Arial</vt:lpstr>
      <vt:lpstr>Corbel</vt:lpstr>
      <vt:lpstr>Tunga</vt:lpstr>
      <vt:lpstr>Tahoma</vt:lpstr>
      <vt:lpstr>Bodoni MT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3_Mylar</vt:lpstr>
      <vt:lpstr>4_Mylar</vt:lpstr>
      <vt:lpstr>2_Mylar</vt:lpstr>
      <vt:lpstr>5_Mylar</vt:lpstr>
      <vt:lpstr>6_Mylar</vt:lpstr>
      <vt:lpstr>7_Mylar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2018 год и плановый период 2019-2020годов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Особенности планирования доходов</vt:lpstr>
      <vt:lpstr>Направления увеличения доходной базы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2018 год</vt:lpstr>
      <vt:lpstr> </vt:lpstr>
      <vt:lpstr>Слайд 40</vt:lpstr>
      <vt:lpstr>Слайд 41</vt:lpstr>
      <vt:lpstr>Основные характеристики  районного  бюджета на   2018 и плановый период 2019  и 2020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2018 год и плановый период 2019 и 2020 г (в тыс.руб.)</vt:lpstr>
      <vt:lpstr>Слайд 47</vt:lpstr>
      <vt:lpstr>Слайд 48</vt:lpstr>
      <vt:lpstr>Программная структура расходов  районного бюджета на 2018 год и плановый период 2019 и 2020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Распределение  бюджетных ассигнований по разделам расходов  на 2018 и плановый период 2019 и 2020 год(тыс.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325</cp:revision>
  <dcterms:created xsi:type="dcterms:W3CDTF">2013-12-02T14:04:15Z</dcterms:created>
  <dcterms:modified xsi:type="dcterms:W3CDTF">2019-01-14T11:24:32Z</dcterms:modified>
</cp:coreProperties>
</file>