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4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24" r:id="rId20"/>
    <p:sldId id="274" r:id="rId21"/>
    <p:sldId id="327" r:id="rId22"/>
    <p:sldId id="328" r:id="rId23"/>
    <p:sldId id="338" r:id="rId24"/>
    <p:sldId id="330" r:id="rId25"/>
    <p:sldId id="331" r:id="rId26"/>
    <p:sldId id="332" r:id="rId27"/>
    <p:sldId id="314" r:id="rId28"/>
    <p:sldId id="315" r:id="rId29"/>
    <p:sldId id="266" r:id="rId30"/>
    <p:sldId id="290" r:id="rId31"/>
    <p:sldId id="291" r:id="rId32"/>
    <p:sldId id="302" r:id="rId33"/>
    <p:sldId id="350" r:id="rId34"/>
    <p:sldId id="351" r:id="rId35"/>
    <p:sldId id="268" r:id="rId36"/>
    <p:sldId id="272" r:id="rId37"/>
    <p:sldId id="261" r:id="rId38"/>
    <p:sldId id="299" r:id="rId39"/>
    <p:sldId id="352" r:id="rId40"/>
    <p:sldId id="263" r:id="rId41"/>
    <p:sldId id="367" r:id="rId42"/>
    <p:sldId id="368" r:id="rId43"/>
    <p:sldId id="369" r:id="rId44"/>
    <p:sldId id="294" r:id="rId45"/>
    <p:sldId id="355" r:id="rId46"/>
    <p:sldId id="356" r:id="rId47"/>
    <p:sldId id="296" r:id="rId48"/>
    <p:sldId id="357" r:id="rId49"/>
    <p:sldId id="358" r:id="rId50"/>
    <p:sldId id="295" r:id="rId51"/>
    <p:sldId id="359" r:id="rId52"/>
    <p:sldId id="360" r:id="rId53"/>
    <p:sldId id="297" r:id="rId54"/>
    <p:sldId id="361" r:id="rId55"/>
    <p:sldId id="362" r:id="rId56"/>
    <p:sldId id="363" r:id="rId57"/>
    <p:sldId id="298" r:id="rId58"/>
    <p:sldId id="364" r:id="rId59"/>
    <p:sldId id="365" r:id="rId60"/>
    <p:sldId id="366" r:id="rId61"/>
    <p:sldId id="373" r:id="rId62"/>
    <p:sldId id="374" r:id="rId63"/>
    <p:sldId id="378" r:id="rId64"/>
    <p:sldId id="379" r:id="rId65"/>
    <p:sldId id="372" r:id="rId66"/>
    <p:sldId id="347" r:id="rId67"/>
    <p:sldId id="273" r:id="rId68"/>
    <p:sldId id="377" r:id="rId69"/>
    <p:sldId id="353" r:id="rId70"/>
    <p:sldId id="354" r:id="rId71"/>
    <p:sldId id="348" r:id="rId72"/>
    <p:sldId id="278" r:id="rId73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38"/>
        <p:sld r:id="rId41"/>
        <p:sld r:id="rId30"/>
        <p:sld r:id="rId36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view3D>
      <c:depthPercent val="100"/>
      <c:rAngAx val="1"/>
    </c:view3D>
    <c:floor>
      <c:spPr>
        <a:ln>
          <a:solidFill>
            <a:schemeClr val="accent1"/>
          </a:solidFill>
        </a:ln>
      </c:spPr>
    </c:floor>
    <c:sideWall>
      <c:spPr>
        <a:ln>
          <a:solidFill>
            <a:schemeClr val="accent1"/>
          </a:solidFill>
        </a:ln>
      </c:spPr>
    </c:sideWall>
    <c:backWall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5E-2"/>
          <c:w val="0.53820033955857516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Val val="1"/>
        </c:dLbls>
        <c:gapWidth val="75"/>
        <c:shape val="box"/>
        <c:axId val="155294336"/>
        <c:axId val="113385856"/>
        <c:axId val="0"/>
      </c:bar3DChart>
      <c:catAx>
        <c:axId val="155294336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3385856"/>
        <c:crosses val="autoZero"/>
        <c:auto val="1"/>
        <c:lblAlgn val="ctr"/>
        <c:lblOffset val="100"/>
      </c:catAx>
      <c:valAx>
        <c:axId val="11338585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5294336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929"/>
          <c:h val="0.59966777180326547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3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4.0302125404437963E-2"/>
                  <c:y val="-3.6809659472970761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23438.6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8.6361697295224173E-3"/>
                  <c:y val="-7.3619318945941481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2082.3000000000002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1.4393616215870697E-3"/>
                  <c:y val="-4.1717614069366867E-2"/>
                </c:manualLayout>
              </c:layout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219338.9</c:v>
                </c:pt>
              </c:numCache>
            </c:numRef>
          </c:val>
        </c:ser>
        <c:shape val="cylinder"/>
        <c:axId val="66880256"/>
        <c:axId val="66881792"/>
        <c:axId val="0"/>
      </c:bar3DChart>
      <c:catAx>
        <c:axId val="66880256"/>
        <c:scaling>
          <c:orientation val="minMax"/>
        </c:scaling>
        <c:delete val="1"/>
        <c:axPos val="b"/>
        <c:tickLblPos val="nextTo"/>
        <c:crossAx val="66881792"/>
        <c:crosses val="autoZero"/>
        <c:auto val="1"/>
        <c:lblAlgn val="ctr"/>
        <c:lblOffset val="100"/>
      </c:catAx>
      <c:valAx>
        <c:axId val="668817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6880256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18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83E-2"/>
                  <c:y val="-0.14846724517006746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09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38313.5</c:v>
                </c:pt>
                <c:pt idx="1">
                  <c:v>169</c:v>
                </c:pt>
                <c:pt idx="2" formatCode="General">
                  <c:v>1232</c:v>
                </c:pt>
                <c:pt idx="3">
                  <c:v>206</c:v>
                </c:pt>
                <c:pt idx="4" formatCode="General">
                  <c:v>127195.1</c:v>
                </c:pt>
                <c:pt idx="5" formatCode="General">
                  <c:v>37834.199999999997</c:v>
                </c:pt>
                <c:pt idx="6" formatCode="General">
                  <c:v>17294.8</c:v>
                </c:pt>
                <c:pt idx="7">
                  <c:v>350</c:v>
                </c:pt>
                <c:pt idx="8">
                  <c:v>22265.200000000001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296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41E-2"/>
                  <c:y val="-0.1484672451700673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14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30417.7</c:v>
                </c:pt>
                <c:pt idx="1">
                  <c:v>169</c:v>
                </c:pt>
                <c:pt idx="2" formatCode="General">
                  <c:v>1120</c:v>
                </c:pt>
                <c:pt idx="3">
                  <c:v>206</c:v>
                </c:pt>
                <c:pt idx="4" formatCode="General">
                  <c:v>106520.2</c:v>
                </c:pt>
                <c:pt idx="5" formatCode="General">
                  <c:v>33271.699999999997</c:v>
                </c:pt>
                <c:pt idx="6" formatCode="General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88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46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89"/>
                  <c:y val="0.3345446486347978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50004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91"/>
                  <c:y val="5.3568789220032727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14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0998E-2"/>
                  <c:y val="5.7880573648123143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75E-2"/>
                  <c:y val="-8.7676161977806363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228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30450.400000000001</c:v>
                </c:pt>
                <c:pt idx="1">
                  <c:v>169</c:v>
                </c:pt>
                <c:pt idx="2" formatCode="General">
                  <c:v>1120</c:v>
                </c:pt>
                <c:pt idx="3">
                  <c:v>206</c:v>
                </c:pt>
                <c:pt idx="4" formatCode="General">
                  <c:v>110634</c:v>
                </c:pt>
                <c:pt idx="5" formatCode="General">
                  <c:v>33271.699999999997</c:v>
                </c:pt>
                <c:pt idx="6" formatCode="General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layout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18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bg1"/>
                </a:solidFill>
              </a:rPr>
              <a:t>Проект решения 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 район» Смоленской области на 2022 год и  на плановый период  2023-2024 годов».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219338,9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125088,7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93993,4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 dirty="0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 dirty="0">
                <a:solidFill>
                  <a:schemeClr val="bg1"/>
                </a:solidFill>
              </a:rPr>
              <a:t> Глава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внес на рассмотрение в 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 Совета депутатов проект решения о местном бюджете на </a:t>
            </a:r>
            <a:r>
              <a:rPr lang="ru-RU" sz="1400" dirty="0" smtClean="0">
                <a:solidFill>
                  <a:schemeClr val="bg1"/>
                </a:solidFill>
              </a:rPr>
              <a:t>2022 </a:t>
            </a:r>
            <a:r>
              <a:rPr lang="ru-RU" sz="1400" dirty="0">
                <a:solidFill>
                  <a:schemeClr val="bg1"/>
                </a:solidFill>
              </a:rPr>
              <a:t>год и плановый период </a:t>
            </a:r>
            <a:r>
              <a:rPr lang="ru-RU" sz="1400" dirty="0" smtClean="0">
                <a:solidFill>
                  <a:schemeClr val="bg1"/>
                </a:solidFill>
              </a:rPr>
              <a:t>2023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ru-RU" sz="1400" dirty="0" smtClean="0">
                <a:solidFill>
                  <a:schemeClr val="bg1"/>
                </a:solidFill>
              </a:rPr>
              <a:t>2024 </a:t>
            </a:r>
            <a:r>
              <a:rPr lang="ru-RU" sz="1400" dirty="0">
                <a:solidFill>
                  <a:schemeClr val="bg1"/>
                </a:solidFill>
              </a:rPr>
              <a:t>годов. Проект местного бюджета рассмотрен на заседании </a:t>
            </a:r>
            <a:r>
              <a:rPr lang="ru-RU" sz="1400" dirty="0" err="1">
                <a:solidFill>
                  <a:schemeClr val="bg1"/>
                </a:solidFill>
              </a:rPr>
              <a:t>Угранским</a:t>
            </a:r>
            <a:r>
              <a:rPr lang="ru-RU" sz="1400" dirty="0">
                <a:solidFill>
                  <a:schemeClr val="bg1"/>
                </a:solidFill>
              </a:rPr>
              <a:t>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rgbClr val="002060"/>
                </a:solidFill>
              </a:rPr>
              <a:t>Угранский</a:t>
            </a:r>
            <a:r>
              <a:rPr lang="ru-RU" sz="2400" b="1" i="1" dirty="0">
                <a:solidFill>
                  <a:srgbClr val="002060"/>
                </a:solidFill>
              </a:rPr>
              <a:t> район» Смоленской области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 </a:t>
            </a:r>
            <a:r>
              <a:rPr lang="ru-RU" sz="2400" b="1" i="1" dirty="0" smtClean="0">
                <a:solidFill>
                  <a:srgbClr val="002060"/>
                </a:solidFill>
              </a:rPr>
              <a:t>2022 </a:t>
            </a:r>
            <a:r>
              <a:rPr lang="ru-RU" sz="2400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002060"/>
                </a:solidFill>
              </a:rPr>
              <a:t>2023 и 2024</a:t>
            </a:r>
            <a:r>
              <a:rPr lang="ru-RU" sz="2400" b="1" i="1" dirty="0">
                <a:solidFill>
                  <a:srgbClr val="002060"/>
                </a:solidFill>
              </a:rPr>
              <a:t> годов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44461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23 438,6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18 435,1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1 828,0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2 839,0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2 082,3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280076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1815882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308324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219338,88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125088,7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84092,0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–93993,4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</a:t>
            </a:r>
            <a:r>
              <a:rPr lang="ru-RU" alt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305737,68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305737,68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43908,9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3659,1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5 433,6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452,8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18 267,3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1 522,3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2 483,8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207,0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38410,4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3200,9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39180,3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3265,0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17976,1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136494,4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42161,2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27648,5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8754,4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83" y="3047128"/>
            <a:ext cx="2635250" cy="2962990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5nFYD_F7vhurVOXEHJFFEGHvPS1nEs25hHxvJA/FqL-WC2HrSc.jpg?size=1040x558&amp;quality=96&amp;sign=6f10a26844a96c35c017b835db359b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749892"/>
            <a:ext cx="3929090" cy="2108108"/>
          </a:xfrm>
          <a:prstGeom prst="rect">
            <a:avLst/>
          </a:prstGeom>
          <a:noFill/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smtClean="0">
                <a:solidFill>
                  <a:schemeClr val="bg1"/>
                </a:solidFill>
              </a:rPr>
              <a:t>1957, </a:t>
            </a:r>
            <a:r>
              <a:rPr lang="ru-RU" sz="1600" i="1" smtClean="0">
                <a:solidFill>
                  <a:schemeClr val="bg1"/>
                </a:solidFill>
              </a:rPr>
              <a:t>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305737,7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267915,0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25520,9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219338,9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38313,5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30417,7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30450,4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127195,1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37834,2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17294,8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22265,2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12407</TotalTime>
  <Words>5831</Words>
  <Application>Microsoft Office PowerPoint</Application>
  <PresentationFormat>Экран (4:3)</PresentationFormat>
  <Paragraphs>904</Paragraphs>
  <Slides>69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74" baseType="lpstr"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Источники финансирования дефицита районного бюджета (тыс.руб).</vt:lpstr>
      <vt:lpstr>Слайд 18</vt:lpstr>
      <vt:lpstr>Слайд 19</vt:lpstr>
      <vt:lpstr>Слайд 20</vt:lpstr>
      <vt:lpstr>Слайд 21</vt:lpstr>
      <vt:lpstr>Слайд 22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Слайд 25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29</vt:lpstr>
      <vt:lpstr>Слайд 30</vt:lpstr>
      <vt:lpstr>Слайд 31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 </vt:lpstr>
      <vt:lpstr>Слайд 35</vt:lpstr>
      <vt:lpstr>Слайд 36</vt:lpstr>
      <vt:lpstr>Основные характеристики  районного  бюджета на   2022 и плановый период 2023 и 2024 годов. ( тыс.руб)</vt:lpstr>
      <vt:lpstr>Слайд 38</vt:lpstr>
      <vt:lpstr>Слайд 39</vt:lpstr>
      <vt:lpstr>Слайд 40</vt:lpstr>
      <vt:lpstr>Программная структура расходов  районного бюджета на 2022 год и плановый период 2023 и 2024 г (в тыс.руб.)</vt:lpstr>
      <vt:lpstr>Слайд 42</vt:lpstr>
      <vt:lpstr>Слайд 43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47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58</vt:lpstr>
      <vt:lpstr>Слайд 59</vt:lpstr>
      <vt:lpstr>Слайд 60</vt:lpstr>
      <vt:lpstr>Слайд 61</vt:lpstr>
      <vt:lpstr>Слайд 62</vt:lpstr>
      <vt:lpstr>Слайд 63</vt:lpstr>
      <vt:lpstr>Распределение  бюджетных ассигнований по разделам расходов  на 2022 и плановый период 2023 и 2024 год 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425</cp:revision>
  <dcterms:created xsi:type="dcterms:W3CDTF">2013-12-02T14:04:15Z</dcterms:created>
  <dcterms:modified xsi:type="dcterms:W3CDTF">2021-12-07T06:29:34Z</dcterms:modified>
</cp:coreProperties>
</file>