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77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44E-2"/>
          <c:w val="0.53820033955857505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115864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55400.3</c:v>
                </c:pt>
                <c:pt idx="1">
                  <c:v>649.79999999999995</c:v>
                </c:pt>
                <c:pt idx="2">
                  <c:v>647.4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86205.9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5364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53097344"/>
        <c:axId val="153098880"/>
        <c:axId val="0"/>
      </c:bar3DChart>
      <c:catAx>
        <c:axId val="153097344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3098880"/>
        <c:crosses val="autoZero"/>
        <c:auto val="1"/>
        <c:lblAlgn val="ctr"/>
        <c:lblOffset val="100"/>
      </c:catAx>
      <c:valAx>
        <c:axId val="1530988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3097344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18"/>
          <c:h val="0.59966777180326558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8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170242048"/>
        <c:axId val="170243584"/>
      </c:barChart>
      <c:dateAx>
        <c:axId val="170242048"/>
        <c:scaling>
          <c:orientation val="minMax"/>
        </c:scaling>
        <c:axPos val="b"/>
        <c:majorTickMark val="none"/>
        <c:tickLblPos val="none"/>
        <c:crossAx val="170243584"/>
        <c:crosses val="autoZero"/>
        <c:lblOffset val="100"/>
      </c:dateAx>
      <c:valAx>
        <c:axId val="170243584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0242048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377"/>
          <c:y val="0.30107526881720498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27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63E-2"/>
                  <c:y val="-3.6809659472970747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67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3218.8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46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263101.40000000002</c:v>
                </c:pt>
              </c:numCache>
            </c:numRef>
          </c:val>
        </c:ser>
        <c:shape val="cylinder"/>
        <c:axId val="171367424"/>
        <c:axId val="172233472"/>
        <c:axId val="0"/>
      </c:bar3DChart>
      <c:catAx>
        <c:axId val="171367424"/>
        <c:scaling>
          <c:orientation val="minMax"/>
        </c:scaling>
        <c:delete val="1"/>
        <c:axPos val="b"/>
        <c:tickLblPos val="nextTo"/>
        <c:crossAx val="172233472"/>
        <c:crosses val="autoZero"/>
        <c:auto val="1"/>
        <c:lblAlgn val="ctr"/>
        <c:lblOffset val="100"/>
      </c:catAx>
      <c:valAx>
        <c:axId val="1722334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36742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55E-2"/>
                  <c:y val="-0.1484672451700674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2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40672.5</c:v>
                </c:pt>
                <c:pt idx="1">
                  <c:v>167.4</c:v>
                </c:pt>
                <c:pt idx="2" formatCode="General">
                  <c:v>41329.800000000003</c:v>
                </c:pt>
                <c:pt idx="3">
                  <c:v>201</c:v>
                </c:pt>
                <c:pt idx="4" formatCode="General">
                  <c:v>133014.79999999999</c:v>
                </c:pt>
                <c:pt idx="5" formatCode="General">
                  <c:v>43667.9</c:v>
                </c:pt>
                <c:pt idx="6" formatCode="General">
                  <c:v>14970.4</c:v>
                </c:pt>
                <c:pt idx="7">
                  <c:v>434.7</c:v>
                </c:pt>
                <c:pt idx="8">
                  <c:v>5</c:v>
                </c:pt>
                <c:pt idx="9">
                  <c:v>25493.8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27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27E-2"/>
                  <c:y val="-0.14846724517006726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7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77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44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86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49998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91"/>
                  <c:y val="5.356878922003272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13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94E-2"/>
                  <c:y val="5.7880573648123136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68E-2"/>
                  <c:y val="-8.7676161977806345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21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13.10.2021г. №68).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263101,4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167835,7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161776,5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55400,3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86205,9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 1954,894 тыс. руб., в т.ч.: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субсидия для </a:t>
            </a:r>
            <a:r>
              <a:rPr lang="ru-RU" sz="1400" dirty="0" err="1" smtClean="0">
                <a:solidFill>
                  <a:schemeClr val="bg1"/>
                </a:solidFill>
              </a:rPr>
              <a:t>софинансирования</a:t>
            </a:r>
            <a:r>
              <a:rPr lang="ru-RU" sz="1400" dirty="0" smtClean="0">
                <a:solidFill>
                  <a:schemeClr val="bg1"/>
                </a:solidFill>
              </a:rPr>
              <a:t> мероприятий по вводу в эксплуатацию </a:t>
            </a:r>
            <a:r>
              <a:rPr lang="ru-RU" sz="1400" dirty="0" err="1" smtClean="0">
                <a:solidFill>
                  <a:schemeClr val="bg1"/>
                </a:solidFill>
              </a:rPr>
              <a:t>досуговых</a:t>
            </a:r>
            <a:r>
              <a:rPr lang="ru-RU" sz="1400" dirty="0" smtClean="0">
                <a:solidFill>
                  <a:schemeClr val="bg1"/>
                </a:solidFill>
              </a:rPr>
              <a:t> центров для граждан пожилого возраста – 621,053 тыс. руб.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субсидия за счет резервного фонда Администрации Смоленской области – 29,925 тыс. руб. (покупка видеокамер)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-субсидия на обеспечение условий для функционирования центров «Точка роста» - 93,333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-субсидия на обеспечение комплексного развития сельских территорий за счет средств резервного фонда Правительства Российской Федерации (ограждение 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Угранской</a:t>
            </a:r>
            <a:r>
              <a:rPr lang="ru-RU" sz="1400" dirty="0" smtClean="0">
                <a:solidFill>
                  <a:schemeClr val="bg1"/>
                </a:solidFill>
              </a:rPr>
              <a:t> школы) – 1210,583 тыс.руб.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	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2. За счет поступления  безвозмездного поступления от ПАО «Дорогобуж» увеличить ЛБО МКОУ "</a:t>
            </a:r>
            <a:r>
              <a:rPr lang="ru-RU" sz="1400" dirty="0" err="1" smtClean="0">
                <a:solidFill>
                  <a:schemeClr val="bg1"/>
                </a:solidFill>
              </a:rPr>
              <a:t>Вешковская</a:t>
            </a:r>
            <a:r>
              <a:rPr lang="ru-RU" sz="1400" dirty="0" smtClean="0">
                <a:solidFill>
                  <a:schemeClr val="bg1"/>
                </a:solidFill>
              </a:rPr>
              <a:t> основная школа" на устройство брусчатки ремонт крыльца в сумме 267,170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3. За счет сводных остатков, сложившихся на счете по учету средств бюджета на 01.01.2021г. в сумме 925,49985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Изменения, внесенные в бюджет муниципального образования «</a:t>
            </a:r>
            <a:r>
              <a:rPr lang="ru-RU" sz="2400" b="1" i="1" dirty="0" err="1">
                <a:solidFill>
                  <a:srgbClr val="FF3300"/>
                </a:solidFill>
              </a:rPr>
              <a:t>Угранский</a:t>
            </a:r>
            <a:r>
              <a:rPr lang="ru-RU" sz="2400" b="1" i="1" dirty="0">
                <a:solidFill>
                  <a:srgbClr val="FF3300"/>
                </a:solidFill>
              </a:rPr>
              <a:t> район» Смоленской области на </a:t>
            </a:r>
            <a:r>
              <a:rPr lang="ru-RU" sz="2400" b="1" i="1" dirty="0" smtClean="0">
                <a:solidFill>
                  <a:srgbClr val="FF3300"/>
                </a:solidFill>
              </a:rPr>
              <a:t>2021 </a:t>
            </a:r>
            <a:r>
              <a:rPr lang="ru-RU" sz="2400" b="1" i="1" dirty="0">
                <a:solidFill>
                  <a:srgbClr val="FF330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и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500042"/>
            <a:ext cx="87915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Увеличить ЛБО </a:t>
            </a:r>
          </a:p>
          <a:p>
            <a:r>
              <a:rPr lang="ru-RU" sz="1200" b="1" i="1" u="sng" dirty="0" smtClean="0">
                <a:solidFill>
                  <a:schemeClr val="bg1"/>
                </a:solidFill>
              </a:rPr>
              <a:t>МП "Управление муниципальными финансами в муниципальном образовании "</a:t>
            </a:r>
            <a:r>
              <a:rPr lang="ru-RU" sz="1200" b="1" i="1" u="sng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i="1" u="sng" dirty="0" smtClean="0">
                <a:solidFill>
                  <a:schemeClr val="bg1"/>
                </a:solidFill>
              </a:rPr>
              <a:t> район" Смоленской области"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субсидии из резервного фонда Администрации Смоленской области: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 на капитальный ремонт тепловых сетей котельной № 1 по улице Ленина 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в с. Угра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Угранского</a:t>
            </a:r>
            <a:r>
              <a:rPr lang="ru-RU" sz="1200" dirty="0" smtClean="0">
                <a:solidFill>
                  <a:schemeClr val="bg1"/>
                </a:solidFill>
              </a:rPr>
              <a:t> района Смоленской области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в размере 438,30461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на устройство навеса очистных сооружений в с. Угра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Угранского</a:t>
            </a:r>
            <a:r>
              <a:rPr lang="ru-RU" sz="1200" dirty="0" smtClean="0">
                <a:solidFill>
                  <a:schemeClr val="bg1"/>
                </a:solidFill>
              </a:rPr>
              <a:t> района Смоленской области в размере 227,39909 тыс. руб.</a:t>
            </a:r>
          </a:p>
          <a:p>
            <a:r>
              <a:rPr lang="ru-RU" sz="1200" b="1" i="1" dirty="0" smtClean="0">
                <a:solidFill>
                  <a:schemeClr val="bg1"/>
                </a:solidFill>
              </a:rPr>
              <a:t> 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i="1" u="sng" dirty="0" smtClean="0">
                <a:solidFill>
                  <a:schemeClr val="bg1"/>
                </a:solidFill>
              </a:rPr>
              <a:t>МП «"Развитие образования в муниципальном образовании «</a:t>
            </a:r>
            <a:r>
              <a:rPr lang="ru-RU" sz="1200" b="1" i="1" u="sng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i="1" u="sng" dirty="0" smtClean="0">
                <a:solidFill>
                  <a:schemeClr val="bg1"/>
                </a:solidFill>
              </a:rPr>
              <a:t> район» Смоленской области"-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i="1" dirty="0" smtClean="0">
                <a:solidFill>
                  <a:schemeClr val="bg1"/>
                </a:solidFill>
              </a:rPr>
              <a:t> 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b="1" dirty="0" smtClean="0">
                <a:solidFill>
                  <a:schemeClr val="bg1"/>
                </a:solidFill>
              </a:rPr>
              <a:t>Отделу образования </a:t>
            </a:r>
            <a:r>
              <a:rPr lang="ru-RU" sz="1200" dirty="0" smtClean="0">
                <a:solidFill>
                  <a:schemeClr val="bg1"/>
                </a:solidFill>
              </a:rPr>
              <a:t>для передачи целевой субсидии 63,97565руб.: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1. МБОУ «</a:t>
            </a:r>
            <a:r>
              <a:rPr lang="ru-RU" sz="1200" b="1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b="1" dirty="0" smtClean="0">
                <a:solidFill>
                  <a:schemeClr val="bg1"/>
                </a:solidFill>
              </a:rPr>
              <a:t> средняя школа»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оплата по контракту на аренду с правом последующего выкупа системы внутреннего и наружного освещения –32,47565тыс.руб.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2. МБОУ «</a:t>
            </a:r>
            <a:r>
              <a:rPr lang="ru-RU" sz="1200" b="1" dirty="0" err="1" smtClean="0">
                <a:solidFill>
                  <a:schemeClr val="bg1"/>
                </a:solidFill>
              </a:rPr>
              <a:t>Всходская</a:t>
            </a:r>
            <a:r>
              <a:rPr lang="ru-RU" sz="1200" b="1" dirty="0" smtClean="0">
                <a:solidFill>
                  <a:schemeClr val="bg1"/>
                </a:solidFill>
              </a:rPr>
              <a:t> средняя школа»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установка тревожной кнопки в филиале МБОУ «</a:t>
            </a:r>
            <a:r>
              <a:rPr lang="ru-RU" sz="1200" dirty="0" err="1" smtClean="0">
                <a:solidFill>
                  <a:schemeClr val="bg1"/>
                </a:solidFill>
              </a:rPr>
              <a:t>Всходская</a:t>
            </a:r>
            <a:r>
              <a:rPr lang="ru-RU" sz="1200" dirty="0" smtClean="0">
                <a:solidFill>
                  <a:schemeClr val="bg1"/>
                </a:solidFill>
              </a:rPr>
              <a:t> СШ» в д. Ключики –31,5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		</a:t>
            </a:r>
          </a:p>
          <a:p>
            <a:r>
              <a:rPr lang="ru-RU" sz="1200" b="1" dirty="0" err="1" smtClean="0">
                <a:solidFill>
                  <a:schemeClr val="bg1"/>
                </a:solidFill>
              </a:rPr>
              <a:t>Непрограммная</a:t>
            </a:r>
            <a:r>
              <a:rPr lang="ru-RU" sz="1200" b="1" dirty="0" smtClean="0">
                <a:solidFill>
                  <a:schemeClr val="bg1"/>
                </a:solidFill>
              </a:rPr>
              <a:t> часть расходов районного бюджета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 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 -доплата к пенсиям муниципальных служащих – 195,8205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-связи с реорганизацией Контрольно-ревизионной комиссии муниципального образования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район» Смоленской области в юридическое лицо перенести  ЛБО с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Угранского</a:t>
            </a:r>
            <a:r>
              <a:rPr lang="ru-RU" sz="1200" dirty="0" smtClean="0">
                <a:solidFill>
                  <a:schemeClr val="bg1"/>
                </a:solidFill>
              </a:rPr>
              <a:t> районного Совета депутатов в сумме 155,8 тыс. руб.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</a:t>
            </a:r>
            <a:r>
              <a:rPr lang="ru-RU" b="1" i="1" dirty="0" err="1">
                <a:solidFill>
                  <a:srgbClr val="FF0000"/>
                </a:solidFill>
              </a:rPr>
              <a:t>Угранский</a:t>
            </a:r>
            <a:r>
              <a:rPr lang="ru-RU" b="1" i="1" dirty="0">
                <a:solidFill>
                  <a:srgbClr val="FF0000"/>
                </a:solidFill>
              </a:rPr>
              <a:t> район» Смоленской области в объекты капитального строительства на 2021 </a:t>
            </a:r>
            <a:r>
              <a:rPr lang="ru-RU" b="1" i="1" dirty="0" smtClean="0">
                <a:solidFill>
                  <a:srgbClr val="FF0000"/>
                </a:solidFill>
              </a:rPr>
              <a:t>год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6544051" cy="4859980"/>
        </p:xfrm>
        <a:graphic>
          <a:graphicData uri="http://schemas.openxmlformats.org/drawingml/2006/table">
            <a:tbl>
              <a:tblPr/>
              <a:tblGrid>
                <a:gridCol w="5176670"/>
                <a:gridCol w="136738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44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автобуса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кровли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Желаньинского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для пожилого возраста «Клуб золотого возраста»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Приобртение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жилья «Молодым семьям»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Мытишино-Кореино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9 535,2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Большевицы-Дубки-Выгорь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19 765,3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4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Угра-Зинеевка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10 159,1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Ограждение здания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средней школы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44461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3218,8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–2819,7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1815882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–368,6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263101,4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</a:t>
            </a:r>
            <a:r>
              <a:rPr lang="ru-RU" sz="1400" dirty="0" smtClean="0">
                <a:solidFill>
                  <a:schemeClr val="bg1"/>
                </a:solidFill>
              </a:rPr>
              <a:t>167835,7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161776,5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115864,0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–86205,9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5364,0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–55400,3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–649,8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647,4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293059,1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299957,3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6898,2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40955,8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18175,6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79458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139648,4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47794,6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284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1957,7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293059,1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29957,8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263101,4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40672,5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41329,8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133014,8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43667,9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14970,4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25493,8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2021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12449</TotalTime>
  <Words>6400</Words>
  <Application>Microsoft Office PowerPoint</Application>
  <PresentationFormat>Экран (4:3)</PresentationFormat>
  <Paragraphs>992</Paragraphs>
  <Slides>74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0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415</cp:revision>
  <dcterms:created xsi:type="dcterms:W3CDTF">2013-12-02T14:04:15Z</dcterms:created>
  <dcterms:modified xsi:type="dcterms:W3CDTF">2021-12-07T06:28:16Z</dcterms:modified>
</cp:coreProperties>
</file>